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9" r:id="rId2"/>
    <p:sldId id="260" r:id="rId3"/>
    <p:sldId id="332" r:id="rId4"/>
    <p:sldId id="306" r:id="rId5"/>
    <p:sldId id="309" r:id="rId6"/>
    <p:sldId id="307" r:id="rId7"/>
    <p:sldId id="318" r:id="rId8"/>
    <p:sldId id="314" r:id="rId9"/>
    <p:sldId id="326" r:id="rId10"/>
    <p:sldId id="320" r:id="rId11"/>
    <p:sldId id="350" r:id="rId12"/>
    <p:sldId id="32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ADCC05E0-7451-4DFB-B000-33C3466D14E8}">
          <p14:sldIdLst>
            <p14:sldId id="259"/>
            <p14:sldId id="260"/>
            <p14:sldId id="261"/>
          </p14:sldIdLst>
        </p14:section>
        <p14:section name="Раздел без заголовка" id="{FCE240EE-9550-4869-9CA7-5BE26724EC00}">
          <p14:sldIdLst>
            <p14:sldId id="298"/>
            <p14:sldId id="263"/>
            <p14:sldId id="264"/>
            <p14:sldId id="266"/>
            <p14:sldId id="267"/>
            <p14:sldId id="268"/>
            <p14:sldId id="299"/>
            <p14:sldId id="269"/>
            <p14:sldId id="300"/>
            <p14:sldId id="271"/>
            <p14:sldId id="272"/>
            <p14:sldId id="273"/>
            <p14:sldId id="301"/>
            <p14:sldId id="274"/>
            <p14:sldId id="275"/>
            <p14:sldId id="276"/>
            <p14:sldId id="278"/>
            <p14:sldId id="279"/>
            <p14:sldId id="302"/>
            <p14:sldId id="280"/>
            <p14:sldId id="281"/>
            <p14:sldId id="303"/>
            <p14:sldId id="304"/>
            <p14:sldId id="283"/>
            <p14:sldId id="284"/>
            <p14:sldId id="285"/>
            <p14:sldId id="28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alik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21C3"/>
    <a:srgbClr val="CC0099"/>
    <a:srgbClr val="008000"/>
    <a:srgbClr val="99EEF7"/>
    <a:srgbClr val="00FF99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82" autoAdjust="0"/>
    <p:restoredTop sz="91549" autoAdjust="0"/>
  </p:normalViewPr>
  <p:slideViewPr>
    <p:cSldViewPr>
      <p:cViewPr varScale="1">
        <p:scale>
          <a:sx n="64" d="100"/>
          <a:sy n="64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solidFill>
                  <a:srgbClr val="0070C0"/>
                </a:solidFill>
              </a:rPr>
              <a:t>Динамика качественных показателей по среднему персоналу 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7.9670906329169303E-2"/>
          <c:y val="0.13597826251628692"/>
          <c:w val="0.91247681539807901"/>
          <c:h val="0.7265281761622445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0.46</c:v>
                </c:pt>
                <c:pt idx="1">
                  <c:v>0.56000000000000005</c:v>
                </c:pt>
                <c:pt idx="2">
                  <c:v>0.58000000000000007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сертификаты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0%</c:formatCode>
                <c:ptCount val="3"/>
                <c:pt idx="0">
                  <c:v>0.88000000000000012</c:v>
                </c:pt>
                <c:pt idx="1">
                  <c:v>0.8640000000000001</c:v>
                </c:pt>
                <c:pt idx="2">
                  <c:v>0.84000000000000008</c:v>
                </c:pt>
              </c:numCache>
            </c:numRef>
          </c:val>
        </c:ser>
        <c:dLbls>
          <c:showVal val="1"/>
        </c:dLbls>
        <c:gapWidth val="75"/>
        <c:shape val="cylinder"/>
        <c:axId val="131490944"/>
        <c:axId val="131492480"/>
        <c:axId val="125059072"/>
      </c:bar3DChart>
      <c:catAx>
        <c:axId val="131490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31492480"/>
        <c:crosses val="autoZero"/>
        <c:auto val="1"/>
        <c:lblAlgn val="ctr"/>
        <c:lblOffset val="100"/>
      </c:catAx>
      <c:valAx>
        <c:axId val="1314924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31490944"/>
        <c:crosses val="autoZero"/>
        <c:crossBetween val="between"/>
      </c:valAx>
      <c:serAx>
        <c:axId val="125059072"/>
        <c:scaling>
          <c:orientation val="minMax"/>
        </c:scaling>
        <c:delete val="1"/>
        <c:axPos val="b"/>
        <c:tickLblPos val="none"/>
        <c:crossAx val="131492480"/>
        <c:crosses val="autoZero"/>
      </c:serAx>
    </c:plotArea>
    <c:legend>
      <c:legendPos val="b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A4499-271D-4EE5-934B-3B62279B8CF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EF5C5-6506-4F52-A1C0-B8C89C9EB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55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EF5C5-6506-4F52-A1C0-B8C89C9EB0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440421-0D9F-4F03-94B4-05B728E62C22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dirty="0" smtClean="0"/>
              <a:t> </a:t>
            </a:r>
            <a:endParaRPr lang="ru-RU" sz="2400" cap="none" dirty="0">
              <a:ln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214290"/>
            <a:ext cx="8820472" cy="5446958"/>
          </a:xfrm>
        </p:spPr>
        <p:txBody>
          <a:bodyPr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ГБУЗ РБ БСМП г. Уфа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ОТЧЕТ о </a:t>
            </a:r>
            <a:r>
              <a:rPr lang="ru-RU" sz="3600" b="1" dirty="0" smtClean="0">
                <a:solidFill>
                  <a:srgbClr val="002060"/>
                </a:solidFill>
              </a:rPr>
              <a:t>работе 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Совета  медицинских сестер 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 2016г.</a:t>
            </a:r>
            <a:endParaRPr lang="ru-RU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User\Desktop\лого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872208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50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404664"/>
            <a:ext cx="8892480" cy="64533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В Республике создана Ассоциация средних медицинских работников, численностью более 32 тыс. средних медработников.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355 чел. </a:t>
            </a:r>
            <a:r>
              <a:rPr lang="ru-RU" sz="2400" dirty="0" smtClean="0">
                <a:solidFill>
                  <a:srgbClr val="002060"/>
                </a:solidFill>
              </a:rPr>
              <a:t>средних медработников больницы так же являются членами  этой  Ассоциации.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При активной поддержке Ассоциации  на Республиканском уровне проводятся обучающие конференции для главных медицинских  сестёр  по применению новых санитарных правил  и норм  на рабочих </a:t>
            </a:r>
            <a:r>
              <a:rPr lang="ru-RU" sz="2400" dirty="0" err="1" smtClean="0">
                <a:solidFill>
                  <a:srgbClr val="002060"/>
                </a:solidFill>
              </a:rPr>
              <a:t>местах,ведение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учетно</a:t>
            </a:r>
            <a:r>
              <a:rPr lang="ru-RU" sz="2400" dirty="0" smtClean="0">
                <a:solidFill>
                  <a:srgbClr val="002060"/>
                </a:solidFill>
              </a:rPr>
              <a:t>- отчетной документации и т.д.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Активно работает сайт  Ассоциации, где освящается  работа, учеба и творческая жизнь средних медицинских работников  Республики Башкортостан.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Мы также предоставляем в разделы этого сайта информацию о жизни медсестер.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</a:t>
            </a:r>
            <a:r>
              <a:rPr lang="ru-RU" sz="2400" dirty="0" smtClean="0">
                <a:solidFill>
                  <a:srgbClr val="C00000"/>
                </a:solidFill>
              </a:rPr>
              <a:t>Адрес сайта:       </a:t>
            </a:r>
            <a:r>
              <a:rPr lang="en-US" sz="2400" b="1" dirty="0" smtClean="0">
                <a:solidFill>
                  <a:srgbClr val="C00000"/>
                </a:solidFill>
              </a:rPr>
              <a:t>http://medsestrarb.ru/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ВЫВО</a:t>
            </a:r>
            <a:r>
              <a:rPr lang="ru-RU" sz="2400" b="1" dirty="0" smtClean="0">
                <a:solidFill>
                  <a:srgbClr val="002060"/>
                </a:solidFill>
              </a:rPr>
              <a:t>ДЫ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048672"/>
          </a:xfrm>
        </p:spPr>
        <p:txBody>
          <a:bodyPr>
            <a:noAutofit/>
          </a:bodyPr>
          <a:lstStyle/>
          <a:p>
            <a:pPr marL="493776" indent="-457200" algn="just">
              <a:lnSpc>
                <a:spcPct val="120000"/>
              </a:lnSpc>
              <a:buClr>
                <a:srgbClr val="002060"/>
              </a:buClr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Укомплектованность средним персоналом  по итогам года составляет </a:t>
            </a:r>
          </a:p>
          <a:p>
            <a:pPr marL="493776" indent="-457200" algn="just">
              <a:lnSpc>
                <a:spcPct val="120000"/>
              </a:lnSpc>
              <a:buClr>
                <a:srgbClr val="002060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68 %. </a:t>
            </a:r>
          </a:p>
          <a:p>
            <a:pPr algn="just">
              <a:lnSpc>
                <a:spcPct val="120000"/>
              </a:lnSpc>
              <a:buClr>
                <a:srgbClr val="002060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2.    Показатели </a:t>
            </a:r>
            <a:r>
              <a:rPr lang="ru-RU" sz="1800" dirty="0" err="1" smtClean="0">
                <a:solidFill>
                  <a:srgbClr val="002060"/>
                </a:solidFill>
              </a:rPr>
              <a:t>сертифицированности</a:t>
            </a:r>
            <a:r>
              <a:rPr lang="ru-RU" sz="1800" dirty="0" smtClean="0">
                <a:solidFill>
                  <a:srgbClr val="002060"/>
                </a:solidFill>
              </a:rPr>
              <a:t> и </a:t>
            </a:r>
            <a:r>
              <a:rPr lang="ru-RU" sz="1800" dirty="0" err="1" smtClean="0">
                <a:solidFill>
                  <a:srgbClr val="002060"/>
                </a:solidFill>
              </a:rPr>
              <a:t>категорированности</a:t>
            </a:r>
            <a:r>
              <a:rPr lang="ru-RU" sz="1800" dirty="0" smtClean="0">
                <a:solidFill>
                  <a:srgbClr val="002060"/>
                </a:solidFill>
              </a:rPr>
              <a:t>   в сравнении с тем же периодом 2015 г. заметно выросли: </a:t>
            </a:r>
            <a:r>
              <a:rPr lang="ru-RU" sz="1800" dirty="0" err="1" smtClean="0">
                <a:solidFill>
                  <a:srgbClr val="002060"/>
                </a:solidFill>
              </a:rPr>
              <a:t>серифицированность</a:t>
            </a:r>
            <a:r>
              <a:rPr lang="ru-RU" sz="1800" dirty="0" smtClean="0">
                <a:solidFill>
                  <a:srgbClr val="002060"/>
                </a:solidFill>
              </a:rPr>
              <a:t>  выросла  84 %, </a:t>
            </a:r>
            <a:r>
              <a:rPr lang="ru-RU" sz="1800" dirty="0" err="1" smtClean="0">
                <a:solidFill>
                  <a:srgbClr val="002060"/>
                </a:solidFill>
              </a:rPr>
              <a:t>категорированность</a:t>
            </a:r>
            <a:r>
              <a:rPr lang="ru-RU" sz="1800" dirty="0" smtClean="0">
                <a:solidFill>
                  <a:srgbClr val="002060"/>
                </a:solidFill>
              </a:rPr>
              <a:t>  58 %.</a:t>
            </a:r>
          </a:p>
          <a:p>
            <a:pPr algn="just">
              <a:lnSpc>
                <a:spcPct val="120000"/>
              </a:lnSpc>
              <a:buClr>
                <a:srgbClr val="002060"/>
              </a:buClr>
              <a:buAutoNum type="arabicPeriod" startAt="3"/>
            </a:pPr>
            <a:r>
              <a:rPr lang="ru-RU" sz="1800" dirty="0" smtClean="0">
                <a:solidFill>
                  <a:srgbClr val="002060"/>
                </a:solidFill>
              </a:rPr>
              <a:t>Ведется плановая работа  обучению медперсонала: в системе повышения квалификации, проводятся внутрибольничные конференции, занятия с младшим персоналом.</a:t>
            </a:r>
          </a:p>
          <a:p>
            <a:pPr algn="just">
              <a:lnSpc>
                <a:spcPct val="120000"/>
              </a:lnSpc>
              <a:buClr>
                <a:srgbClr val="002060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4.  Средний     медперсонал     активно участвует в общественной жизни больницы: в конкурсах на лучшее подразделение по  состоянию охраны труда, в Республиканском конкурсе на лучший санитарный бюллетень,  являются активными членами  Ассоциации медсестер РБ.</a:t>
            </a:r>
          </a:p>
          <a:p>
            <a:pPr algn="just">
              <a:lnSpc>
                <a:spcPct val="120000"/>
              </a:lnSpc>
              <a:buClr>
                <a:srgbClr val="002060"/>
              </a:buClr>
              <a:buNone/>
            </a:pPr>
            <a:endParaRPr lang="ru-RU" sz="1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ПРЕДЛОЖЕНИЯ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marL="493776" indent="-457200" algn="just">
              <a:lnSpc>
                <a:spcPct val="11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endParaRPr lang="ru-RU" sz="1700" dirty="0" smtClean="0">
              <a:solidFill>
                <a:srgbClr val="002060"/>
              </a:solidFill>
            </a:endParaRPr>
          </a:p>
          <a:p>
            <a:pPr marL="493776" indent="-457200" algn="just">
              <a:lnSpc>
                <a:spcPct val="11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ru-RU" sz="1700" dirty="0" smtClean="0">
                <a:solidFill>
                  <a:srgbClr val="002060"/>
                </a:solidFill>
              </a:rPr>
              <a:t>Добиться укомплектованности среднего медперсонала в отделениях до 70 % .</a:t>
            </a:r>
          </a:p>
          <a:p>
            <a:pPr marL="493776" indent="-457200" algn="just">
              <a:lnSpc>
                <a:spcPct val="11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ru-RU" sz="1700" dirty="0" smtClean="0">
                <a:solidFill>
                  <a:srgbClr val="002060"/>
                </a:solidFill>
              </a:rPr>
              <a:t> Постоянно проводить работу по улучшению показателей </a:t>
            </a:r>
            <a:r>
              <a:rPr lang="ru-RU" sz="1700" dirty="0" err="1" smtClean="0">
                <a:solidFill>
                  <a:srgbClr val="002060"/>
                </a:solidFill>
              </a:rPr>
              <a:t>сертифицированности</a:t>
            </a:r>
            <a:r>
              <a:rPr lang="ru-RU" sz="1700" dirty="0" smtClean="0">
                <a:solidFill>
                  <a:srgbClr val="002060"/>
                </a:solidFill>
              </a:rPr>
              <a:t>  и  </a:t>
            </a:r>
            <a:r>
              <a:rPr lang="ru-RU" sz="1700" dirty="0" err="1" smtClean="0">
                <a:solidFill>
                  <a:srgbClr val="002060"/>
                </a:solidFill>
              </a:rPr>
              <a:t>категорированности</a:t>
            </a:r>
            <a:r>
              <a:rPr lang="ru-RU" sz="1700" dirty="0" smtClean="0">
                <a:solidFill>
                  <a:srgbClr val="002060"/>
                </a:solidFill>
              </a:rPr>
              <a:t> среднего медперсонала.</a:t>
            </a:r>
          </a:p>
          <a:p>
            <a:pPr marL="493776" indent="-457200" algn="just">
              <a:lnSpc>
                <a:spcPct val="110000"/>
              </a:lnSpc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ru-RU" sz="1700" dirty="0" smtClean="0">
                <a:solidFill>
                  <a:srgbClr val="002060"/>
                </a:solidFill>
              </a:rPr>
              <a:t>Не допускать  нарушений  этико-деонтологических норм .</a:t>
            </a:r>
          </a:p>
          <a:p>
            <a:pPr marL="493776" indent="-457200" algn="just">
              <a:lnSpc>
                <a:spcPct val="110000"/>
              </a:lnSpc>
              <a:buClr>
                <a:srgbClr val="002060"/>
              </a:buClr>
              <a:buSzPct val="100000"/>
              <a:buAutoNum type="arabicPeriod" startAt="4"/>
            </a:pPr>
            <a:r>
              <a:rPr lang="ru-RU" sz="1700" dirty="0" smtClean="0">
                <a:solidFill>
                  <a:srgbClr val="002060"/>
                </a:solidFill>
              </a:rPr>
              <a:t>Совету медсестер организовать  перекрестные проверки  отделений  старшими  медсестрами в выходные и праздничные дни по контролю за работой среднего и младшего персонала.</a:t>
            </a:r>
          </a:p>
          <a:p>
            <a:pPr>
              <a:lnSpc>
                <a:spcPct val="110000"/>
              </a:lnSpc>
              <a:buClr>
                <a:srgbClr val="002060"/>
              </a:buClr>
              <a:buSzPct val="100000"/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  5.  Старшим медсестрам ежедневно проводить внутреннюю экспертизу качества работы среднего и младшего персонала, </a:t>
            </a:r>
          </a:p>
          <a:p>
            <a:pPr>
              <a:lnSpc>
                <a:spcPct val="110000"/>
              </a:lnSpc>
              <a:buClr>
                <a:srgbClr val="002060"/>
              </a:buClr>
              <a:buSzPct val="100000"/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  6   Совету медсестер ходатайствовать перед администрацией об организации и оснащении компьютерного класса, предназначенной для обучения молодых специалистов, также предусмотрев  использование для регулярного обучения  и проведения  тестового контроля работающего персонала.</a:t>
            </a:r>
          </a:p>
          <a:p>
            <a:pPr marL="493776" indent="-457200" algn="just">
              <a:lnSpc>
                <a:spcPct val="110000"/>
              </a:lnSpc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88640"/>
            <a:ext cx="8496944" cy="6336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В БСМП на разных должностях средних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медицинских работников трудятся: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504   человек</a:t>
            </a:r>
            <a:r>
              <a:rPr lang="ru-RU" dirty="0" smtClean="0">
                <a:solidFill>
                  <a:srgbClr val="002060"/>
                </a:solidFill>
              </a:rPr>
              <a:t>:      в том числе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10  медицинских сестер с высшим сестринским образованием,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 10   медсестер с повышенным уровнем </a:t>
            </a:r>
          </a:p>
          <a:p>
            <a:pPr>
              <a:buClr>
                <a:srgbClr val="002060"/>
              </a:buCl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образования,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 421  специалиста со средним</a:t>
            </a:r>
          </a:p>
          <a:p>
            <a:pPr>
              <a:buClr>
                <a:srgbClr val="002060"/>
              </a:buCl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специальным медицинским </a:t>
            </a:r>
          </a:p>
          <a:p>
            <a:pPr>
              <a:buClr>
                <a:srgbClr val="002060"/>
              </a:buCl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образованием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 63  студента   БГМУ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0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smtClean="0">
                <a:solidFill>
                  <a:srgbClr val="002060"/>
                </a:solidFill>
              </a:rPr>
              <a:t>Укомплектованность средним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           медицинским персоналом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Штаты ср. медперсонала – 736,25 ст.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Физические лица  -  504 человек</a:t>
            </a:r>
          </a:p>
          <a:p>
            <a:pPr>
              <a:buClr>
                <a:srgbClr val="002060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__________________________________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  Укомплектованность  средним персоналом  по итогам 12 мес. составляет </a:t>
            </a:r>
          </a:p>
          <a:p>
            <a:pPr>
              <a:buClr>
                <a:srgbClr val="002060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68,4%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0"/>
          <a:ext cx="8712969" cy="6338162"/>
        </p:xfrm>
        <a:graphic>
          <a:graphicData uri="http://schemas.openxmlformats.org/drawingml/2006/table">
            <a:tbl>
              <a:tblPr/>
              <a:tblGrid>
                <a:gridCol w="814858"/>
                <a:gridCol w="409278"/>
                <a:gridCol w="504056"/>
                <a:gridCol w="519345"/>
                <a:gridCol w="416759"/>
                <a:gridCol w="576064"/>
                <a:gridCol w="504056"/>
                <a:gridCol w="432048"/>
                <a:gridCol w="502290"/>
                <a:gridCol w="360675"/>
                <a:gridCol w="433179"/>
                <a:gridCol w="465169"/>
                <a:gridCol w="340638"/>
                <a:gridCol w="520974"/>
                <a:gridCol w="494258"/>
                <a:gridCol w="490918"/>
                <a:gridCol w="467542"/>
                <a:gridCol w="460862"/>
              </a:tblGrid>
              <a:tr h="7200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Всего 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физ.-        лица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пенс(по 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воз- расту)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Специальное образование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квалификационные категории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Сертификация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Не имеют сертификат</a:t>
                      </a:r>
                    </a:p>
                  </a:txBody>
                  <a:tcPr marL="7246" marR="7246" marT="7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ВСО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ПУО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ССО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сту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-  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денты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БГМУ без диплома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ВСЕГО</a:t>
                      </a:r>
                    </a:p>
                  </a:txBody>
                  <a:tcPr marL="7246" marR="7246" marT="724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2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ВСЕГО</a:t>
                      </a:r>
                    </a:p>
                  </a:txBody>
                  <a:tcPr marL="7246" marR="7246" marT="72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в том числе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8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моло-дые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специ-алис-ты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сту-денты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БГМУ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Arial Cyr"/>
                        </a:rPr>
                        <a:t>Декр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.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отпуск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Не соотв.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заним.долж-ности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базо-вому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обра-зова-нию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не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обуча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</a:b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latin typeface="Arial Cyr"/>
                        </a:rPr>
                        <a:t>лись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более</a:t>
                      </a:r>
                      <a:b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5 лет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71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Спец.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 со ср. мед. образ.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504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141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57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2060"/>
                          </a:solidFill>
                          <a:latin typeface="Arial Cyr"/>
                        </a:rPr>
                        <a:t>Старш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.  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медсестры 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l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4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4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7246" marR="7246" marT="7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052737"/>
          <a:ext cx="8640959" cy="5872542"/>
        </p:xfrm>
        <a:graphic>
          <a:graphicData uri="http://schemas.openxmlformats.org/drawingml/2006/table">
            <a:tbl>
              <a:tblPr/>
              <a:tblGrid>
                <a:gridCol w="936104"/>
                <a:gridCol w="637613"/>
                <a:gridCol w="1018571"/>
                <a:gridCol w="613074"/>
                <a:gridCol w="859268"/>
                <a:gridCol w="617901"/>
                <a:gridCol w="868924"/>
                <a:gridCol w="617901"/>
                <a:gridCol w="888232"/>
                <a:gridCol w="617901"/>
                <a:gridCol w="965470"/>
              </a:tblGrid>
              <a:tr h="72707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год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общее </a:t>
                      </a: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кол-во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Сертифицирован</a:t>
                      </a:r>
                    </a:p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2060"/>
                          </a:solidFill>
                          <a:latin typeface="Arial Cyr"/>
                        </a:rPr>
                        <a:t>ность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Категорирован</a:t>
                      </a:r>
                    </a:p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2060"/>
                          </a:solidFill>
                          <a:latin typeface="Arial Cyr"/>
                        </a:rPr>
                        <a:t>ность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кол-во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кол-во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latin typeface="Arial Cyr"/>
                        </a:rPr>
                        <a:t>%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264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2014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481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394211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83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180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46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453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2015</a:t>
                      </a:r>
                    </a:p>
                    <a:p>
                      <a:pPr algn="ctr" fontAlgn="b"/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503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435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86,4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232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56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2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2016</a:t>
                      </a:r>
                    </a:p>
                    <a:p>
                      <a:pPr algn="ctr" fontAlgn="b"/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504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421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84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229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latin typeface="Arial Cyr"/>
                        </a:rPr>
                        <a:t>58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latin typeface="Arial Cyr"/>
                      </a:endParaRP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103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858280" cy="9810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     Динамика качественных показателей</a:t>
            </a:r>
            <a:br>
              <a:rPr lang="ru-RU" sz="2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     по среднему персоналу  БСМП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79512" y="188640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40768"/>
            <a:ext cx="89644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002060"/>
                </a:solidFill>
              </a:rPr>
              <a:t>В 2016 г. в системе повышения квалификации на различных циклах  обучались </a:t>
            </a:r>
            <a:r>
              <a:rPr lang="ru-RU" sz="2000" b="1" dirty="0" smtClean="0">
                <a:solidFill>
                  <a:srgbClr val="002060"/>
                </a:solidFill>
              </a:rPr>
              <a:t>102  чел. среднего и  младшего мед. работника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с получением сертификата специалиста.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206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составе Совета медицинских сестер работает  Аттестационный Совет.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отчетный период  проведено   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  заседаний  Аттестационного Совета.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Совет комиссионно проводит  анализ аттестационных работ, заслушивание  специалиста на присвоение или  подтверждение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квалификационных категорий.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За отчетный период к аттестации на присвоение квалификационных категорий  подготовлены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65 специалиста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 средним медицинским образованием.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20472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</a:t>
            </a:r>
            <a:r>
              <a:rPr lang="ru-RU" sz="3200" b="1" dirty="0" smtClean="0">
                <a:solidFill>
                  <a:srgbClr val="002060"/>
                </a:solidFill>
              </a:rPr>
              <a:t>Повышение  квалификации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79512" y="208927"/>
            <a:ext cx="8784976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2016г.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Советом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медицинских сестер организованы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общебольничных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сестринских  конференций совместно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 специалистами на темы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Алгоритмы проведения манипуляций в сестринской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Гемотрансфузии. Профилактика осложнений.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Инфекционная безопасность при ООИ. Алгоритм  действий СМР.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Преаналитический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этап подготовки биоматериала к лабораторным  исследованиям.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«Предупредим Туберкулез!»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Правила обработки и укладки на стерилизацию ИМН.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Грипп,действия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медперсонала ООМД в условиях эпидемии.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80920" cy="1512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Еженедельно по четвергам  проходят рабочие заседания Совета старших медицинских сестер (30 заседаний) с приглашением специалистов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712968" cy="4464496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эпидемиологической службы,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аптеки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финансовой - экономической службы,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службы техники безопасности,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 противопожарной безопасности,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кадрово-юридической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организационно-методического отдела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728</Words>
  <Application>Microsoft Office PowerPoint</Application>
  <PresentationFormat>Экран (4:3)</PresentationFormat>
  <Paragraphs>168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 </vt:lpstr>
      <vt:lpstr>Слайд 2</vt:lpstr>
      <vt:lpstr>           Укомплектованность средним               медицинским персоналом </vt:lpstr>
      <vt:lpstr>Слайд 4</vt:lpstr>
      <vt:lpstr>       Динамика качественных показателей        по среднему персоналу  БСМП</vt:lpstr>
      <vt:lpstr>Слайд 6</vt:lpstr>
      <vt:lpstr>            Повышение  квалификации</vt:lpstr>
      <vt:lpstr>Слайд 8</vt:lpstr>
      <vt:lpstr>Еженедельно по четвергам  проходят рабочие заседания Совета старших медицинских сестер (30 заседаний) с приглашением специалистов </vt:lpstr>
      <vt:lpstr>Слайд 10</vt:lpstr>
      <vt:lpstr>                      ВЫВОДЫ</vt:lpstr>
      <vt:lpstr>                 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Vitalik</dc:creator>
  <cp:lastModifiedBy>Статистик</cp:lastModifiedBy>
  <cp:revision>424</cp:revision>
  <dcterms:created xsi:type="dcterms:W3CDTF">2012-10-15T16:17:17Z</dcterms:created>
  <dcterms:modified xsi:type="dcterms:W3CDTF">2017-02-06T03:42:20Z</dcterms:modified>
</cp:coreProperties>
</file>