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handoutMasterIdLst>
    <p:handoutMasterId r:id="rId16"/>
  </p:handoutMasterIdLst>
  <p:sldIdLst>
    <p:sldId id="257" r:id="rId2"/>
    <p:sldId id="256" r:id="rId3"/>
    <p:sldId id="260" r:id="rId4"/>
    <p:sldId id="261" r:id="rId5"/>
    <p:sldId id="265" r:id="rId6"/>
    <p:sldId id="273" r:id="rId7"/>
    <p:sldId id="274" r:id="rId8"/>
    <p:sldId id="275" r:id="rId9"/>
    <p:sldId id="276" r:id="rId10"/>
    <p:sldId id="277" r:id="rId11"/>
    <p:sldId id="286" r:id="rId12"/>
    <p:sldId id="287" r:id="rId13"/>
    <p:sldId id="284" r:id="rId14"/>
    <p:sldId id="282" r:id="rId15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CC00CC"/>
    <a:srgbClr val="660066"/>
    <a:srgbClr val="FFFFFF"/>
    <a:srgbClr val="333399"/>
    <a:srgbClr val="FFCCFF"/>
    <a:srgbClr val="CCFFCC"/>
    <a:srgbClr val="666699"/>
    <a:srgbClr val="8585AD"/>
    <a:srgbClr val="AFAFC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2.xlsx"/><Relationship Id="rId1" Type="http://schemas.openxmlformats.org/officeDocument/2006/relationships/themeOverride" Target="../theme/themeOverride3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5.xlsx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6.xlsx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800">
                <a:solidFill>
                  <a:schemeClr val="bg1"/>
                </a:solidFill>
                <a:latin typeface="+mn-lt"/>
              </a:defRPr>
            </a:pPr>
            <a:r>
              <a:rPr lang="ru-RU" dirty="0">
                <a:latin typeface="+mn-lt"/>
              </a:rPr>
              <a:t>Среднее </a:t>
            </a:r>
            <a:r>
              <a:rPr lang="ru-RU" dirty="0" smtClean="0">
                <a:latin typeface="+mn-lt"/>
              </a:rPr>
              <a:t> пребывание  </a:t>
            </a:r>
            <a:r>
              <a:rPr lang="ru-RU" dirty="0">
                <a:latin typeface="+mn-lt"/>
              </a:rPr>
              <a:t>больного</a:t>
            </a:r>
          </a:p>
        </c:rich>
      </c:tx>
      <c:layout>
        <c:manualLayout>
          <c:xMode val="edge"/>
          <c:yMode val="edge"/>
          <c:x val="0.14216438076665874"/>
          <c:y val="8.156325881709349E-2"/>
        </c:manualLayout>
      </c:layout>
      <c:spPr>
        <a:solidFill>
          <a:srgbClr val="666699"/>
        </a:solidFill>
        <a:ln>
          <a:noFill/>
        </a:ln>
      </c:spPr>
    </c:title>
    <c:view3D>
      <c:rotX val="10"/>
      <c:rotY val="0"/>
      <c:perspective val="20"/>
    </c:view3D>
    <c:plotArea>
      <c:layout>
        <c:manualLayout>
          <c:layoutTarget val="inner"/>
          <c:xMode val="edge"/>
          <c:yMode val="edge"/>
          <c:x val="7.8893545833740752E-2"/>
          <c:y val="9.0922015132115563E-2"/>
          <c:w val="0.90428734307406333"/>
          <c:h val="0.7698027360182077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Среднее пребывание больного</c:v>
                </c:pt>
              </c:strCache>
            </c:strRef>
          </c:tx>
          <c:spPr>
            <a:solidFill>
              <a:srgbClr val="FF00FF"/>
            </a:solidFill>
          </c:spPr>
          <c:dPt>
            <c:idx val="2"/>
            <c:spPr>
              <a:solidFill>
                <a:srgbClr val="FF00FF"/>
              </a:solidFill>
              <a:ln w="19050">
                <a:solidFill>
                  <a:srgbClr val="9966FF"/>
                </a:solidFill>
              </a:ln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dLbl>
              <c:idx val="3"/>
              <c:spPr>
                <a:ln>
                  <a:solidFill>
                    <a:schemeClr val="bg1"/>
                  </a:solidFill>
                </a:ln>
              </c:spPr>
              <c:txPr>
                <a:bodyPr/>
                <a:lstStyle/>
                <a:p>
                  <a:pPr>
                    <a:defRPr b="1" u="none">
                      <a:solidFill>
                        <a:schemeClr val="bg1"/>
                      </a:solidFill>
                      <a:latin typeface="Book Antiqua" pitchFamily="18" charset="0"/>
                    </a:defRPr>
                  </a:pPr>
                  <a:endParaRPr lang="ru-RU"/>
                </a:p>
              </c:txPr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u="none">
                    <a:solidFill>
                      <a:schemeClr val="bg1"/>
                    </a:solidFill>
                    <a:latin typeface="Book Antiqua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*Критерий эффективности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8.3000000000000007</c:v>
                </c:pt>
                <c:pt idx="1">
                  <c:v>9.3000000000000007</c:v>
                </c:pt>
                <c:pt idx="2">
                  <c:v>8.1</c:v>
                </c:pt>
                <c:pt idx="3">
                  <c:v>10.1</c:v>
                </c:pt>
              </c:numCache>
            </c:numRef>
          </c:val>
        </c:ser>
        <c:shape val="cone"/>
        <c:axId val="112425216"/>
        <c:axId val="112451584"/>
        <c:axId val="101004608"/>
      </c:bar3DChart>
      <c:catAx>
        <c:axId val="112425216"/>
        <c:scaling>
          <c:orientation val="minMax"/>
        </c:scaling>
        <c:axPos val="b"/>
        <c:numFmt formatCode="General" sourceLinked="0"/>
        <c:tickLblPos val="nextTo"/>
        <c:txPr>
          <a:bodyPr rot="0"/>
          <a:lstStyle/>
          <a:p>
            <a:pPr>
              <a:defRPr sz="1000" b="1">
                <a:solidFill>
                  <a:schemeClr val="bg1"/>
                </a:solidFill>
              </a:defRPr>
            </a:pPr>
            <a:endParaRPr lang="ru-RU"/>
          </a:p>
        </c:txPr>
        <c:crossAx val="112451584"/>
        <c:crosses val="autoZero"/>
        <c:auto val="1"/>
        <c:lblAlgn val="ctr"/>
        <c:lblOffset val="100"/>
      </c:catAx>
      <c:valAx>
        <c:axId val="112451584"/>
        <c:scaling>
          <c:orientation val="minMax"/>
          <c:max val="11"/>
          <c:min val="7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000">
                <a:solidFill>
                  <a:schemeClr val="bg1"/>
                </a:solidFill>
              </a:defRPr>
            </a:pPr>
            <a:endParaRPr lang="ru-RU"/>
          </a:p>
        </c:txPr>
        <c:crossAx val="112425216"/>
        <c:crosses val="autoZero"/>
        <c:crossBetween val="between"/>
        <c:majorUnit val="400"/>
      </c:valAx>
      <c:serAx>
        <c:axId val="101004608"/>
        <c:scaling>
          <c:orientation val="minMax"/>
        </c:scaling>
        <c:delete val="1"/>
        <c:axPos val="b"/>
        <c:tickLblPos val="none"/>
        <c:crossAx val="112451584"/>
        <c:crosses val="autoZero"/>
      </c:ser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50"/>
      <c:perspective val="10"/>
    </c:view3D>
    <c:plotArea>
      <c:layout>
        <c:manualLayout>
          <c:layoutTarget val="inner"/>
          <c:xMode val="edge"/>
          <c:yMode val="edge"/>
          <c:x val="6.8378976410028519E-2"/>
          <c:y val="0.17492549807229851"/>
          <c:w val="0.83678665333481572"/>
          <c:h val="0.807544949024250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chemeClr val="bg1"/>
              </a:solidFill>
            </c:spPr>
          </c:dPt>
          <c:dPt>
            <c:idx val="1"/>
            <c:spPr>
              <a:solidFill>
                <a:srgbClr val="CCFFCC"/>
              </a:solidFill>
            </c:spPr>
          </c:dPt>
          <c:dPt>
            <c:idx val="2"/>
            <c:spPr>
              <a:solidFill>
                <a:srgbClr val="FFCCFF"/>
              </a:solidFill>
            </c:spPr>
          </c:dPt>
          <c:dLbls>
            <c:dLbl>
              <c:idx val="1"/>
              <c:layout>
                <c:manualLayout>
                  <c:x val="-0.2290382087175499"/>
                  <c:y val="0.11026356119214406"/>
                </c:manualLayout>
              </c:layout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0.23556965892678589"/>
                  <c:y val="-0.24329093144406297"/>
                </c:manualLayout>
              </c:layout>
              <c:dLblPos val="bestFit"/>
              <c:showCatName val="1"/>
              <c:showPercent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inEnd"/>
            <c:showCatName val="1"/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КСГ менее 0,6</c:v>
                </c:pt>
                <c:pt idx="1">
                  <c:v>КСГ 0,6-1,0</c:v>
                </c:pt>
                <c:pt idx="2">
                  <c:v>КСГ более  1,0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56</c:v>
                </c:pt>
                <c:pt idx="1">
                  <c:v>321</c:v>
                </c:pt>
                <c:pt idx="2">
                  <c:v>633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50"/>
      <c:perspective val="10"/>
    </c:view3D>
    <c:plotArea>
      <c:layout>
        <c:manualLayout>
          <c:layoutTarget val="inner"/>
          <c:xMode val="edge"/>
          <c:yMode val="edge"/>
          <c:x val="6.8378976410028519E-2"/>
          <c:y val="0.17492549807229851"/>
          <c:w val="0.83678665333481572"/>
          <c:h val="0.807544949024250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chemeClr val="bg1"/>
              </a:solidFill>
            </c:spPr>
          </c:dPt>
          <c:dPt>
            <c:idx val="1"/>
            <c:spPr>
              <a:solidFill>
                <a:srgbClr val="CCFFCC"/>
              </a:solidFill>
            </c:spPr>
          </c:dPt>
          <c:dPt>
            <c:idx val="2"/>
            <c:spPr>
              <a:solidFill>
                <a:srgbClr val="FFCCFF"/>
              </a:solidFill>
            </c:spPr>
          </c:dPt>
          <c:dLbls>
            <c:dLbl>
              <c:idx val="0"/>
              <c:layout>
                <c:manualLayout>
                  <c:x val="-0.26917842461948682"/>
                  <c:y val="-0.10211827676757963"/>
                </c:manualLayout>
              </c:layout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0.1599153334814658"/>
                  <c:y val="-0.19786918821226557"/>
                </c:manualLayout>
              </c:layout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0.21499324149168653"/>
                  <c:y val="0.12839720292002241"/>
                </c:manualLayout>
              </c:layout>
              <c:dLblPos val="bestFit"/>
              <c:showCatName val="1"/>
              <c:showPercent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inEnd"/>
            <c:showCatName val="1"/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КСГ менее 0,6</c:v>
                </c:pt>
                <c:pt idx="1">
                  <c:v>КСГ 0,6-1,0</c:v>
                </c:pt>
                <c:pt idx="2">
                  <c:v>КСГ более  1,0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959</c:v>
                </c:pt>
                <c:pt idx="1">
                  <c:v>303</c:v>
                </c:pt>
                <c:pt idx="2">
                  <c:v>564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perspective val="10"/>
    </c:view3D>
    <c:plotArea>
      <c:layout>
        <c:manualLayout>
          <c:layoutTarget val="inner"/>
          <c:xMode val="edge"/>
          <c:yMode val="edge"/>
          <c:x val="1.7754457323671851E-2"/>
          <c:y val="0"/>
          <c:w val="0.98224554267632813"/>
          <c:h val="0.9839143306993665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chemeClr val="bg1"/>
              </a:solidFill>
            </c:spPr>
          </c:dPt>
          <c:dPt>
            <c:idx val="1"/>
            <c:spPr>
              <a:solidFill>
                <a:srgbClr val="CCFFCC"/>
              </a:solidFill>
            </c:spPr>
          </c:dPt>
          <c:dPt>
            <c:idx val="2"/>
            <c:spPr>
              <a:solidFill>
                <a:srgbClr val="FFCCFF"/>
              </a:solidFill>
            </c:spPr>
          </c:dPt>
          <c:dLbls>
            <c:dLbl>
              <c:idx val="0"/>
              <c:layout>
                <c:manualLayout>
                  <c:x val="-0.1777276804634878"/>
                  <c:y val="9.6297026024886268E-2"/>
                </c:manualLayout>
              </c:layout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-0.22910134470655522"/>
                  <c:y val="-0.18133466941173204"/>
                </c:manualLayout>
              </c:layout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0.25908553884959284"/>
                  <c:y val="-9.2064423397400466E-2"/>
                </c:manualLayout>
              </c:layout>
              <c:dLblPos val="bestFit"/>
              <c:showCatName val="1"/>
              <c:showPercent val="1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dLblPos val="inEnd"/>
            <c:showCatName val="1"/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КСГ менее 0,6</c:v>
                </c:pt>
                <c:pt idx="1">
                  <c:v>КСГ 0,6-1,0</c:v>
                </c:pt>
                <c:pt idx="2">
                  <c:v>КСГ более  1,0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2092</c:v>
                </c:pt>
                <c:pt idx="1">
                  <c:v>2838</c:v>
                </c:pt>
                <c:pt idx="2">
                  <c:v>6409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800">
                <a:solidFill>
                  <a:schemeClr val="bg1"/>
                </a:solidFill>
                <a:latin typeface="+mn-lt"/>
              </a:defRPr>
            </a:pPr>
            <a:r>
              <a:rPr lang="ru-RU" sz="1800" dirty="0">
                <a:solidFill>
                  <a:schemeClr val="bg1"/>
                </a:solidFill>
                <a:latin typeface="+mn-lt"/>
              </a:rPr>
              <a:t>Оборот </a:t>
            </a:r>
            <a:r>
              <a:rPr lang="ru-RU" sz="1800" dirty="0" smtClean="0">
                <a:solidFill>
                  <a:schemeClr val="bg1"/>
                </a:solidFill>
                <a:latin typeface="+mn-lt"/>
              </a:rPr>
              <a:t> койки</a:t>
            </a:r>
            <a:endParaRPr lang="ru-RU" sz="1800" dirty="0">
              <a:solidFill>
                <a:schemeClr val="bg1"/>
              </a:solidFill>
              <a:latin typeface="+mn-lt"/>
            </a:endParaRPr>
          </a:p>
        </c:rich>
      </c:tx>
      <c:layout>
        <c:manualLayout>
          <c:xMode val="edge"/>
          <c:yMode val="edge"/>
          <c:x val="0.24924807292371431"/>
          <c:y val="9.5523196341536942E-2"/>
        </c:manualLayout>
      </c:layout>
      <c:spPr>
        <a:solidFill>
          <a:srgbClr val="666699"/>
        </a:solidFill>
        <a:ln>
          <a:noFill/>
        </a:ln>
      </c:spPr>
    </c:title>
    <c:view3D>
      <c:rotX val="10"/>
      <c:rotY val="0"/>
      <c:perspective val="2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Оборот крйки</c:v>
                </c:pt>
              </c:strCache>
            </c:strRef>
          </c:tx>
          <c:spPr>
            <a:gradFill flip="none" rotWithShape="1">
              <a:gsLst>
                <a:gs pos="0">
                  <a:srgbClr val="3366FF">
                    <a:shade val="30000"/>
                    <a:satMod val="115000"/>
                  </a:srgbClr>
                </a:gs>
                <a:gs pos="50000">
                  <a:srgbClr val="3366FF">
                    <a:shade val="67500"/>
                    <a:satMod val="115000"/>
                  </a:srgbClr>
                </a:gs>
                <a:gs pos="100000">
                  <a:srgbClr val="3366FF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dPt>
            <c:idx val="0"/>
            <c:spPr>
              <a:solidFill>
                <a:srgbClr val="3333FF"/>
              </a:solidFill>
            </c:spPr>
          </c:dPt>
          <c:dPt>
            <c:idx val="1"/>
            <c:spPr>
              <a:solidFill>
                <a:srgbClr val="3333FF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Book Antiqua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>
                  <c:v>37.4</c:v>
                </c:pt>
                <c:pt idx="1">
                  <c:v>39</c:v>
                </c:pt>
                <c:pt idx="2">
                  <c:v>37.4</c:v>
                </c:pt>
              </c:numCache>
            </c:numRef>
          </c:val>
        </c:ser>
        <c:shape val="pyramid"/>
        <c:axId val="110069632"/>
        <c:axId val="110071168"/>
        <c:axId val="0"/>
      </c:bar3DChart>
      <c:catAx>
        <c:axId val="110069632"/>
        <c:scaling>
          <c:orientation val="minMax"/>
        </c:scaling>
        <c:axPos val="b"/>
        <c:numFmt formatCode="General" sourceLinked="1"/>
        <c:tickLblPos val="nextTo"/>
        <c:txPr>
          <a:bodyPr rot="0"/>
          <a:lstStyle/>
          <a:p>
            <a:pPr>
              <a:defRPr sz="1400" b="1">
                <a:solidFill>
                  <a:schemeClr val="bg1"/>
                </a:solidFill>
              </a:defRPr>
            </a:pPr>
            <a:endParaRPr lang="ru-RU"/>
          </a:p>
        </c:txPr>
        <c:crossAx val="110071168"/>
        <c:crosses val="autoZero"/>
        <c:auto val="1"/>
        <c:lblAlgn val="ctr"/>
        <c:lblOffset val="100"/>
      </c:catAx>
      <c:valAx>
        <c:axId val="110071168"/>
        <c:scaling>
          <c:orientation val="minMax"/>
          <c:max val="43"/>
          <c:min val="30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000">
                <a:solidFill>
                  <a:schemeClr val="bg1"/>
                </a:solidFill>
              </a:defRPr>
            </a:pPr>
            <a:endParaRPr lang="ru-RU"/>
          </a:p>
        </c:txPr>
        <c:crossAx val="110069632"/>
        <c:crosses val="autoZero"/>
        <c:crossBetween val="between"/>
        <c:majorUnit val="40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800">
                <a:solidFill>
                  <a:schemeClr val="bg1"/>
                </a:solidFill>
                <a:latin typeface="+mn-lt"/>
              </a:defRPr>
            </a:pPr>
            <a:r>
              <a:rPr lang="ru-RU" sz="1800" dirty="0" smtClean="0">
                <a:solidFill>
                  <a:schemeClr val="bg1"/>
                </a:solidFill>
                <a:latin typeface="+mn-lt"/>
              </a:rPr>
              <a:t>Выполнение</a:t>
            </a:r>
            <a:r>
              <a:rPr lang="ru-RU" sz="1800" baseline="0" dirty="0" smtClean="0">
                <a:solidFill>
                  <a:schemeClr val="bg1"/>
                </a:solidFill>
                <a:latin typeface="+mn-lt"/>
              </a:rPr>
              <a:t>   плана  ОМС, %</a:t>
            </a:r>
            <a:endParaRPr lang="ru-RU" sz="1800" dirty="0">
              <a:solidFill>
                <a:schemeClr val="bg1"/>
              </a:solidFill>
              <a:latin typeface="+mn-lt"/>
            </a:endParaRPr>
          </a:p>
        </c:rich>
      </c:tx>
      <c:layout>
        <c:manualLayout>
          <c:xMode val="edge"/>
          <c:yMode val="edge"/>
          <c:x val="7.4663405454949525E-2"/>
          <c:y val="4.4092323075213942E-2"/>
        </c:manualLayout>
      </c:layout>
      <c:overlay val="1"/>
      <c:spPr>
        <a:solidFill>
          <a:srgbClr val="8585AD"/>
        </a:solidFill>
        <a:ln>
          <a:noFill/>
        </a:ln>
      </c:spPr>
    </c:title>
    <c:view3D>
      <c:rotX val="10"/>
      <c:rotY val="0"/>
      <c:perspective val="20"/>
    </c:view3D>
    <c:plotArea>
      <c:layout>
        <c:manualLayout>
          <c:layoutTarget val="inner"/>
          <c:xMode val="edge"/>
          <c:yMode val="edge"/>
          <c:x val="9.5989173654494095E-2"/>
          <c:y val="2.242285579380069E-2"/>
          <c:w val="0.8699345721283569"/>
          <c:h val="0.7977846211532052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00FF00"/>
            </a:solidFill>
            <a:ln>
              <a:noFill/>
            </a:ln>
          </c:spPr>
          <c:dPt>
            <c:idx val="2"/>
            <c:spPr>
              <a:solidFill>
                <a:srgbClr val="00FF00"/>
              </a:solidFill>
              <a:ln w="12700">
                <a:noFill/>
              </a:ln>
            </c:spPr>
          </c:dPt>
          <c:dPt>
            <c:idx val="3"/>
            <c:spPr>
              <a:solidFill>
                <a:srgbClr val="FF0000"/>
              </a:solidFill>
              <a:ln>
                <a:noFill/>
              </a:ln>
            </c:spPr>
          </c:dPt>
          <c:dLbls>
            <c:dLbl>
              <c:idx val="3"/>
              <c:layout>
                <c:manualLayout>
                  <c:x val="4.4092323075214006E-3"/>
                  <c:y val="-7.3487205125356515E-3"/>
                </c:manualLayout>
              </c:layout>
              <c:spPr>
                <a:ln>
                  <a:solidFill>
                    <a:schemeClr val="bg1"/>
                  </a:solidFill>
                </a:ln>
              </c:spPr>
              <c:txPr>
                <a:bodyPr/>
                <a:lstStyle/>
                <a:p>
                  <a:pPr>
                    <a:defRPr b="1" u="none">
                      <a:solidFill>
                        <a:schemeClr val="bg1"/>
                      </a:solidFill>
                      <a:latin typeface="Book Antiqua" pitchFamily="18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u="none">
                    <a:solidFill>
                      <a:schemeClr val="bg1"/>
                    </a:solidFill>
                    <a:latin typeface="Book Antiqua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*Критерий эффективности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103.6</c:v>
                </c:pt>
                <c:pt idx="1">
                  <c:v>102.5</c:v>
                </c:pt>
                <c:pt idx="2">
                  <c:v>105</c:v>
                </c:pt>
                <c:pt idx="3">
                  <c:v>100</c:v>
                </c:pt>
              </c:numCache>
            </c:numRef>
          </c:val>
        </c:ser>
        <c:shape val="cylinder"/>
        <c:axId val="117519104"/>
        <c:axId val="117520640"/>
        <c:axId val="0"/>
      </c:bar3DChart>
      <c:catAx>
        <c:axId val="117519104"/>
        <c:scaling>
          <c:orientation val="minMax"/>
        </c:scaling>
        <c:axPos val="b"/>
        <c:numFmt formatCode="General" sourceLinked="0"/>
        <c:tickLblPos val="nextTo"/>
        <c:txPr>
          <a:bodyPr rot="0"/>
          <a:lstStyle/>
          <a:p>
            <a:pPr>
              <a:defRPr sz="1000" b="1">
                <a:solidFill>
                  <a:schemeClr val="bg1"/>
                </a:solidFill>
              </a:defRPr>
            </a:pPr>
            <a:endParaRPr lang="ru-RU"/>
          </a:p>
        </c:txPr>
        <c:crossAx val="117520640"/>
        <c:crosses val="autoZero"/>
        <c:auto val="1"/>
        <c:lblAlgn val="ctr"/>
        <c:lblOffset val="100"/>
      </c:catAx>
      <c:valAx>
        <c:axId val="117520640"/>
        <c:scaling>
          <c:orientation val="minMax"/>
          <c:max val="110"/>
          <c:min val="90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000">
                <a:solidFill>
                  <a:schemeClr val="bg1"/>
                </a:solidFill>
              </a:defRPr>
            </a:pPr>
            <a:endParaRPr lang="ru-RU"/>
          </a:p>
        </c:txPr>
        <c:crossAx val="117519104"/>
        <c:crosses val="autoZero"/>
        <c:crossBetween val="between"/>
        <c:majorUnit val="40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800">
                <a:solidFill>
                  <a:schemeClr val="bg1"/>
                </a:solidFill>
                <a:latin typeface="+mn-lt"/>
              </a:defRPr>
            </a:pPr>
            <a:r>
              <a:rPr lang="ru-RU" sz="1800" dirty="0" smtClean="0">
                <a:solidFill>
                  <a:schemeClr val="bg1"/>
                </a:solidFill>
                <a:latin typeface="+mn-lt"/>
              </a:rPr>
              <a:t>Работа  койки</a:t>
            </a:r>
            <a:endParaRPr lang="ru-RU" sz="1800" dirty="0">
              <a:solidFill>
                <a:schemeClr val="bg1"/>
              </a:solidFill>
              <a:latin typeface="+mn-lt"/>
            </a:endParaRPr>
          </a:p>
        </c:rich>
      </c:tx>
      <c:layout>
        <c:manualLayout>
          <c:xMode val="edge"/>
          <c:yMode val="edge"/>
          <c:x val="0.13859727391400956"/>
          <c:y val="0"/>
        </c:manualLayout>
      </c:layout>
      <c:overlay val="1"/>
      <c:spPr>
        <a:solidFill>
          <a:srgbClr val="666699"/>
        </a:solidFill>
        <a:ln>
          <a:noFill/>
        </a:ln>
      </c:spPr>
    </c:title>
    <c:view3D>
      <c:rotX val="10"/>
      <c:rotY val="0"/>
      <c:perspective val="20"/>
    </c:view3D>
    <c:plotArea>
      <c:layout>
        <c:manualLayout>
          <c:layoutTarget val="inner"/>
          <c:xMode val="edge"/>
          <c:yMode val="edge"/>
          <c:x val="9.5989173654494095E-2"/>
          <c:y val="2.242285579380069E-2"/>
          <c:w val="0.8699345721283569"/>
          <c:h val="0.7977846211532052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Работа койки2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</c:spPr>
          <c:dPt>
            <c:idx val="2"/>
            <c:spPr>
              <a:solidFill>
                <a:srgbClr val="FFFF00"/>
              </a:solidFill>
              <a:ln w="12700">
                <a:noFill/>
              </a:ln>
            </c:spPr>
          </c:dPt>
          <c:dPt>
            <c:idx val="3"/>
            <c:spPr>
              <a:solidFill>
                <a:srgbClr val="FF0000"/>
              </a:solidFill>
              <a:ln>
                <a:noFill/>
              </a:ln>
            </c:spPr>
          </c:dPt>
          <c:dLbls>
            <c:dLbl>
              <c:idx val="3"/>
              <c:layout>
                <c:manualLayout>
                  <c:x val="4.4092323075214006E-3"/>
                  <c:y val="-7.3487205125356515E-3"/>
                </c:manualLayout>
              </c:layout>
              <c:spPr>
                <a:ln>
                  <a:solidFill>
                    <a:schemeClr val="bg1"/>
                  </a:solidFill>
                </a:ln>
              </c:spPr>
              <c:txPr>
                <a:bodyPr/>
                <a:lstStyle/>
                <a:p>
                  <a:pPr>
                    <a:defRPr b="1" u="none">
                      <a:solidFill>
                        <a:schemeClr val="bg1"/>
                      </a:solidFill>
                      <a:latin typeface="Book Antiqua" pitchFamily="18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u="none">
                    <a:solidFill>
                      <a:schemeClr val="bg1"/>
                    </a:solidFill>
                    <a:latin typeface="Book Antiqua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*Критерий эффективности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313.5</c:v>
                </c:pt>
                <c:pt idx="1">
                  <c:v>363.8</c:v>
                </c:pt>
                <c:pt idx="2">
                  <c:v>306</c:v>
                </c:pt>
                <c:pt idx="3">
                  <c:v>340.3</c:v>
                </c:pt>
              </c:numCache>
            </c:numRef>
          </c:val>
        </c:ser>
        <c:shape val="cylinder"/>
        <c:axId val="117740672"/>
        <c:axId val="117742208"/>
        <c:axId val="0"/>
      </c:bar3DChart>
      <c:catAx>
        <c:axId val="117740672"/>
        <c:scaling>
          <c:orientation val="minMax"/>
        </c:scaling>
        <c:axPos val="b"/>
        <c:numFmt formatCode="General" sourceLinked="0"/>
        <c:tickLblPos val="nextTo"/>
        <c:txPr>
          <a:bodyPr rot="0"/>
          <a:lstStyle/>
          <a:p>
            <a:pPr>
              <a:defRPr sz="1000" b="1">
                <a:solidFill>
                  <a:schemeClr val="bg1"/>
                </a:solidFill>
              </a:defRPr>
            </a:pPr>
            <a:endParaRPr lang="ru-RU"/>
          </a:p>
        </c:txPr>
        <c:crossAx val="117742208"/>
        <c:crosses val="autoZero"/>
        <c:auto val="1"/>
        <c:lblAlgn val="ctr"/>
        <c:lblOffset val="100"/>
      </c:catAx>
      <c:valAx>
        <c:axId val="117742208"/>
        <c:scaling>
          <c:orientation val="minMax"/>
          <c:max val="400"/>
          <c:min val="280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000">
                <a:solidFill>
                  <a:schemeClr val="bg1"/>
                </a:solidFill>
              </a:defRPr>
            </a:pPr>
            <a:endParaRPr lang="ru-RU"/>
          </a:p>
        </c:txPr>
        <c:crossAx val="117740672"/>
        <c:crosses val="autoZero"/>
        <c:crossBetween val="between"/>
        <c:majorUnit val="40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otX val="10"/>
      <c:rotY val="10"/>
      <c:rAngAx val="1"/>
    </c:view3D>
    <c:plotArea>
      <c:layout>
        <c:manualLayout>
          <c:layoutTarget val="inner"/>
          <c:xMode val="edge"/>
          <c:yMode val="edge"/>
          <c:x val="4.363804210078346E-2"/>
          <c:y val="5.3890617091928175E-2"/>
          <c:w val="0.95636195789921652"/>
          <c:h val="0.7506253163228798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D60093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Book Antiqua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всего</c:v>
                </c:pt>
                <c:pt idx="1">
                  <c:v>экстренно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13134</c:v>
                </c:pt>
                <c:pt idx="1">
                  <c:v>7303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8BDB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Book Antiqua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всего</c:v>
                </c:pt>
                <c:pt idx="1">
                  <c:v>экстренно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14656</c:v>
                </c:pt>
                <c:pt idx="1">
                  <c:v>8222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CDF0"/>
            </a:solidFill>
          </c:spPr>
          <c:dLbls>
            <c:dLbl>
              <c:idx val="0"/>
              <c:layout>
                <c:manualLayout>
                  <c:x val="1.4607725932459001E-2"/>
                  <c:y val="-1.679707545722432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7709783119621153E-2"/>
                  <c:y val="-2.099634432153040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0067245576696877E-2"/>
                  <c:y val="-2.519561318583649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2943601455753163E-2"/>
                  <c:y val="-2.939488205014257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Book Antiqua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всего</c:v>
                </c:pt>
                <c:pt idx="1">
                  <c:v>экстренно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13382</c:v>
                </c:pt>
                <c:pt idx="1">
                  <c:v>6775</c:v>
                </c:pt>
              </c:numCache>
            </c:numRef>
          </c:val>
        </c:ser>
        <c:shape val="cylinder"/>
        <c:axId val="112484736"/>
        <c:axId val="112486272"/>
        <c:axId val="0"/>
      </c:bar3DChart>
      <c:catAx>
        <c:axId val="11248473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ru-RU"/>
          </a:p>
        </c:txPr>
        <c:crossAx val="112486272"/>
        <c:crosses val="autoZero"/>
        <c:auto val="1"/>
        <c:lblAlgn val="ctr"/>
        <c:lblOffset val="100"/>
      </c:catAx>
      <c:valAx>
        <c:axId val="112486272"/>
        <c:scaling>
          <c:orientation val="minMax"/>
          <c:max val="16000"/>
          <c:min val="50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12484736"/>
        <c:crosses val="autoZero"/>
        <c:crossBetween val="between"/>
        <c:majorUnit val="20000"/>
      </c:valAx>
    </c:plotArea>
    <c:legend>
      <c:legendPos val="r"/>
      <c:layout>
        <c:manualLayout>
          <c:xMode val="edge"/>
          <c:yMode val="edge"/>
          <c:x val="0.55561378840309961"/>
          <c:y val="0.26046113923849734"/>
          <c:w val="0.41703672904838007"/>
          <c:h val="0.11029627660418702"/>
        </c:manualLayout>
      </c:layout>
      <c:txPr>
        <a:bodyPr/>
        <a:lstStyle/>
        <a:p>
          <a:pPr>
            <a:defRPr sz="1400" b="1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otX val="10"/>
      <c:rotY val="10"/>
      <c:rAngAx val="1"/>
    </c:view3D>
    <c:plotArea>
      <c:layout>
        <c:manualLayout>
          <c:layoutTarget val="inner"/>
          <c:xMode val="edge"/>
          <c:yMode val="edge"/>
          <c:x val="5.5970532259700632E-2"/>
          <c:y val="5.3890617091928175E-2"/>
          <c:w val="0.94402946774029961"/>
          <c:h val="0.7506253163228798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gradFill flip="none" rotWithShape="1">
              <a:gsLst>
                <a:gs pos="0">
                  <a:srgbClr val="0000FF">
                    <a:tint val="66000"/>
                    <a:satMod val="160000"/>
                  </a:srgbClr>
                </a:gs>
                <a:gs pos="50000">
                  <a:srgbClr val="0000FF">
                    <a:tint val="44500"/>
                    <a:satMod val="160000"/>
                  </a:srgbClr>
                </a:gs>
                <a:gs pos="100000">
                  <a:srgbClr val="0000FF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</c:spPr>
          <c:dLbls>
            <c:dLbl>
              <c:idx val="0"/>
              <c:layout>
                <c:manualLayout>
                  <c:x val="-9.3647411841162268E-3"/>
                  <c:y val="-2.508423133455023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1215803947054108E-3"/>
                  <c:y val="-1.254211566727514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1215803947054108E-3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1215803947054108E-3"/>
                  <c:y val="-8.3614104448500905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всего</c:v>
                </c:pt>
                <c:pt idx="1">
                  <c:v>экстренно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11007</c:v>
                </c:pt>
                <c:pt idx="1">
                  <c:v>5948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gradFill flip="none" rotWithShape="1">
              <a:gsLst>
                <a:gs pos="0">
                  <a:srgbClr val="7D7DFF">
                    <a:shade val="30000"/>
                    <a:satMod val="115000"/>
                  </a:srgbClr>
                </a:gs>
                <a:gs pos="50000">
                  <a:srgbClr val="7D7DFF">
                    <a:shade val="67500"/>
                    <a:satMod val="115000"/>
                  </a:srgbClr>
                </a:gs>
                <a:gs pos="100000">
                  <a:srgbClr val="7D7DFF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dLbls>
            <c:dLbl>
              <c:idx val="0"/>
              <c:layout>
                <c:manualLayout>
                  <c:x val="-1.5607901973527041E-3"/>
                  <c:y val="-1.672282088970020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8039509867635221E-3"/>
                  <c:y val="-3.76263470018254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1215803947054108E-3"/>
                  <c:y val="-4.1807052224250392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1.254211566727514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всего</c:v>
                </c:pt>
                <c:pt idx="1">
                  <c:v>экстренно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11213</c:v>
                </c:pt>
                <c:pt idx="1">
                  <c:v>6626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spPr>
            <a:gradFill flip="none" rotWithShape="1">
              <a:gsLst>
                <a:gs pos="0">
                  <a:srgbClr val="0000FF">
                    <a:shade val="30000"/>
                    <a:satMod val="115000"/>
                  </a:srgbClr>
                </a:gs>
                <a:gs pos="50000">
                  <a:srgbClr val="0000FF">
                    <a:shade val="67500"/>
                    <a:satMod val="115000"/>
                  </a:srgbClr>
                </a:gs>
                <a:gs pos="100000">
                  <a:srgbClr val="0000FF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dLbls>
            <c:dLbl>
              <c:idx val="0"/>
              <c:layout>
                <c:manualLayout>
                  <c:x val="7.8039509867635221E-3"/>
                  <c:y val="-1.254211566727514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7168569274013827E-2"/>
                  <c:y val="-2.926493655697531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9.3647411841162268E-3"/>
                  <c:y val="-4.1807052224250392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9.3647411841162268E-3"/>
                  <c:y val="-2.926493655697523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всего</c:v>
                </c:pt>
                <c:pt idx="1">
                  <c:v>экстренно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10972</c:v>
                </c:pt>
                <c:pt idx="1">
                  <c:v>5192</c:v>
                </c:pt>
              </c:numCache>
            </c:numRef>
          </c:val>
        </c:ser>
        <c:shape val="box"/>
        <c:axId val="118415744"/>
        <c:axId val="118417280"/>
        <c:axId val="0"/>
      </c:bar3DChart>
      <c:catAx>
        <c:axId val="11841574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b="1" i="1">
                <a:solidFill>
                  <a:schemeClr val="bg1"/>
                </a:solidFill>
              </a:defRPr>
            </a:pPr>
            <a:endParaRPr lang="ru-RU"/>
          </a:p>
        </c:txPr>
        <c:crossAx val="118417280"/>
        <c:crosses val="autoZero"/>
        <c:auto val="1"/>
        <c:lblAlgn val="ctr"/>
        <c:lblOffset val="100"/>
      </c:catAx>
      <c:valAx>
        <c:axId val="118417280"/>
        <c:scaling>
          <c:orientation val="minMax"/>
          <c:max val="14000"/>
          <c:min val="30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18415744"/>
        <c:crosses val="autoZero"/>
        <c:crossBetween val="between"/>
        <c:majorUnit val="20000"/>
      </c:valAx>
    </c:plotArea>
    <c:legend>
      <c:legendPos val="r"/>
      <c:layout>
        <c:manualLayout>
          <c:xMode val="edge"/>
          <c:yMode val="edge"/>
          <c:x val="0.55035204421730843"/>
          <c:y val="0.18418738776699362"/>
          <c:w val="0.36409745033246088"/>
          <c:h val="0.15579644903407644"/>
        </c:manualLayout>
      </c:layout>
      <c:txPr>
        <a:bodyPr/>
        <a:lstStyle/>
        <a:p>
          <a:pPr>
            <a:defRPr sz="1400" b="1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50"/>
      <c:perspective val="10"/>
    </c:view3D>
    <c:plotArea>
      <c:layout>
        <c:manualLayout>
          <c:layoutTarget val="inner"/>
          <c:xMode val="edge"/>
          <c:yMode val="edge"/>
          <c:x val="8.0136929230085543E-2"/>
          <c:y val="0.11196712000475906"/>
          <c:w val="0.83678665333481572"/>
          <c:h val="0.807544949024250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chemeClr val="bg1"/>
              </a:solidFill>
            </c:spPr>
          </c:dPt>
          <c:dPt>
            <c:idx val="1"/>
            <c:spPr>
              <a:solidFill>
                <a:srgbClr val="CCFFCC"/>
              </a:solidFill>
            </c:spPr>
          </c:dPt>
          <c:dPt>
            <c:idx val="2"/>
            <c:spPr>
              <a:solidFill>
                <a:srgbClr val="FFCCFF"/>
              </a:solidFill>
            </c:spPr>
          </c:dPt>
          <c:dLbls>
            <c:dLbl>
              <c:idx val="0"/>
              <c:layout>
                <c:manualLayout>
                  <c:x val="-0.17767423989927064"/>
                  <c:y val="0.19112364770502902"/>
                </c:manualLayout>
              </c:layout>
              <c:tx>
                <c:rich>
                  <a:bodyPr/>
                  <a:lstStyle/>
                  <a:p>
                    <a:pPr>
                      <a:defRPr sz="1200" b="1" u="none"/>
                    </a:pPr>
                    <a:r>
                      <a:rPr lang="ru-RU" sz="1200" u="none" dirty="0"/>
                      <a:t>КСГ менее 0,6
20%</a:t>
                    </a:r>
                    <a:endParaRPr lang="ru-RU" sz="1000" u="none" dirty="0"/>
                  </a:p>
                </c:rich>
              </c:tx>
              <c:spPr/>
              <c:showCatName val="1"/>
              <c:showPercent val="1"/>
            </c:dLbl>
            <c:dLbl>
              <c:idx val="1"/>
              <c:layout>
                <c:manualLayout>
                  <c:x val="-0.20850206458541662"/>
                  <c:y val="-0.19166506142868067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0.23377009036033053"/>
                  <c:y val="-0.16764491758047226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КСГ менее 0,6</c:v>
                </c:pt>
                <c:pt idx="1">
                  <c:v>КСГ 0,6-1,0</c:v>
                </c:pt>
                <c:pt idx="2">
                  <c:v>КСГ более  1,0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257</c:v>
                </c:pt>
                <c:pt idx="1">
                  <c:v>322</c:v>
                </c:pt>
                <c:pt idx="2">
                  <c:v>741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50"/>
      <c:perspective val="10"/>
    </c:view3D>
    <c:plotArea>
      <c:layout>
        <c:manualLayout>
          <c:layoutTarget val="inner"/>
          <c:xMode val="edge"/>
          <c:yMode val="edge"/>
          <c:x val="6.8378976410028519E-2"/>
          <c:y val="0.17492549807229851"/>
          <c:w val="0.83678665333481572"/>
          <c:h val="0.807544949024250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chemeClr val="bg1"/>
              </a:solidFill>
            </c:spPr>
          </c:dPt>
          <c:dPt>
            <c:idx val="1"/>
            <c:spPr>
              <a:solidFill>
                <a:srgbClr val="CCFFCC"/>
              </a:solidFill>
            </c:spPr>
          </c:dPt>
          <c:dPt>
            <c:idx val="2"/>
            <c:spPr>
              <a:solidFill>
                <a:srgbClr val="FFCCFF"/>
              </a:solidFill>
            </c:spPr>
          </c:dPt>
          <c:dLbls>
            <c:dLbl>
              <c:idx val="1"/>
              <c:layout>
                <c:manualLayout>
                  <c:x val="-0.2643120671777211"/>
                  <c:y val="0.12498441974895967"/>
                </c:manualLayout>
              </c:layout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0.25026709995185731"/>
                  <c:y val="-5.8912824246269993E-2"/>
                </c:manualLayout>
              </c:layout>
              <c:dLblPos val="bestFit"/>
              <c:showCatName val="1"/>
              <c:showPercent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inEnd"/>
            <c:showCatName val="1"/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КСГ менее 0,6</c:v>
                </c:pt>
                <c:pt idx="1">
                  <c:v>КСГ 0,6-1,0</c:v>
                </c:pt>
                <c:pt idx="2">
                  <c:v>КСГ более  1,0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68</c:v>
                </c:pt>
                <c:pt idx="1">
                  <c:v>817</c:v>
                </c:pt>
                <c:pt idx="2">
                  <c:v>1263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50"/>
      <c:perspective val="10"/>
    </c:view3D>
    <c:plotArea>
      <c:layout>
        <c:manualLayout>
          <c:layoutTarget val="inner"/>
          <c:xMode val="edge"/>
          <c:yMode val="edge"/>
          <c:x val="6.8378976410028519E-2"/>
          <c:y val="0.17492549807229851"/>
          <c:w val="0.83678665333481572"/>
          <c:h val="0.807544949024250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chemeClr val="bg1"/>
              </a:solidFill>
            </c:spPr>
          </c:dPt>
          <c:dPt>
            <c:idx val="1"/>
            <c:spPr>
              <a:solidFill>
                <a:srgbClr val="CCFFCC"/>
              </a:solidFill>
            </c:spPr>
          </c:dPt>
          <c:dPt>
            <c:idx val="2"/>
            <c:spPr>
              <a:solidFill>
                <a:srgbClr val="FFCCFF"/>
              </a:solidFill>
            </c:spPr>
          </c:dPt>
          <c:dLbls>
            <c:dLbl>
              <c:idx val="1"/>
              <c:layout>
                <c:manualLayout>
                  <c:x val="-0.21728025589749345"/>
                  <c:y val="-0.23151049117449646"/>
                </c:manualLayout>
              </c:layout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0.25026709995185731"/>
                  <c:y val="-5.8912824246269993E-2"/>
                </c:manualLayout>
              </c:layout>
              <c:dLblPos val="bestFit"/>
              <c:showCatName val="1"/>
              <c:showPercent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inEnd"/>
            <c:showCatName val="1"/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КСГ менее 0,6</c:v>
                </c:pt>
                <c:pt idx="1">
                  <c:v>КСГ 0,6-1,0</c:v>
                </c:pt>
                <c:pt idx="2">
                  <c:v>КСГ более  1,0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453</c:v>
                </c:pt>
                <c:pt idx="1">
                  <c:v>482</c:v>
                </c:pt>
                <c:pt idx="2">
                  <c:v>985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C0B05-9D40-4A59-BDC2-531B5C8C5249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FC658-69D6-42AA-8E4E-8302F68647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91216-0C37-430B-8673-80E152DA70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8237424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8000">
              <a:srgbClr val="333399"/>
            </a:gs>
            <a:gs pos="10000">
              <a:srgbClr val="333399"/>
            </a:gs>
            <a:gs pos="38000">
              <a:srgbClr val="333399"/>
            </a:gs>
            <a:gs pos="25000">
              <a:srgbClr val="666699"/>
            </a:gs>
            <a:gs pos="55000">
              <a:srgbClr val="666699"/>
            </a:gs>
            <a:gs pos="85000">
              <a:srgbClr val="66669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71480"/>
            <a:ext cx="9144000" cy="4729728"/>
          </a:xfrm>
          <a:effectLst/>
        </p:spPr>
        <p:txBody>
          <a:bodyPr>
            <a:normAutofit fontScale="90000"/>
          </a:bodyPr>
          <a:lstStyle/>
          <a:p>
            <a:pPr algn="ctr"/>
            <a:r>
              <a:rPr lang="ru-RU" sz="6000" b="1" dirty="0" smtClean="0">
                <a:solidFill>
                  <a:srgbClr val="FFFF00"/>
                </a:solidFill>
                <a:effectLst>
                  <a:reflection stA="48000" endPos="24000" dir="5400000" sy="-90000" algn="bl" rotWithShape="0"/>
                </a:effectLst>
                <a:latin typeface="Bookman Old Style" pitchFamily="18" charset="0"/>
                <a:ea typeface="BatangChe" pitchFamily="49" charset="-127"/>
                <a:cs typeface="Aharoni" pitchFamily="2" charset="-79"/>
              </a:rPr>
              <a:t>АНАЛИЗ РАБОТЫ ХИРУРГИЧЕСКОЙ  СЛУЖБЫ  </a:t>
            </a:r>
            <a:br>
              <a:rPr lang="ru-RU" sz="6000" b="1" dirty="0" smtClean="0">
                <a:solidFill>
                  <a:srgbClr val="FFFF00"/>
                </a:solidFill>
                <a:effectLst>
                  <a:reflection stA="48000" endPos="24000" dir="5400000" sy="-90000" algn="bl" rotWithShape="0"/>
                </a:effectLst>
                <a:latin typeface="Bookman Old Style" pitchFamily="18" charset="0"/>
                <a:ea typeface="BatangChe" pitchFamily="49" charset="-127"/>
                <a:cs typeface="Aharoni" pitchFamily="2" charset="-79"/>
              </a:rPr>
            </a:br>
            <a:r>
              <a:rPr lang="ru-RU" sz="6000" b="1" dirty="0" smtClean="0">
                <a:solidFill>
                  <a:srgbClr val="FFFF00"/>
                </a:solidFill>
                <a:effectLst>
                  <a:reflection stA="48000" endPos="24000" dir="5400000" sy="-90000" algn="bl" rotWithShape="0"/>
                </a:effectLst>
                <a:latin typeface="Bookman Old Style" pitchFamily="18" charset="0"/>
                <a:ea typeface="BatangChe" pitchFamily="49" charset="-127"/>
                <a:cs typeface="Aharoni" pitchFamily="2" charset="-79"/>
              </a:rPr>
              <a:t>ГБУЗ РБ БСМП </a:t>
            </a:r>
            <a:r>
              <a:rPr lang="ru-RU" sz="6000" b="1" dirty="0" smtClean="0">
                <a:solidFill>
                  <a:srgbClr val="FFFF00"/>
                </a:solidFill>
                <a:effectLst>
                  <a:reflection stA="48000" endPos="24000" dir="5400000" sy="-90000" algn="bl" rotWithShape="0"/>
                </a:effectLst>
                <a:latin typeface="Bookman Old Style" pitchFamily="18" charset="0"/>
                <a:ea typeface="BatangChe" pitchFamily="49" charset="-127"/>
                <a:cs typeface="Aharoni" pitchFamily="2" charset="-79"/>
              </a:rPr>
              <a:t>г. </a:t>
            </a:r>
            <a:r>
              <a:rPr lang="ru-RU" sz="6000" b="1" dirty="0" err="1" smtClean="0">
                <a:solidFill>
                  <a:srgbClr val="FFFF00"/>
                </a:solidFill>
                <a:effectLst>
                  <a:reflection stA="48000" endPos="24000" dir="5400000" sy="-90000" algn="bl" rotWithShape="0"/>
                </a:effectLst>
                <a:latin typeface="Bookman Old Style" pitchFamily="18" charset="0"/>
                <a:ea typeface="BatangChe" pitchFamily="49" charset="-127"/>
                <a:cs typeface="Aharoni" pitchFamily="2" charset="-79"/>
              </a:rPr>
              <a:t>уфа</a:t>
            </a:r>
            <a:r>
              <a:rPr lang="ru-RU" sz="6000" b="1" dirty="0" smtClean="0">
                <a:solidFill>
                  <a:srgbClr val="FFFF00"/>
                </a:solidFill>
                <a:effectLst>
                  <a:reflection stA="48000" endPos="24000" dir="5400000" sy="-90000" algn="bl" rotWithShape="0"/>
                </a:effectLst>
                <a:latin typeface="Bookman Old Style" pitchFamily="18" charset="0"/>
                <a:ea typeface="BatangChe" pitchFamily="49" charset="-127"/>
                <a:cs typeface="Aharoni" pitchFamily="2" charset="-79"/>
              </a:rPr>
              <a:t/>
            </a:r>
            <a:br>
              <a:rPr lang="ru-RU" sz="6000" b="1" dirty="0" smtClean="0">
                <a:solidFill>
                  <a:srgbClr val="FFFF00"/>
                </a:solidFill>
                <a:effectLst>
                  <a:reflection stA="48000" endPos="24000" dir="5400000" sy="-90000" algn="bl" rotWithShape="0"/>
                </a:effectLst>
                <a:latin typeface="Bookman Old Style" pitchFamily="18" charset="0"/>
                <a:ea typeface="BatangChe" pitchFamily="49" charset="-127"/>
                <a:cs typeface="Aharoni" pitchFamily="2" charset="-79"/>
              </a:rPr>
            </a:br>
            <a:r>
              <a:rPr lang="ru-RU" sz="6000" b="1" dirty="0" smtClean="0">
                <a:solidFill>
                  <a:srgbClr val="FFFF00"/>
                </a:solidFill>
                <a:effectLst>
                  <a:reflection stA="48000" endPos="24000" dir="5400000" sy="-90000" algn="bl" rotWithShape="0"/>
                </a:effectLst>
                <a:latin typeface="Bookman Old Style" pitchFamily="18" charset="0"/>
                <a:ea typeface="BatangChe" pitchFamily="49" charset="-127"/>
                <a:cs typeface="Aharoni" pitchFamily="2" charset="-79"/>
              </a:rPr>
              <a:t>ПО ИТОГАМ 2017</a:t>
            </a:r>
            <a:r>
              <a:rPr lang="ru-RU" sz="6000" b="1" cap="none" dirty="0" smtClean="0">
                <a:solidFill>
                  <a:srgbClr val="FFFF00"/>
                </a:solidFill>
                <a:effectLst>
                  <a:reflection stA="48000" endPos="24000" dir="5400000" sy="-90000" algn="bl" rotWithShape="0"/>
                </a:effectLst>
                <a:latin typeface="Bookman Old Style" pitchFamily="18" charset="0"/>
                <a:ea typeface="BatangChe" pitchFamily="49" charset="-127"/>
                <a:cs typeface="Aharoni" pitchFamily="2" charset="-79"/>
              </a:rPr>
              <a:t>г</a:t>
            </a:r>
            <a:r>
              <a:rPr lang="ru-RU" sz="6000" b="1" dirty="0" smtClean="0">
                <a:solidFill>
                  <a:srgbClr val="FFFF00"/>
                </a:solidFill>
                <a:effectLst>
                  <a:reflection stA="48000" endPos="24000" dir="5400000" sy="-90000" algn="bl" rotWithShape="0"/>
                </a:effectLst>
                <a:latin typeface="Bookman Old Style" pitchFamily="18" charset="0"/>
                <a:ea typeface="BatangChe" pitchFamily="49" charset="-127"/>
                <a:cs typeface="Aharoni" pitchFamily="2" charset="-79"/>
              </a:rPr>
              <a:t>.</a:t>
            </a:r>
            <a:endParaRPr lang="ru-RU" sz="6000" b="1" dirty="0">
              <a:solidFill>
                <a:srgbClr val="FFFF00"/>
              </a:solidFill>
              <a:effectLst>
                <a:reflection stA="48000" endPos="24000" dir="5400000" sy="-90000" algn="bl" rotWithShape="0"/>
              </a:effectLst>
              <a:latin typeface="Bookman Old Style" pitchFamily="18" charset="0"/>
              <a:ea typeface="BatangChe" pitchFamily="49" charset="-127"/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9304" y="5500702"/>
            <a:ext cx="7854696" cy="1322170"/>
          </a:xfrm>
        </p:spPr>
        <p:txBody>
          <a:bodyPr>
            <a:normAutofit lnSpcReduction="10000"/>
          </a:bodyPr>
          <a:lstStyle/>
          <a:p>
            <a:pPr algn="r"/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  <a:ea typeface="Batang" pitchFamily="18" charset="-127"/>
              </a:rPr>
              <a:t>Заместитель главного </a:t>
            </a:r>
          </a:p>
          <a:p>
            <a:pPr algn="r"/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  <a:ea typeface="Batang" pitchFamily="18" charset="-127"/>
              </a:rPr>
              <a:t>врача по хирургии</a:t>
            </a:r>
          </a:p>
          <a:p>
            <a:pPr algn="r"/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  <a:ea typeface="Batang" pitchFamily="18" charset="-127"/>
              </a:rPr>
              <a:t>А.Р. Камалов, 2018г.</a:t>
            </a:r>
            <a:endParaRPr lang="ru-RU" b="1" i="1" dirty="0">
              <a:solidFill>
                <a:schemeClr val="bg1"/>
              </a:solidFill>
              <a:latin typeface="Bookman Old Style" pitchFamily="18" charset="0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591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3163286728"/>
              </p:ext>
            </p:extLst>
          </p:nvPr>
        </p:nvGraphicFramePr>
        <p:xfrm>
          <a:off x="179512" y="188640"/>
          <a:ext cx="8784000" cy="3693525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{D7AC3CCA-C797-4891-BE02-D94E43425B78}</a:tableStyleId>
              </a:tblPr>
              <a:tblGrid>
                <a:gridCol w="900000"/>
                <a:gridCol w="756000"/>
                <a:gridCol w="6156000"/>
                <a:gridCol w="97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Группа КСГ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коэффициент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cap="all" baseline="0" dirty="0" smtClean="0">
                          <a:solidFill>
                            <a:srgbClr val="FFFF00"/>
                          </a:solidFill>
                          <a:latin typeface="Bookman Old Style" pitchFamily="18" charset="0"/>
                        </a:rPr>
                        <a:t>гинекология</a:t>
                      </a:r>
                      <a:endParaRPr lang="ru-RU" sz="4000" b="1" cap="all" baseline="0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Число</a:t>
                      </a:r>
                    </a:p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случаев</a:t>
                      </a: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11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0,39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FFFF"/>
                          </a:solidFill>
                          <a:effectLst/>
                          <a:latin typeface="Bookman Old Style" pitchFamily="18" charset="0"/>
                        </a:rPr>
                        <a:t>Операции на женских половых органах </a:t>
                      </a:r>
                      <a:endParaRPr lang="ru-RU" sz="1800" b="1" u="none" strike="noStrike" dirty="0" smtClean="0">
                        <a:solidFill>
                          <a:srgbClr val="00FFFF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algn="l" fontAlgn="ctr"/>
                      <a:r>
                        <a:rPr lang="ru-RU" sz="1800" b="1" u="none" strike="noStrike" dirty="0" smtClean="0">
                          <a:solidFill>
                            <a:srgbClr val="00FFFF"/>
                          </a:solidFill>
                          <a:effectLst/>
                          <a:latin typeface="Bookman Old Style" pitchFamily="18" charset="0"/>
                        </a:rPr>
                        <a:t>(</a:t>
                      </a:r>
                      <a:r>
                        <a:rPr lang="ru-RU" sz="1800" b="1" u="none" strike="noStrike" dirty="0">
                          <a:solidFill>
                            <a:srgbClr val="00FFFF"/>
                          </a:solidFill>
                          <a:effectLst/>
                          <a:latin typeface="Bookman Old Style" pitchFamily="18" charset="0"/>
                        </a:rPr>
                        <a:t>уровень 1</a:t>
                      </a:r>
                      <a:r>
                        <a:rPr lang="ru-RU" sz="1800" b="1" u="none" strike="noStrike" dirty="0" smtClean="0">
                          <a:solidFill>
                            <a:srgbClr val="00FFFF"/>
                          </a:solidFill>
                          <a:effectLst/>
                          <a:latin typeface="Bookman Old Style" pitchFamily="18" charset="0"/>
                        </a:rPr>
                        <a:t>) </a:t>
                      </a:r>
                    </a:p>
                    <a:p>
                      <a:pPr algn="l" fontAlgn="ctr"/>
                      <a:r>
                        <a:rPr lang="ru-RU" sz="1800" b="1" u="none" strike="noStrike" dirty="0" smtClean="0">
                          <a:solidFill>
                            <a:srgbClr val="00FFFF"/>
                          </a:solidFill>
                          <a:effectLst/>
                          <a:latin typeface="Bookman Old Style" pitchFamily="18" charset="0"/>
                        </a:rPr>
                        <a:t>(Радиоволновая терапия, криодеструкция)</a:t>
                      </a:r>
                      <a:endParaRPr lang="ru-RU" sz="1800" b="1" i="0" u="none" strike="noStrike" dirty="0">
                        <a:solidFill>
                          <a:srgbClr val="00FFFF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u="none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650</a:t>
                      </a:r>
                      <a:endParaRPr lang="ru-RU" sz="1800" b="1" u="none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12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0,58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FFFF"/>
                          </a:solidFill>
                          <a:effectLst/>
                          <a:latin typeface="Bookman Old Style" pitchFamily="18" charset="0"/>
                        </a:rPr>
                        <a:t>Операции на женских половых органах </a:t>
                      </a:r>
                      <a:endParaRPr lang="ru-RU" sz="1800" b="1" u="none" strike="noStrike" dirty="0" smtClean="0">
                        <a:solidFill>
                          <a:srgbClr val="00FFFF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algn="l" fontAlgn="ctr"/>
                      <a:r>
                        <a:rPr lang="ru-RU" sz="1800" b="1" u="none" strike="noStrike" dirty="0" smtClean="0">
                          <a:solidFill>
                            <a:srgbClr val="00FFFF"/>
                          </a:solidFill>
                          <a:effectLst/>
                          <a:latin typeface="Bookman Old Style" pitchFamily="18" charset="0"/>
                        </a:rPr>
                        <a:t>(</a:t>
                      </a:r>
                      <a:r>
                        <a:rPr lang="ru-RU" sz="1800" b="1" u="none" strike="noStrike" dirty="0">
                          <a:solidFill>
                            <a:srgbClr val="00FFFF"/>
                          </a:solidFill>
                          <a:effectLst/>
                          <a:latin typeface="Bookman Old Style" pitchFamily="18" charset="0"/>
                        </a:rPr>
                        <a:t>уровень 2)</a:t>
                      </a:r>
                      <a:endParaRPr lang="ru-RU" sz="1800" b="1" i="0" u="none" strike="noStrike" dirty="0">
                        <a:solidFill>
                          <a:srgbClr val="00FFFF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u="none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200</a:t>
                      </a:r>
                      <a:endParaRPr lang="ru-RU" sz="1800" b="1" u="none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13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1,17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FFFF"/>
                          </a:solidFill>
                          <a:effectLst/>
                          <a:latin typeface="Bookman Old Style" pitchFamily="18" charset="0"/>
                        </a:rPr>
                        <a:t>Операции на женских половых органах </a:t>
                      </a:r>
                      <a:endParaRPr lang="ru-RU" sz="1800" b="1" u="none" strike="noStrike" dirty="0" smtClean="0">
                        <a:solidFill>
                          <a:srgbClr val="00FFFF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algn="l" fontAlgn="ctr"/>
                      <a:r>
                        <a:rPr lang="ru-RU" sz="1800" b="1" u="none" strike="noStrike" dirty="0" smtClean="0">
                          <a:solidFill>
                            <a:srgbClr val="00FFFF"/>
                          </a:solidFill>
                          <a:effectLst/>
                          <a:latin typeface="Bookman Old Style" pitchFamily="18" charset="0"/>
                        </a:rPr>
                        <a:t>(</a:t>
                      </a:r>
                      <a:r>
                        <a:rPr lang="ru-RU" sz="1800" b="1" u="none" strike="noStrike" dirty="0">
                          <a:solidFill>
                            <a:srgbClr val="00FFFF"/>
                          </a:solidFill>
                          <a:effectLst/>
                          <a:latin typeface="Bookman Old Style" pitchFamily="18" charset="0"/>
                        </a:rPr>
                        <a:t>уровень 3)</a:t>
                      </a:r>
                      <a:endParaRPr lang="ru-RU" sz="1800" b="1" i="0" u="none" strike="noStrike" dirty="0">
                        <a:solidFill>
                          <a:srgbClr val="00FFFF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u="none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290</a:t>
                      </a:r>
                      <a:endParaRPr lang="ru-RU" sz="1800" b="1" u="none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14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2,20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FFFF"/>
                          </a:solidFill>
                          <a:effectLst/>
                          <a:latin typeface="Bookman Old Style" pitchFamily="18" charset="0"/>
                        </a:rPr>
                        <a:t>Операции на женских половых органах </a:t>
                      </a:r>
                      <a:endParaRPr lang="ru-RU" sz="1800" b="1" u="none" strike="noStrike" dirty="0" smtClean="0">
                        <a:solidFill>
                          <a:srgbClr val="00FFFF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algn="l" fontAlgn="ctr"/>
                      <a:r>
                        <a:rPr lang="ru-RU" sz="1800" b="1" u="none" strike="noStrike" dirty="0" smtClean="0">
                          <a:solidFill>
                            <a:srgbClr val="00FFFF"/>
                          </a:solidFill>
                          <a:effectLst/>
                          <a:latin typeface="Bookman Old Style" pitchFamily="18" charset="0"/>
                        </a:rPr>
                        <a:t>(</a:t>
                      </a:r>
                      <a:r>
                        <a:rPr lang="ru-RU" sz="1800" b="1" u="none" strike="noStrike" dirty="0">
                          <a:solidFill>
                            <a:srgbClr val="00FFFF"/>
                          </a:solidFill>
                          <a:effectLst/>
                          <a:latin typeface="Bookman Old Style" pitchFamily="18" charset="0"/>
                        </a:rPr>
                        <a:t>уровень 4)</a:t>
                      </a:r>
                      <a:endParaRPr lang="ru-RU" sz="1800" b="1" i="0" u="none" strike="noStrike" dirty="0">
                        <a:solidFill>
                          <a:srgbClr val="00FFFF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u="none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120</a:t>
                      </a:r>
                      <a:endParaRPr lang="ru-RU" sz="1800" b="1" u="none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3576584882"/>
              </p:ext>
            </p:extLst>
          </p:nvPr>
        </p:nvGraphicFramePr>
        <p:xfrm>
          <a:off x="179512" y="3933056"/>
          <a:ext cx="4320480" cy="2824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696657696"/>
      </p:ext>
    </p:extLst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24" y="116632"/>
            <a:ext cx="9144000" cy="54868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FFFF00"/>
                </a:solidFill>
                <a:latin typeface="Bookman Old Style" pitchFamily="18" charset="0"/>
              </a:rPr>
              <a:t>КСГ</a:t>
            </a:r>
            <a:endParaRPr lang="ru-RU" sz="4800" b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1206087297"/>
              </p:ext>
            </p:extLst>
          </p:nvPr>
        </p:nvGraphicFramePr>
        <p:xfrm>
          <a:off x="288000" y="1214422"/>
          <a:ext cx="8856000" cy="5362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000"/>
                <a:gridCol w="900000"/>
                <a:gridCol w="900000"/>
                <a:gridCol w="900000"/>
                <a:gridCol w="900000"/>
                <a:gridCol w="900000"/>
                <a:gridCol w="900000"/>
                <a:gridCol w="900000"/>
                <a:gridCol w="1008000"/>
              </a:tblGrid>
              <a:tr h="36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отделения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НХО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Гинеко</a:t>
                      </a:r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-логия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Уроло-гия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Травма-</a:t>
                      </a:r>
                      <a:r>
                        <a:rPr lang="ru-RU" sz="1400" b="1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тология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Хирур-гия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Гнойная </a:t>
                      </a:r>
                      <a:r>
                        <a:rPr lang="ru-RU" sz="1400" b="1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хирур-гия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Сосу-</a:t>
                      </a:r>
                      <a:r>
                        <a:rPr lang="ru-RU" sz="1400" b="1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дистая</a:t>
                      </a:r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400" b="1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хирур-гия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 smtClean="0">
                          <a:solidFill>
                            <a:srgbClr val="660066"/>
                          </a:solidFill>
                          <a:effectLst/>
                          <a:latin typeface="Bookman Old Style" pitchFamily="18" charset="0"/>
                        </a:rPr>
                        <a:t>ИТОГО</a:t>
                      </a:r>
                    </a:p>
                    <a:p>
                      <a:pPr algn="ctr" rtl="0" fontAlgn="ctr"/>
                      <a:r>
                        <a:rPr lang="ru-RU" sz="1400" b="1" u="none" strike="noStrike" dirty="0" smtClean="0">
                          <a:solidFill>
                            <a:srgbClr val="660066"/>
                          </a:solidFill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solidFill>
                            <a:srgbClr val="660066"/>
                          </a:solidFill>
                          <a:effectLst/>
                          <a:latin typeface="Bookman Old Style" pitchFamily="18" charset="0"/>
                        </a:rPr>
                        <a:t>по </a:t>
                      </a:r>
                      <a:endParaRPr lang="ru-RU" sz="1400" b="1" u="none" strike="noStrike" dirty="0" smtClean="0">
                        <a:solidFill>
                          <a:srgbClr val="660066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algn="ctr" rtl="0" fontAlgn="ctr"/>
                      <a:r>
                        <a:rPr lang="ru-RU" sz="1400" b="1" u="none" strike="noStrike" dirty="0" smtClean="0">
                          <a:solidFill>
                            <a:srgbClr val="660066"/>
                          </a:solidFill>
                          <a:effectLst/>
                          <a:latin typeface="Bookman Old Style" pitchFamily="18" charset="0"/>
                        </a:rPr>
                        <a:t>БСМП</a:t>
                      </a:r>
                      <a:endParaRPr lang="ru-RU" sz="1400" b="1" i="0" u="none" strike="noStrike" dirty="0">
                        <a:solidFill>
                          <a:srgbClr val="660066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FFFFFF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Общее число случаев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1320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1826</a:t>
                      </a:r>
                      <a:endParaRPr lang="ru-RU" sz="1600" b="1" i="0" u="none" strike="noStrike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1850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1010</a:t>
                      </a:r>
                      <a:endParaRPr lang="ru-RU" sz="1600" b="1" i="0" u="none" strike="noStrike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2148</a:t>
                      </a:r>
                      <a:endParaRPr lang="ru-RU" sz="1600" b="1" i="0" u="none" strike="noStrike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1920</a:t>
                      </a:r>
                      <a:endParaRPr lang="ru-RU" sz="1600" b="1" i="0" u="none" strike="noStrike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1265</a:t>
                      </a:r>
                      <a:endParaRPr lang="ru-RU" sz="1600" b="1" i="0" u="none" strike="noStrike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solidFill>
                            <a:srgbClr val="660066"/>
                          </a:solidFill>
                          <a:effectLst/>
                          <a:latin typeface="Bookman Old Style" pitchFamily="18" charset="0"/>
                        </a:rPr>
                        <a:t>11339</a:t>
                      </a:r>
                      <a:endParaRPr lang="ru-RU" sz="1600" b="1" i="0" u="none" strike="noStrike">
                        <a:solidFill>
                          <a:srgbClr val="660066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FFFFFF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КСГ </a:t>
                      </a:r>
                      <a:endParaRPr lang="ru-RU" sz="1600" b="1" u="none" strike="noStrike" dirty="0" smtClean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algn="ctr" rtl="0" fontAlgn="ctr"/>
                      <a:r>
                        <a:rPr lang="ru-RU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менее </a:t>
                      </a:r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0,6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257</a:t>
                      </a:r>
                      <a:endParaRPr lang="ru-RU" sz="1600" b="1" i="0" u="none" strike="noStrike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959</a:t>
                      </a:r>
                      <a:endParaRPr lang="ru-RU" sz="1600" b="1" i="0" u="none" strike="noStrike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298</a:t>
                      </a:r>
                      <a:endParaRPr lang="ru-RU" sz="1600" b="1" i="0" u="none" strike="noStrike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56</a:t>
                      </a:r>
                      <a:endParaRPr lang="ru-RU" sz="1600" b="1" i="0" u="none" strike="noStrike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68</a:t>
                      </a:r>
                      <a:endParaRPr lang="ru-RU" sz="1600" b="1" i="0" u="none" strike="noStrike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453</a:t>
                      </a:r>
                      <a:endParaRPr lang="ru-RU" sz="1600" b="1" i="0" u="none" strike="noStrike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solidFill>
                            <a:srgbClr val="660066"/>
                          </a:solidFill>
                          <a:effectLst/>
                          <a:latin typeface="Bookman Old Style" pitchFamily="18" charset="0"/>
                        </a:rPr>
                        <a:t>2092</a:t>
                      </a:r>
                      <a:endParaRPr lang="ru-RU" sz="1600" b="1" i="0" u="none" strike="noStrike" dirty="0">
                        <a:solidFill>
                          <a:srgbClr val="660066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FFFFFF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sng" strike="noStrike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sng" strike="noStrike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19,5</a:t>
                      </a: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sng" strike="noStrike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52,5</a:t>
                      </a: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sng" strike="noStrike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16,1</a:t>
                      </a: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sng" strike="noStrike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5,5</a:t>
                      </a: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sng" strike="noStrike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3,2</a:t>
                      </a: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sng" strike="noStrike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23,6</a:t>
                      </a: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sng" strike="noStrike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0,1</a:t>
                      </a: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sng" strike="noStrike" dirty="0">
                          <a:solidFill>
                            <a:srgbClr val="660066"/>
                          </a:solidFill>
                          <a:effectLst/>
                          <a:latin typeface="Bookman Old Style" pitchFamily="18" charset="0"/>
                        </a:rPr>
                        <a:t>18,4</a:t>
                      </a: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FFFFFF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КСГ </a:t>
                      </a:r>
                      <a:endParaRPr lang="ru-RU" sz="1600" b="1" u="none" strike="noStrike" dirty="0" smtClean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algn="ctr" rtl="0" fontAlgn="ctr"/>
                      <a:r>
                        <a:rPr lang="ru-RU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0,6-1,0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322</a:t>
                      </a:r>
                      <a:endParaRPr lang="ru-RU" sz="1600" b="1" i="0" u="none" strike="noStrike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303</a:t>
                      </a:r>
                      <a:endParaRPr lang="ru-RU" sz="1600" b="1" i="0" u="none" strike="noStrike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541</a:t>
                      </a:r>
                      <a:endParaRPr lang="ru-RU" sz="1600" b="1" i="0" u="none" strike="noStrike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321</a:t>
                      </a:r>
                      <a:endParaRPr lang="ru-RU" sz="1600" b="1" i="0" u="none" strike="noStrike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817</a:t>
                      </a:r>
                      <a:endParaRPr lang="ru-RU" sz="1600" b="1" i="0" u="none" strike="noStrike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482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52</a:t>
                      </a:r>
                      <a:endParaRPr lang="ru-RU" sz="1600" b="1" i="0" u="none" strike="noStrike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solidFill>
                            <a:srgbClr val="660066"/>
                          </a:solidFill>
                          <a:effectLst/>
                          <a:latin typeface="Bookman Old Style" pitchFamily="18" charset="0"/>
                        </a:rPr>
                        <a:t>2838</a:t>
                      </a:r>
                      <a:endParaRPr lang="ru-RU" sz="1600" b="1" i="0" u="none" strike="noStrike">
                        <a:solidFill>
                          <a:srgbClr val="660066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FFFFFF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sng" strike="noStrike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sng" strike="noStrike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24,4</a:t>
                      </a: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sng" strike="noStrike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16,6</a:t>
                      </a: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sng" strike="noStrike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29,2</a:t>
                      </a: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sng" strike="noStrike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31,8</a:t>
                      </a: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sng" strike="noStrike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38,0</a:t>
                      </a: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sng" strike="noStrike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25,1</a:t>
                      </a: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sng" strike="noStrike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4,1</a:t>
                      </a: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sng" strike="noStrike" dirty="0">
                          <a:solidFill>
                            <a:srgbClr val="660066"/>
                          </a:solidFill>
                          <a:effectLst/>
                          <a:latin typeface="Bookman Old Style" pitchFamily="18" charset="0"/>
                        </a:rPr>
                        <a:t>25,0</a:t>
                      </a: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FFFFFF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КСГ </a:t>
                      </a:r>
                      <a:endParaRPr lang="ru-RU" sz="1600" b="1" u="none" strike="noStrike" dirty="0" smtClean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algn="ctr" rtl="0" fontAlgn="ctr"/>
                      <a:r>
                        <a:rPr lang="ru-RU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более  </a:t>
                      </a:r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1,0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741</a:t>
                      </a:r>
                      <a:endParaRPr lang="ru-RU" sz="1600" b="1" i="0" u="none" strike="noStrike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564</a:t>
                      </a:r>
                      <a:endParaRPr lang="ru-RU" sz="1600" b="1" i="0" u="none" strike="noStrike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1011</a:t>
                      </a:r>
                      <a:endParaRPr lang="ru-RU" sz="1600" b="1" i="0" u="none" strike="noStrike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633</a:t>
                      </a:r>
                      <a:endParaRPr lang="ru-RU" sz="1600" b="1" i="0" u="none" strike="noStrike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1263</a:t>
                      </a:r>
                      <a:endParaRPr lang="ru-RU" sz="1600" b="1" i="0" u="none" strike="noStrike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985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1212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solidFill>
                            <a:srgbClr val="660066"/>
                          </a:solidFill>
                          <a:effectLst/>
                          <a:latin typeface="Bookman Old Style" pitchFamily="18" charset="0"/>
                        </a:rPr>
                        <a:t>6409</a:t>
                      </a:r>
                      <a:endParaRPr lang="ru-RU" sz="1600" b="1" i="0" u="none" strike="noStrike" dirty="0">
                        <a:solidFill>
                          <a:srgbClr val="660066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FFFFFF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sng" strike="noStrike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% высоких КСГ</a:t>
                      </a: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sng" strike="noStrike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56,1</a:t>
                      </a: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sng" strike="noStrike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30,9</a:t>
                      </a: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sng" strike="noStrike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54,6</a:t>
                      </a: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sng" strike="noStrike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62,7</a:t>
                      </a: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sng" strike="noStrike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58,8</a:t>
                      </a: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sng" strike="noStrike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51,3</a:t>
                      </a: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sng" strike="noStrike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95,8</a:t>
                      </a: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sng" strike="noStrike" dirty="0">
                          <a:solidFill>
                            <a:srgbClr val="660066"/>
                          </a:solidFill>
                          <a:effectLst/>
                          <a:latin typeface="Bookman Old Style" pitchFamily="18" charset="0"/>
                        </a:rPr>
                        <a:t>56,5</a:t>
                      </a:r>
                    </a:p>
                  </a:txBody>
                  <a:tcPr marL="9525" marR="9525" marT="9525" marB="0" anchor="ctr">
                    <a:cell3D prstMaterial="dkEdge">
                      <a:bevel prst="slope"/>
                      <a:lightRig rig="flood" dir="t"/>
                    </a:cell3D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7411926"/>
      </p:ext>
    </p:extLst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1821674689"/>
              </p:ext>
            </p:extLst>
          </p:nvPr>
        </p:nvGraphicFramePr>
        <p:xfrm>
          <a:off x="539552" y="1628800"/>
          <a:ext cx="777686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6024" y="116632"/>
            <a:ext cx="9144000" cy="54868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Bookman Old Style" pitchFamily="18" charset="0"/>
              </a:rPr>
              <a:t>Общее число КСГ по БСМП</a:t>
            </a:r>
            <a:endParaRPr lang="ru-RU" b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7450444"/>
      </p:ext>
    </p:extLst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2820248979"/>
              </p:ext>
            </p:extLst>
          </p:nvPr>
        </p:nvGraphicFramePr>
        <p:xfrm>
          <a:off x="179512" y="1144693"/>
          <a:ext cx="8848910" cy="5370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48910"/>
              </a:tblGrid>
              <a:tr h="2355745"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800" b="1" u="none" dirty="0" smtClean="0">
                          <a:solidFill>
                            <a:srgbClr val="00FFFF"/>
                          </a:solidFill>
                          <a:latin typeface="Bookman Old Style" pitchFamily="18" charset="0"/>
                        </a:rPr>
                        <a:t>Признать работу  хирургической службы за 2017 год </a:t>
                      </a:r>
                      <a:r>
                        <a:rPr lang="ru-RU" sz="2800" b="1" u="none" baseline="0" dirty="0" smtClean="0">
                          <a:solidFill>
                            <a:srgbClr val="00FFFF"/>
                          </a:solidFill>
                          <a:latin typeface="Bookman Old Style" pitchFamily="18" charset="0"/>
                        </a:rPr>
                        <a:t>удовлетворительной,;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00" b="1" u="none" baseline="0" dirty="0" smtClean="0">
                        <a:solidFill>
                          <a:srgbClr val="00FFFF"/>
                        </a:solidFill>
                        <a:latin typeface="Bookman Old Style" pitchFamily="18" charset="0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800" b="1" u="none" baseline="0" dirty="0" smtClean="0">
                          <a:solidFill>
                            <a:srgbClr val="00FFFF"/>
                          </a:solidFill>
                          <a:latin typeface="Bookman Old Style" pitchFamily="18" charset="0"/>
                        </a:rPr>
                        <a:t>Основные </a:t>
                      </a:r>
                      <a:r>
                        <a:rPr lang="ru-RU" sz="2800" b="1" u="none" dirty="0" smtClean="0">
                          <a:solidFill>
                            <a:srgbClr val="00FFFF"/>
                          </a:solidFill>
                          <a:latin typeface="Bookman Old Style" pitchFamily="18" charset="0"/>
                        </a:rPr>
                        <a:t>целевые  критерии реализации  </a:t>
                      </a:r>
                      <a:r>
                        <a:rPr lang="ru-RU" sz="2800" b="1" u="none" dirty="0" smtClean="0">
                          <a:solidFill>
                            <a:srgbClr val="00FFFF"/>
                          </a:solidFill>
                          <a:latin typeface="Bookman Old Style" pitchFamily="18" charset="0"/>
                        </a:rPr>
                        <a:t>«Дорожной  карты» достигнуты;</a:t>
                      </a:r>
                      <a:endParaRPr lang="ru-RU" sz="2800" b="1" u="none" dirty="0" smtClean="0">
                        <a:solidFill>
                          <a:srgbClr val="00FFFF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</a:tr>
              <a:tr h="638988"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800" b="1" u="none" dirty="0" smtClean="0">
                          <a:solidFill>
                            <a:srgbClr val="00FFFF"/>
                          </a:solidFill>
                          <a:latin typeface="Bookman Old Style" pitchFamily="18" charset="0"/>
                        </a:rPr>
                        <a:t>Имеется низкая </a:t>
                      </a:r>
                      <a:r>
                        <a:rPr lang="ru-RU" sz="2800" b="1" u="none" dirty="0" smtClean="0">
                          <a:solidFill>
                            <a:srgbClr val="00FFFF"/>
                          </a:solidFill>
                          <a:latin typeface="Bookman Old Style" pitchFamily="18" charset="0"/>
                        </a:rPr>
                        <a:t>оперативная активность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</a:tr>
              <a:tr h="1004086"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800" b="1" u="none" dirty="0" smtClean="0">
                          <a:solidFill>
                            <a:srgbClr val="00FFFF"/>
                          </a:solidFill>
                          <a:latin typeface="Bookman Old Style" pitchFamily="18" charset="0"/>
                        </a:rPr>
                        <a:t>Сохраняется высокая</a:t>
                      </a:r>
                      <a:r>
                        <a:rPr lang="ru-RU" sz="2800" b="1" u="none" baseline="0" dirty="0" smtClean="0">
                          <a:solidFill>
                            <a:srgbClr val="00FFFF"/>
                          </a:solidFill>
                          <a:latin typeface="Bookman Old Style" pitchFamily="18" charset="0"/>
                        </a:rPr>
                        <a:t> </a:t>
                      </a:r>
                      <a:r>
                        <a:rPr lang="ru-RU" sz="2800" b="1" u="none" baseline="0" dirty="0" smtClean="0">
                          <a:solidFill>
                            <a:srgbClr val="00FFFF"/>
                          </a:solidFill>
                          <a:latin typeface="Bookman Old Style" pitchFamily="18" charset="0"/>
                        </a:rPr>
                        <a:t> </a:t>
                      </a:r>
                      <a:r>
                        <a:rPr lang="ru-RU" sz="2800" b="1" u="none" baseline="0" dirty="0" err="1" smtClean="0">
                          <a:solidFill>
                            <a:srgbClr val="00FFFF"/>
                          </a:solidFill>
                          <a:latin typeface="Bookman Old Style" pitchFamily="18" charset="0"/>
                        </a:rPr>
                        <a:t>досуточная</a:t>
                      </a:r>
                      <a:r>
                        <a:rPr lang="ru-RU" sz="2800" b="1" u="none" baseline="0" dirty="0" smtClean="0">
                          <a:solidFill>
                            <a:srgbClr val="00FFFF"/>
                          </a:solidFill>
                          <a:latin typeface="Bookman Old Style" pitchFamily="18" charset="0"/>
                        </a:rPr>
                        <a:t> </a:t>
                      </a:r>
                      <a:r>
                        <a:rPr lang="ru-RU" sz="2800" b="1" u="none" baseline="0" dirty="0" smtClean="0">
                          <a:solidFill>
                            <a:srgbClr val="00FFFF"/>
                          </a:solidFill>
                          <a:latin typeface="Bookman Old Style" pitchFamily="18" charset="0"/>
                        </a:rPr>
                        <a:t>летальность</a:t>
                      </a:r>
                      <a:endParaRPr lang="ru-RU" sz="2800" b="1" u="none" dirty="0" smtClean="0">
                        <a:solidFill>
                          <a:srgbClr val="00FFFF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</a:tr>
              <a:tr h="1165214">
                <a:tc>
                  <a:txBody>
                    <a:bodyPr/>
                    <a:lstStyle/>
                    <a:p>
                      <a:pPr marL="457200" indent="-457200">
                        <a:buFont typeface="Wingdings" pitchFamily="2" charset="2"/>
                        <a:buChar char="ü"/>
                      </a:pPr>
                      <a:r>
                        <a:rPr lang="ru-RU" sz="2800" b="1" u="none" dirty="0" smtClean="0">
                          <a:solidFill>
                            <a:srgbClr val="00FFFF"/>
                          </a:solidFill>
                          <a:latin typeface="Bookman Old Style" pitchFamily="18" charset="0"/>
                        </a:rPr>
                        <a:t>Наблюдается</a:t>
                      </a:r>
                      <a:r>
                        <a:rPr lang="ru-RU" sz="2800" b="1" u="none" baseline="0" dirty="0" smtClean="0">
                          <a:solidFill>
                            <a:srgbClr val="00FFFF"/>
                          </a:solidFill>
                          <a:latin typeface="Bookman Old Style" pitchFamily="18" charset="0"/>
                        </a:rPr>
                        <a:t> в</a:t>
                      </a:r>
                      <a:r>
                        <a:rPr lang="ru-RU" sz="2800" b="1" u="none" dirty="0" smtClean="0">
                          <a:solidFill>
                            <a:srgbClr val="00FFFF"/>
                          </a:solidFill>
                          <a:latin typeface="Bookman Old Style" pitchFamily="18" charset="0"/>
                        </a:rPr>
                        <a:t>ысокий </a:t>
                      </a:r>
                      <a:r>
                        <a:rPr lang="ru-RU" sz="2800" b="1" u="none" dirty="0" smtClean="0">
                          <a:solidFill>
                            <a:srgbClr val="00FFFF"/>
                          </a:solidFill>
                          <a:latin typeface="Bookman Old Style" pitchFamily="18" charset="0"/>
                        </a:rPr>
                        <a:t>процент случаев оказания помощи с низким</a:t>
                      </a:r>
                      <a:r>
                        <a:rPr lang="ru-RU" sz="2800" b="1" u="none" baseline="0" dirty="0" smtClean="0">
                          <a:solidFill>
                            <a:srgbClr val="00FFFF"/>
                          </a:solidFill>
                          <a:latin typeface="Bookman Old Style" pitchFamily="18" charset="0"/>
                        </a:rPr>
                        <a:t> коэффициентом КСГ</a:t>
                      </a:r>
                      <a:endParaRPr lang="ru-RU" sz="2800" b="1" u="none" dirty="0">
                        <a:solidFill>
                          <a:srgbClr val="00FFFF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9512" y="-21668"/>
            <a:ext cx="8639643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rgbClr val="FFFF00"/>
                </a:solidFill>
                <a:latin typeface="Bookman Old Style" pitchFamily="18" charset="0"/>
              </a:rPr>
              <a:t>ВЫВОДЫ</a:t>
            </a:r>
          </a:p>
        </p:txBody>
      </p:sp>
    </p:spTree>
    <p:extLst>
      <p:ext uri="{BB962C8B-B14F-4D97-AF65-F5344CB8AC3E}">
        <p14:creationId xmlns:p14="http://schemas.microsoft.com/office/powerpoint/2010/main" xmlns="" val="142322141"/>
      </p:ext>
    </p:extLst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1876847509"/>
              </p:ext>
            </p:extLst>
          </p:nvPr>
        </p:nvGraphicFramePr>
        <p:xfrm>
          <a:off x="0" y="980728"/>
          <a:ext cx="912877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8770"/>
              </a:tblGrid>
              <a:tr h="370840">
                <a:tc>
                  <a:txBody>
                    <a:bodyPr/>
                    <a:lstStyle/>
                    <a:p>
                      <a:pPr marL="342900" indent="-342900" algn="just">
                        <a:buFont typeface="Wingdings" pitchFamily="2" charset="2"/>
                        <a:buChar char="ü"/>
                      </a:pPr>
                      <a:r>
                        <a:rPr lang="ru-RU" sz="2400" b="1" dirty="0" smtClean="0">
                          <a:solidFill>
                            <a:srgbClr val="00FFFF"/>
                          </a:solidFill>
                          <a:latin typeface="Bookman Old Style" pitchFamily="18" charset="0"/>
                        </a:rPr>
                        <a:t>Обеспечить соблюдение</a:t>
                      </a:r>
                      <a:r>
                        <a:rPr lang="ru-RU" sz="2400" b="1" baseline="0" dirty="0" smtClean="0">
                          <a:solidFill>
                            <a:srgbClr val="00FFFF"/>
                          </a:solidFill>
                          <a:latin typeface="Bookman Old Style" pitchFamily="18" charset="0"/>
                        </a:rPr>
                        <a:t> выполнения критериев эффективности деятельности хирургической </a:t>
                      </a:r>
                      <a:r>
                        <a:rPr kumimoji="0" lang="ru-RU" sz="2400" b="1" kern="1200" dirty="0" smtClean="0">
                          <a:solidFill>
                            <a:srgbClr val="00FFFF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службы</a:t>
                      </a:r>
                      <a:r>
                        <a:rPr lang="ru-RU" sz="2400" b="1" baseline="0" dirty="0" smtClean="0">
                          <a:solidFill>
                            <a:srgbClr val="00FFFF"/>
                          </a:solidFill>
                          <a:latin typeface="Bookman Old Style" pitchFamily="18" charset="0"/>
                        </a:rPr>
                        <a:t>, целевых показателей мониторинга снижения  смертности, ПГГ РБ и РФ, дорожной </a:t>
                      </a:r>
                      <a:r>
                        <a:rPr lang="ru-RU" sz="2400" b="1" baseline="0" dirty="0" smtClean="0">
                          <a:solidFill>
                            <a:srgbClr val="00FFFF"/>
                          </a:solidFill>
                          <a:latin typeface="Bookman Old Style" pitchFamily="18" charset="0"/>
                        </a:rPr>
                        <a:t>карты;</a:t>
                      </a:r>
                      <a:endParaRPr lang="ru-RU" sz="2400" b="1" dirty="0">
                        <a:solidFill>
                          <a:srgbClr val="00FFFF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FFFF"/>
                          </a:solidFill>
                          <a:latin typeface="Bookman Old Style" pitchFamily="18" charset="0"/>
                        </a:rPr>
                        <a:t>Обеспечить эффективный </a:t>
                      </a:r>
                      <a:r>
                        <a:rPr lang="ru-RU" sz="2400" b="1" dirty="0" smtClean="0">
                          <a:solidFill>
                            <a:srgbClr val="00FFFF"/>
                          </a:solidFill>
                          <a:latin typeface="Bookman Old Style" pitchFamily="18" charset="0"/>
                        </a:rPr>
                        <a:t>внутренний контроль критериев </a:t>
                      </a:r>
                      <a:r>
                        <a:rPr lang="ru-RU" sz="2400" b="1" baseline="0" dirty="0" smtClean="0">
                          <a:solidFill>
                            <a:srgbClr val="00FFFF"/>
                          </a:solidFill>
                          <a:latin typeface="Bookman Old Style" pitchFamily="18" charset="0"/>
                        </a:rPr>
                        <a:t>качества и безопасности медицинской деятельности, с последующей оценкой результатов и принятием управленческих </a:t>
                      </a:r>
                      <a:r>
                        <a:rPr lang="ru-RU" sz="2400" b="1" baseline="0" dirty="0" smtClean="0">
                          <a:solidFill>
                            <a:srgbClr val="00FFFF"/>
                          </a:solidFill>
                          <a:latin typeface="Bookman Old Style" pitchFamily="18" charset="0"/>
                        </a:rPr>
                        <a:t>решений;</a:t>
                      </a:r>
                      <a:endParaRPr lang="ru-RU" sz="2400" b="1" dirty="0" smtClean="0">
                        <a:solidFill>
                          <a:srgbClr val="00FFFF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FFFF"/>
                          </a:solidFill>
                          <a:latin typeface="Bookman Old Style" pitchFamily="18" charset="0"/>
                        </a:rPr>
                        <a:t>Внедрить новые  виды  </a:t>
                      </a:r>
                      <a:r>
                        <a:rPr lang="ru-RU" sz="2400" b="1" dirty="0" smtClean="0">
                          <a:solidFill>
                            <a:srgbClr val="00FFFF"/>
                          </a:solidFill>
                          <a:latin typeface="Bookman Old Style" pitchFamily="18" charset="0"/>
                        </a:rPr>
                        <a:t>оперативных  вмешательств с высоким коэффициентом </a:t>
                      </a:r>
                      <a:r>
                        <a:rPr lang="ru-RU" sz="2400" b="1" dirty="0" smtClean="0">
                          <a:solidFill>
                            <a:srgbClr val="00FFFF"/>
                          </a:solidFill>
                          <a:latin typeface="Bookman Old Style" pitchFamily="18" charset="0"/>
                        </a:rPr>
                        <a:t>КСГ;</a:t>
                      </a:r>
                      <a:endParaRPr lang="ru-RU" sz="2400" b="1" dirty="0" smtClean="0">
                        <a:solidFill>
                          <a:srgbClr val="00FFFF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FFFF"/>
                          </a:solidFill>
                          <a:latin typeface="Bookman Old Style" pitchFamily="18" charset="0"/>
                        </a:rPr>
                        <a:t>Усилить </a:t>
                      </a:r>
                      <a:r>
                        <a:rPr lang="ru-RU" sz="2400" b="1" dirty="0" smtClean="0">
                          <a:solidFill>
                            <a:srgbClr val="00FFFF"/>
                          </a:solidFill>
                          <a:latin typeface="Bookman Old Style" pitchFamily="18" charset="0"/>
                        </a:rPr>
                        <a:t>преемственность с </a:t>
                      </a:r>
                      <a:r>
                        <a:rPr lang="ru-RU" sz="2400" b="1" dirty="0" smtClean="0">
                          <a:solidFill>
                            <a:srgbClr val="00FFFF"/>
                          </a:solidFill>
                          <a:latin typeface="Bookman Old Style" pitchFamily="18" charset="0"/>
                        </a:rPr>
                        <a:t>поликлиниками по привлечению</a:t>
                      </a:r>
                      <a:r>
                        <a:rPr lang="ru-RU" sz="2400" b="1" baseline="0" dirty="0" smtClean="0">
                          <a:solidFill>
                            <a:srgbClr val="00FFFF"/>
                          </a:solidFill>
                          <a:latin typeface="Bookman Old Style" pitchFamily="18" charset="0"/>
                        </a:rPr>
                        <a:t> хирургических больных на </a:t>
                      </a:r>
                      <a:r>
                        <a:rPr lang="ru-RU" sz="2400" b="1" dirty="0" smtClean="0">
                          <a:solidFill>
                            <a:srgbClr val="00FFFF"/>
                          </a:solidFill>
                          <a:latin typeface="Bookman Old Style" pitchFamily="18" charset="0"/>
                        </a:rPr>
                        <a:t> плановую  госпитализацию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-35196" y="16099"/>
            <a:ext cx="8999683" cy="96462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Bookman Old Style" pitchFamily="18" charset="0"/>
              </a:rPr>
              <a:t>Задачи на 2018 год </a:t>
            </a:r>
            <a:endParaRPr lang="ru-RU" sz="4000" b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8972596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3485338392"/>
              </p:ext>
            </p:extLst>
          </p:nvPr>
        </p:nvGraphicFramePr>
        <p:xfrm>
          <a:off x="4600604" y="4057913"/>
          <a:ext cx="4546107" cy="3425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4122413276"/>
              </p:ext>
            </p:extLst>
          </p:nvPr>
        </p:nvGraphicFramePr>
        <p:xfrm>
          <a:off x="5436096" y="836712"/>
          <a:ext cx="3443818" cy="2924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2066262649"/>
              </p:ext>
            </p:extLst>
          </p:nvPr>
        </p:nvGraphicFramePr>
        <p:xfrm>
          <a:off x="-252536" y="836712"/>
          <a:ext cx="5760640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Скругленный прямоугольник 11"/>
          <p:cNvSpPr/>
          <p:nvPr/>
        </p:nvSpPr>
        <p:spPr>
          <a:xfrm>
            <a:off x="155861" y="332656"/>
            <a:ext cx="8842185" cy="482482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ru-RU" sz="3600" b="1" dirty="0" smtClean="0">
                <a:solidFill>
                  <a:srgbClr val="FFFF00"/>
                </a:solidFill>
                <a:latin typeface="Bookman Old Style" pitchFamily="18" charset="0"/>
                <a:cs typeface="Arial" charset="0"/>
              </a:rPr>
              <a:t>ОСНОВНЫЕ  ПОКАЗАТЕЛИ  </a:t>
            </a:r>
            <a:r>
              <a:rPr lang="ru-RU" sz="3600" b="1" dirty="0">
                <a:solidFill>
                  <a:srgbClr val="FFFF00"/>
                </a:solidFill>
                <a:latin typeface="Bookman Old Style" pitchFamily="18" charset="0"/>
                <a:cs typeface="Arial" charset="0"/>
              </a:rPr>
              <a:t>РАБОТЫ </a:t>
            </a:r>
            <a:endParaRPr lang="ru-RU" sz="3600" b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1357971664"/>
              </p:ext>
            </p:extLst>
          </p:nvPr>
        </p:nvGraphicFramePr>
        <p:xfrm>
          <a:off x="-21704" y="4221088"/>
          <a:ext cx="4881736" cy="2636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61894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471180339"/>
              </p:ext>
            </p:extLst>
          </p:nvPr>
        </p:nvGraphicFramePr>
        <p:xfrm>
          <a:off x="2958106" y="764704"/>
          <a:ext cx="6185894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260881495"/>
              </p:ext>
            </p:extLst>
          </p:nvPr>
        </p:nvGraphicFramePr>
        <p:xfrm>
          <a:off x="2951135" y="3802819"/>
          <a:ext cx="6624736" cy="3037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Овал 8"/>
          <p:cNvSpPr/>
          <p:nvPr/>
        </p:nvSpPr>
        <p:spPr>
          <a:xfrm rot="21290045">
            <a:off x="-111722" y="1644097"/>
            <a:ext cx="3701533" cy="102775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bg1"/>
                </a:solidFill>
                <a:latin typeface="Book Antiqua" pitchFamily="18" charset="0"/>
              </a:rPr>
              <a:t>Количество операций</a:t>
            </a:r>
          </a:p>
        </p:txBody>
      </p:sp>
      <p:sp>
        <p:nvSpPr>
          <p:cNvPr id="10" name="Овал 9"/>
          <p:cNvSpPr/>
          <p:nvPr/>
        </p:nvSpPr>
        <p:spPr>
          <a:xfrm rot="21290045">
            <a:off x="-686056" y="5111170"/>
            <a:ext cx="4615726" cy="10033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3200" b="1" dirty="0">
                <a:solidFill>
                  <a:schemeClr val="bg1"/>
                </a:solidFill>
                <a:latin typeface="Book Antiqua" pitchFamily="18" charset="0"/>
                <a:cs typeface="Arial" charset="0"/>
              </a:rPr>
              <a:t>Количество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bg1"/>
                </a:solidFill>
                <a:latin typeface="Book Antiqua" pitchFamily="18" charset="0"/>
                <a:cs typeface="Arial" charset="0"/>
              </a:rPr>
              <a:t>оперированных больных</a:t>
            </a:r>
          </a:p>
        </p:txBody>
      </p:sp>
      <p:sp>
        <p:nvSpPr>
          <p:cNvPr id="12" name="Овальная выноска 18"/>
          <p:cNvSpPr>
            <a:spLocks noChangeArrowheads="1"/>
          </p:cNvSpPr>
          <p:nvPr/>
        </p:nvSpPr>
        <p:spPr bwMode="auto">
          <a:xfrm>
            <a:off x="4787115" y="3306683"/>
            <a:ext cx="1294010" cy="308443"/>
          </a:xfrm>
          <a:prstGeom prst="wedgeEllipseCallout">
            <a:avLst>
              <a:gd name="adj1" fmla="val -29711"/>
              <a:gd name="adj2" fmla="val 97429"/>
            </a:avLst>
          </a:prstGeom>
          <a:noFill/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Calibri" pitchFamily="34" charset="0"/>
              </a:rPr>
              <a:t>-8,6%</a:t>
            </a:r>
            <a:endParaRPr lang="ru-RU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6" name="Овальная выноска 18"/>
          <p:cNvSpPr>
            <a:spLocks noChangeArrowheads="1"/>
          </p:cNvSpPr>
          <p:nvPr/>
        </p:nvSpPr>
        <p:spPr bwMode="auto">
          <a:xfrm>
            <a:off x="7596336" y="3301388"/>
            <a:ext cx="1237679" cy="304324"/>
          </a:xfrm>
          <a:prstGeom prst="wedgeEllipseCallout">
            <a:avLst>
              <a:gd name="adj1" fmla="val -44128"/>
              <a:gd name="adj2" fmla="val 107492"/>
            </a:avLst>
          </a:prstGeom>
          <a:noFill/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Calibri" pitchFamily="34" charset="0"/>
              </a:rPr>
              <a:t>-17,5%</a:t>
            </a:r>
            <a:endParaRPr lang="ru-RU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9" name="Овальная выноска 10"/>
          <p:cNvSpPr>
            <a:spLocks noChangeArrowheads="1"/>
          </p:cNvSpPr>
          <p:nvPr/>
        </p:nvSpPr>
        <p:spPr bwMode="auto">
          <a:xfrm>
            <a:off x="5077825" y="6323803"/>
            <a:ext cx="1003300" cy="287337"/>
          </a:xfrm>
          <a:prstGeom prst="wedgeEllipseCallout">
            <a:avLst>
              <a:gd name="adj1" fmla="val -33861"/>
              <a:gd name="adj2" fmla="val 119060"/>
            </a:avLst>
          </a:prstGeom>
          <a:noFill/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Calibri" pitchFamily="34" charset="0"/>
              </a:rPr>
              <a:t>-2,1%</a:t>
            </a:r>
            <a:endParaRPr lang="ru-RU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3" name="Овальная выноска 10"/>
          <p:cNvSpPr>
            <a:spLocks noChangeArrowheads="1"/>
          </p:cNvSpPr>
          <p:nvPr/>
        </p:nvSpPr>
        <p:spPr bwMode="auto">
          <a:xfrm>
            <a:off x="8071159" y="6323803"/>
            <a:ext cx="1193132" cy="287337"/>
          </a:xfrm>
          <a:prstGeom prst="wedgeEllipseCallout">
            <a:avLst>
              <a:gd name="adj1" fmla="val -33861"/>
              <a:gd name="adj2" fmla="val 119060"/>
            </a:avLst>
          </a:prstGeom>
          <a:noFill/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Calibri" pitchFamily="34" charset="0"/>
              </a:rPr>
              <a:t>-21,6%</a:t>
            </a:r>
            <a:endParaRPr lang="ru-RU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1" name="Скругленный прямоугольник 11"/>
          <p:cNvSpPr/>
          <p:nvPr/>
        </p:nvSpPr>
        <p:spPr>
          <a:xfrm>
            <a:off x="179512" y="365323"/>
            <a:ext cx="8842185" cy="482482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ru-RU" sz="3600" b="1" cap="all" dirty="0" smtClean="0">
                <a:solidFill>
                  <a:srgbClr val="FFFF00"/>
                </a:solidFill>
                <a:latin typeface="Bookman Old Style" pitchFamily="18" charset="0"/>
              </a:rPr>
              <a:t>Оперативные   </a:t>
            </a:r>
            <a:r>
              <a:rPr lang="ru-RU" sz="3600" b="1" cap="all" dirty="0">
                <a:solidFill>
                  <a:srgbClr val="FFFF00"/>
                </a:solidFill>
                <a:latin typeface="Bookman Old Style" pitchFamily="18" charset="0"/>
              </a:rPr>
              <a:t>вмешательства</a:t>
            </a:r>
          </a:p>
        </p:txBody>
      </p:sp>
    </p:spTree>
    <p:extLst>
      <p:ext uri="{BB962C8B-B14F-4D97-AF65-F5344CB8AC3E}">
        <p14:creationId xmlns:p14="http://schemas.microsoft.com/office/powerpoint/2010/main" xmlns="" val="213194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808" name="Group 1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72377302"/>
              </p:ext>
            </p:extLst>
          </p:nvPr>
        </p:nvGraphicFramePr>
        <p:xfrm>
          <a:off x="56380" y="1281565"/>
          <a:ext cx="9072587" cy="4899763"/>
        </p:xfrm>
        <a:graphic>
          <a:graphicData uri="http://schemas.openxmlformats.org/drawingml/2006/table">
            <a:tbl>
              <a:tblPr/>
              <a:tblGrid>
                <a:gridCol w="2592000"/>
                <a:gridCol w="1080000"/>
                <a:gridCol w="1080000"/>
                <a:gridCol w="1079500"/>
                <a:gridCol w="1081087"/>
                <a:gridCol w="1080000"/>
                <a:gridCol w="1080000"/>
              </a:tblGrid>
              <a:tr h="5429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Отделения 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ea typeface="Calibri" pitchFamily="34" charset="0"/>
                          <a:cs typeface="Times New Roman" pitchFamily="18" charset="0"/>
                        </a:rPr>
                        <a:t>Хирургическая активность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Послеоперационная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Bookman Old Style" pitchFamily="18" charset="0"/>
                          <a:ea typeface="Calibri" pitchFamily="34" charset="0"/>
                          <a:cs typeface="Times New Roman" pitchFamily="18" charset="0"/>
                        </a:rPr>
                        <a:t>летальность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ea typeface="Calibri" pitchFamily="34" charset="0"/>
                          <a:cs typeface="Times New Roman" pitchFamily="18" charset="0"/>
                        </a:rPr>
                        <a:t>%  экстренных  операций 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2016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2017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FFCC"/>
                          </a:solidFill>
                          <a:latin typeface="Bookman Old Style" pitchFamily="18" charset="0"/>
                        </a:rPr>
                        <a:t>2016</a:t>
                      </a:r>
                      <a:endParaRPr lang="ru-RU" sz="1800" b="1" dirty="0">
                        <a:solidFill>
                          <a:srgbClr val="FFFFCC"/>
                        </a:solidFill>
                        <a:latin typeface="Bookman Old Style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FFCC"/>
                          </a:solidFill>
                          <a:latin typeface="Bookman Old Style" pitchFamily="18" charset="0"/>
                        </a:rPr>
                        <a:t>2017</a:t>
                      </a:r>
                      <a:endParaRPr lang="ru-RU" sz="1800" b="1" dirty="0">
                        <a:solidFill>
                          <a:srgbClr val="FFFFCC"/>
                        </a:solidFill>
                        <a:latin typeface="Bookman Old Style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ea typeface="Calibri" pitchFamily="34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ea typeface="Calibri" pitchFamily="34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/>
                    </a:solidFill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ea typeface="Calibri" pitchFamily="34" charset="0"/>
                          <a:cs typeface="Times New Roman" pitchFamily="18" charset="0"/>
                        </a:rPr>
                        <a:t>Гинекологическое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78,9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81,4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FFCC"/>
                          </a:solidFill>
                          <a:latin typeface="Bookman Old Style" pitchFamily="18" charset="0"/>
                        </a:rPr>
                        <a:t>0,06</a:t>
                      </a:r>
                      <a:endParaRPr lang="ru-RU" sz="2800" b="1" dirty="0">
                        <a:solidFill>
                          <a:srgbClr val="FFFFCC"/>
                        </a:solidFill>
                        <a:latin typeface="Bookman Old Style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FFCC"/>
                          </a:solidFill>
                          <a:latin typeface="Bookman Old Style" pitchFamily="18" charset="0"/>
                        </a:rPr>
                        <a:t>0</a:t>
                      </a:r>
                      <a:endParaRPr lang="ru-RU" sz="2800" b="1" dirty="0">
                        <a:solidFill>
                          <a:srgbClr val="FFFFCC"/>
                        </a:solidFill>
                        <a:latin typeface="Bookman Old Style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54,7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39,1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666699"/>
                    </a:solidFill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ea typeface="Calibri" pitchFamily="34" charset="0"/>
                          <a:cs typeface="Times New Roman" pitchFamily="18" charset="0"/>
                        </a:rPr>
                        <a:t>Хирургическое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65,8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68,6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FFCC"/>
                          </a:solidFill>
                          <a:latin typeface="Bookman Old Style" pitchFamily="18" charset="0"/>
                        </a:rPr>
                        <a:t>1,5</a:t>
                      </a:r>
                      <a:endParaRPr lang="ru-RU" sz="2800" b="1" dirty="0">
                        <a:solidFill>
                          <a:srgbClr val="FFFFCC"/>
                        </a:solidFill>
                        <a:latin typeface="Bookman Old Style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FFCC"/>
                          </a:solidFill>
                          <a:latin typeface="Bookman Old Style" pitchFamily="18" charset="0"/>
                        </a:rPr>
                        <a:t>1,2</a:t>
                      </a:r>
                      <a:endParaRPr lang="ru-RU" sz="2800" b="1" dirty="0">
                        <a:solidFill>
                          <a:srgbClr val="FFFFCC"/>
                        </a:solidFill>
                        <a:latin typeface="Bookman Old Style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25,6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20,1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666699"/>
                    </a:solidFill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ea typeface="Calibri" pitchFamily="34" charset="0"/>
                          <a:cs typeface="Times New Roman" pitchFamily="18" charset="0"/>
                        </a:rPr>
                        <a:t>Гнойная хирургия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69,3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67,5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FFCC"/>
                          </a:solidFill>
                          <a:latin typeface="Bookman Old Style" pitchFamily="18" charset="0"/>
                        </a:rPr>
                        <a:t>2,3</a:t>
                      </a:r>
                      <a:endParaRPr lang="ru-RU" sz="2800" b="1" dirty="0">
                        <a:solidFill>
                          <a:srgbClr val="FFFFCC"/>
                        </a:solidFill>
                        <a:latin typeface="Bookman Old Style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2,5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82,0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75,7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666699"/>
                    </a:solidFill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ea typeface="Calibri" pitchFamily="34" charset="0"/>
                          <a:cs typeface="Times New Roman" pitchFamily="18" charset="0"/>
                        </a:rPr>
                        <a:t>Травматологическое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72,7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74,6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FFCC"/>
                          </a:solidFill>
                          <a:latin typeface="Bookman Old Style" pitchFamily="18" charset="0"/>
                        </a:rPr>
                        <a:t>0,7</a:t>
                      </a:r>
                      <a:endParaRPr lang="ru-RU" sz="2800" b="1" dirty="0">
                        <a:solidFill>
                          <a:srgbClr val="FFFFCC"/>
                        </a:solidFill>
                        <a:latin typeface="Bookman Old Style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FFCC"/>
                          </a:solidFill>
                          <a:latin typeface="Bookman Old Style" pitchFamily="18" charset="0"/>
                        </a:rPr>
                        <a:t>0,2</a:t>
                      </a:r>
                      <a:endParaRPr lang="ru-RU" sz="2800" b="1" dirty="0">
                        <a:solidFill>
                          <a:srgbClr val="FFFFCC"/>
                        </a:solidFill>
                        <a:latin typeface="Bookman Old Style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61,7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58,7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666699"/>
                    </a:solidFill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ea typeface="Calibri" pitchFamily="34" charset="0"/>
                          <a:cs typeface="Times New Roman" pitchFamily="18" charset="0"/>
                        </a:rPr>
                        <a:t>Нейрохирургическое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46,5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u="none" dirty="0" smtClean="0">
                          <a:solidFill>
                            <a:srgbClr val="FFFF00"/>
                          </a:solidFill>
                          <a:latin typeface="Bookman Old Style" pitchFamily="18" charset="0"/>
                        </a:rPr>
                        <a:t>52,2</a:t>
                      </a:r>
                      <a:endParaRPr lang="ru-RU" sz="2800" b="1" u="none" dirty="0">
                        <a:solidFill>
                          <a:srgbClr val="FFFF00"/>
                        </a:solidFill>
                        <a:latin typeface="Bookman Old Style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FFCC"/>
                          </a:solidFill>
                          <a:latin typeface="Bookman Old Style" pitchFamily="18" charset="0"/>
                        </a:rPr>
                        <a:t>5,4</a:t>
                      </a:r>
                      <a:endParaRPr lang="ru-RU" sz="2800" b="1" dirty="0">
                        <a:solidFill>
                          <a:srgbClr val="FFFFCC"/>
                        </a:solidFill>
                        <a:latin typeface="Bookman Old Style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6,2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61,7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55,9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666699"/>
                    </a:solidFill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ea typeface="Calibri" pitchFamily="34" charset="0"/>
                          <a:cs typeface="Times New Roman" pitchFamily="18" charset="0"/>
                        </a:rPr>
                        <a:t>Урологическое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49,3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u="none" dirty="0" smtClean="0">
                          <a:solidFill>
                            <a:srgbClr val="FFFF00"/>
                          </a:solidFill>
                          <a:latin typeface="Bookman Old Style" pitchFamily="18" charset="0"/>
                        </a:rPr>
                        <a:t>43,0</a:t>
                      </a:r>
                      <a:endParaRPr lang="ru-RU" sz="2800" b="1" u="none" dirty="0">
                        <a:solidFill>
                          <a:srgbClr val="FFFF00"/>
                        </a:solidFill>
                        <a:latin typeface="Bookman Old Style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FFCC"/>
                          </a:solidFill>
                          <a:latin typeface="Bookman Old Style" pitchFamily="18" charset="0"/>
                        </a:rPr>
                        <a:t>0,09</a:t>
                      </a:r>
                      <a:endParaRPr lang="ru-RU" sz="2800" b="1" dirty="0">
                        <a:solidFill>
                          <a:srgbClr val="FFFFCC"/>
                        </a:solidFill>
                        <a:latin typeface="Bookman Old Style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FFCC"/>
                          </a:solidFill>
                          <a:latin typeface="Bookman Old Style" pitchFamily="18" charset="0"/>
                        </a:rPr>
                        <a:t>0,1</a:t>
                      </a:r>
                      <a:endParaRPr lang="ru-RU" sz="2800" b="1" dirty="0">
                        <a:solidFill>
                          <a:srgbClr val="FFFFCC"/>
                        </a:solidFill>
                        <a:latin typeface="Bookman Old Style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66,7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58,4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666699"/>
                    </a:solidFill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Сосудистая  хирургия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43,3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u="none" dirty="0" smtClean="0">
                          <a:solidFill>
                            <a:srgbClr val="FFFF00"/>
                          </a:solidFill>
                          <a:latin typeface="Bookman Old Style" pitchFamily="18" charset="0"/>
                        </a:rPr>
                        <a:t>43,5</a:t>
                      </a:r>
                      <a:endParaRPr lang="ru-RU" sz="2800" b="1" u="none" dirty="0">
                        <a:solidFill>
                          <a:srgbClr val="FFFF00"/>
                        </a:solidFill>
                        <a:latin typeface="Bookman Old Style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FFCC"/>
                          </a:solidFill>
                          <a:latin typeface="Bookman Old Style" pitchFamily="18" charset="0"/>
                        </a:rPr>
                        <a:t>3,1</a:t>
                      </a:r>
                      <a:endParaRPr lang="ru-RU" sz="2800" b="1" dirty="0">
                        <a:solidFill>
                          <a:srgbClr val="FFFFCC"/>
                        </a:solidFill>
                        <a:latin typeface="Bookman Old Style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FFCC"/>
                          </a:solidFill>
                          <a:latin typeface="Bookman Old Style" pitchFamily="18" charset="0"/>
                        </a:rPr>
                        <a:t>1,7</a:t>
                      </a:r>
                      <a:endParaRPr lang="ru-RU" sz="2800" b="1" dirty="0">
                        <a:solidFill>
                          <a:srgbClr val="FFFFCC"/>
                        </a:solidFill>
                        <a:latin typeface="Bookman Old Style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44,1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10,4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666699"/>
                    </a:solidFill>
                  </a:tcPr>
                </a:tc>
              </a:tr>
            </a:tbl>
          </a:graphicData>
        </a:graphic>
      </p:graphicFrame>
      <p:sp>
        <p:nvSpPr>
          <p:cNvPr id="4" name="Скругленный прямоугольник 11"/>
          <p:cNvSpPr/>
          <p:nvPr/>
        </p:nvSpPr>
        <p:spPr>
          <a:xfrm>
            <a:off x="179511" y="379447"/>
            <a:ext cx="8842185" cy="482482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ru-RU" sz="3600" b="1" cap="all" dirty="0" smtClean="0">
                <a:solidFill>
                  <a:srgbClr val="FFFF00"/>
                </a:solidFill>
                <a:latin typeface="Bookman Old Style" pitchFamily="18" charset="0"/>
              </a:rPr>
              <a:t>Хирургическая   деятельность</a:t>
            </a:r>
            <a:endParaRPr lang="ru-RU" sz="3600" b="1" cap="all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707904" y="4365104"/>
            <a:ext cx="1121997" cy="1872208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8116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407" name="Group 319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474996911"/>
              </p:ext>
            </p:extLst>
          </p:nvPr>
        </p:nvGraphicFramePr>
        <p:xfrm>
          <a:off x="254749" y="1412776"/>
          <a:ext cx="8676000" cy="5295338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4399534"/>
                <a:gridCol w="1008112"/>
                <a:gridCol w="1828354"/>
                <a:gridCol w="1440000"/>
              </a:tblGrid>
              <a:tr h="720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Bookman Old Style" pitchFamily="18" charset="0"/>
                        </a:rPr>
                        <a:t>Наименование   целевого  показателя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1438" marR="9143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5757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Ед. изм.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1438" marR="9143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5757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Критерии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 2017 г.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1438" marR="9143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5757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Bookman Old Style" pitchFamily="18" charset="0"/>
                        </a:rPr>
                        <a:t>БСМП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Bookman Old Style" pitchFamily="18" charset="0"/>
                        </a:rPr>
                        <a:t>2017 г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1438" marR="9143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575783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Bookman Old Style" pitchFamily="18" charset="0"/>
                        </a:rPr>
                        <a:t>Число  дней  работы  койки в  году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1438" marR="9143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5757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дни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1438" marR="9143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5757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340,3 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1438" marR="9143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5757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Bookman Old Style" pitchFamily="18" charset="0"/>
                        </a:rPr>
                        <a:t>313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1438" marR="9143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575783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Bookman Old Style" pitchFamily="18" charset="0"/>
                        </a:rPr>
                        <a:t>Средняя   длительность   лечения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1438" marR="9143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5757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дни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1438" marR="9143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5757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12,4 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1438" marR="9143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5757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Bookman Old Style" pitchFamily="18" charset="0"/>
                        </a:rPr>
                        <a:t>9,1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1438" marR="9143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575783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Bookman Old Style" pitchFamily="18" charset="0"/>
                        </a:rPr>
                        <a:t>Оперативная   активность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1438" marR="91438"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5757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%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1438" marR="91438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5757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62,5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1438" marR="91438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5757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Bookman Old Style" pitchFamily="18" charset="0"/>
                        </a:rPr>
                        <a:t>60,7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1438" marR="91438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575783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Bookman Old Style" pitchFamily="18" charset="0"/>
                        </a:rPr>
                        <a:t>Внутрибольничная   летальность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1438" marR="91438"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5757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%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1438" marR="91438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5757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2,5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1438" marR="91438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5757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Bookman Old Style" pitchFamily="18" charset="0"/>
                        </a:rPr>
                        <a:t>1,7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1438" marR="91438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575783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Bookman Old Style" pitchFamily="18" charset="0"/>
                        </a:rPr>
                        <a:t>Послеоперационная   летальность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1438" marR="91438"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5757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%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1438" marR="91438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5757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1,4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1438" marR="91438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5757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Bookman Old Style" pitchFamily="18" charset="0"/>
                        </a:rPr>
                        <a:t>1,1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1438" marR="91438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575783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Bookman Old Style" pitchFamily="18" charset="0"/>
                        </a:rPr>
                        <a:t>Расхождение  клинического   и  патологоанатомического   диагноза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1438" marR="91438"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5757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случаи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1438" marR="91438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5757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не более </a:t>
                      </a:r>
                      <a:r>
                        <a:rPr kumimoji="0" lang="ru-RU" sz="3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12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1438" marR="91438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5757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Bookman Old Style" pitchFamily="18" charset="0"/>
                        </a:rPr>
                        <a:t>10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1438" marR="91438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575783"/>
                    </a:solidFill>
                  </a:tcPr>
                </a:tc>
              </a:tr>
            </a:tbl>
          </a:graphicData>
        </a:graphic>
      </p:graphicFrame>
      <p:sp>
        <p:nvSpPr>
          <p:cNvPr id="5" name="Скругленный прямоугольник 11"/>
          <p:cNvSpPr/>
          <p:nvPr/>
        </p:nvSpPr>
        <p:spPr>
          <a:xfrm>
            <a:off x="171657" y="116632"/>
            <a:ext cx="8842185" cy="1052736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b="1" cap="all" dirty="0" smtClean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800" b="1" cap="all" dirty="0">
                <a:solidFill>
                  <a:srgbClr val="FFFF00"/>
                </a:solidFill>
                <a:latin typeface="Bookman Old Style" pitchFamily="18" charset="0"/>
              </a:rPr>
              <a:t>Целевые </a:t>
            </a:r>
            <a:r>
              <a:rPr lang="ru-RU" sz="2800" b="1" cap="all" dirty="0" smtClean="0">
                <a:solidFill>
                  <a:srgbClr val="FFFF00"/>
                </a:solidFill>
                <a:latin typeface="Bookman Old Style" pitchFamily="18" charset="0"/>
              </a:rPr>
              <a:t> показатели  реализации</a:t>
            </a:r>
          </a:p>
          <a:p>
            <a:pPr algn="ctr"/>
            <a:r>
              <a:rPr lang="ru-RU" sz="2800" b="1" cap="all" dirty="0" smtClean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800" b="1" cap="all" dirty="0">
                <a:solidFill>
                  <a:srgbClr val="FFFF00"/>
                </a:solidFill>
                <a:latin typeface="Bookman Old Style" pitchFamily="18" charset="0"/>
              </a:rPr>
              <a:t>«</a:t>
            </a:r>
            <a:r>
              <a:rPr lang="ru-RU" sz="2800" b="1" cap="all" dirty="0" smtClean="0">
                <a:solidFill>
                  <a:srgbClr val="FFFF00"/>
                </a:solidFill>
                <a:latin typeface="Bookman Old Style" pitchFamily="18" charset="0"/>
              </a:rPr>
              <a:t>дорожной  </a:t>
            </a:r>
            <a:r>
              <a:rPr lang="ru-RU" sz="2800" b="1" cap="all" dirty="0">
                <a:solidFill>
                  <a:srgbClr val="FFFF00"/>
                </a:solidFill>
                <a:latin typeface="Bookman Old Style" pitchFamily="18" charset="0"/>
              </a:rPr>
              <a:t>карты»</a:t>
            </a:r>
          </a:p>
        </p:txBody>
      </p:sp>
    </p:spTree>
    <p:extLst>
      <p:ext uri="{BB962C8B-B14F-4D97-AF65-F5344CB8AC3E}">
        <p14:creationId xmlns:p14="http://schemas.microsoft.com/office/powerpoint/2010/main" xmlns="" val="157378058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548680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Нейрохирургия – 845 случаев + 69 ВМП</a:t>
            </a:r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353060834"/>
              </p:ext>
            </p:extLst>
          </p:nvPr>
        </p:nvGraphicFramePr>
        <p:xfrm>
          <a:off x="139080" y="764704"/>
          <a:ext cx="8784000" cy="309912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{D7AC3CCA-C797-4891-BE02-D94E43425B78}</a:tableStyleId>
              </a:tblPr>
              <a:tblGrid>
                <a:gridCol w="900000"/>
                <a:gridCol w="756000"/>
                <a:gridCol w="6156000"/>
                <a:gridCol w="97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Группа КСГ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коэффициент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Число</a:t>
                      </a:r>
                    </a:p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случаев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95</a:t>
                      </a:r>
                      <a:endParaRPr lang="ru-RU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0,68</a:t>
                      </a:r>
                      <a:endParaRPr lang="ru-RU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Дорсопатия, остеопатия, спондилопатия</a:t>
                      </a:r>
                      <a:endParaRPr lang="ru-RU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169 </a:t>
                      </a:r>
                      <a:endParaRPr lang="ru-RU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97</a:t>
                      </a:r>
                      <a:endParaRPr lang="ru-RU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0,40</a:t>
                      </a:r>
                      <a:endParaRPr lang="ru-RU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Сотрясение головного мозга</a:t>
                      </a:r>
                      <a:endParaRPr lang="ru-RU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220</a:t>
                      </a:r>
                      <a:endParaRPr lang="ru-RU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100</a:t>
                      </a:r>
                      <a:endParaRPr lang="ru-RU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5,82</a:t>
                      </a:r>
                      <a:endParaRPr lang="ru-RU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Операции на ЦНС и головном мозге</a:t>
                      </a:r>
                      <a:endParaRPr lang="ru-RU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140</a:t>
                      </a:r>
                      <a:endParaRPr lang="ru-RU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101</a:t>
                      </a:r>
                      <a:endParaRPr lang="ru-RU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1,41</a:t>
                      </a:r>
                      <a:endParaRPr lang="ru-RU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Операции на периферической</a:t>
                      </a:r>
                      <a:r>
                        <a:rPr lang="ru-RU" b="1" baseline="0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 НС</a:t>
                      </a:r>
                      <a:endParaRPr lang="ru-RU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1</a:t>
                      </a:r>
                      <a:endParaRPr lang="ru-RU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102</a:t>
                      </a:r>
                      <a:endParaRPr lang="ru-RU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2,19</a:t>
                      </a:r>
                      <a:endParaRPr lang="ru-RU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Операции на периферической</a:t>
                      </a:r>
                      <a:r>
                        <a:rPr lang="ru-RU" b="1" baseline="0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 НС</a:t>
                      </a:r>
                      <a:endParaRPr lang="ru-RU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128</a:t>
                      </a: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  <p:sp>
        <p:nvSpPr>
          <p:cNvPr id="5" name="Выноска со стрелкой вниз 4"/>
          <p:cNvSpPr/>
          <p:nvPr/>
        </p:nvSpPr>
        <p:spPr>
          <a:xfrm>
            <a:off x="4644008" y="4077072"/>
            <a:ext cx="4315544" cy="1800200"/>
          </a:xfrm>
          <a:prstGeom prst="downArrowCallout">
            <a:avLst>
              <a:gd name="adj1" fmla="val 15115"/>
              <a:gd name="adj2" fmla="val 13708"/>
              <a:gd name="adj3" fmla="val 25000"/>
              <a:gd name="adj4" fmla="val 62434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Bookman Old Style" pitchFamily="18" charset="0"/>
              </a:rPr>
              <a:t>↑</a:t>
            </a:r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 101 КСГ </a:t>
            </a:r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- невротомия</a:t>
            </a:r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, разделение, </a:t>
            </a:r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иссечение </a:t>
            </a:r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нерва, </a:t>
            </a:r>
            <a:r>
              <a:rPr lang="ru-RU" b="1" dirty="0" err="1" smtClean="0">
                <a:solidFill>
                  <a:srgbClr val="FF0000"/>
                </a:solidFill>
                <a:latin typeface="Bookman Old Style" pitchFamily="18" charset="0"/>
              </a:rPr>
              <a:t>невролиз</a:t>
            </a:r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  и </a:t>
            </a:r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декомпрессия </a:t>
            </a:r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нерва</a:t>
            </a:r>
          </a:p>
          <a:p>
            <a:pPr algn="ctr"/>
            <a:endParaRPr lang="ru-RU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6" name="Загнутый угол 5"/>
          <p:cNvSpPr/>
          <p:nvPr/>
        </p:nvSpPr>
        <p:spPr>
          <a:xfrm>
            <a:off x="5004048" y="5891164"/>
            <a:ext cx="3672408" cy="706187"/>
          </a:xfrm>
          <a:prstGeom prst="foldedCorner">
            <a:avLst>
              <a:gd name="adj" fmla="val 42254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cap="all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b="1" cap="all" dirty="0" smtClean="0">
                <a:solidFill>
                  <a:srgbClr val="FF0000"/>
                </a:solidFill>
                <a:latin typeface="Bookman Old Style" pitchFamily="18" charset="0"/>
              </a:rPr>
              <a:t>Радиочастотная </a:t>
            </a:r>
            <a:r>
              <a:rPr lang="ru-RU" b="1" cap="all" dirty="0" err="1" smtClean="0">
                <a:solidFill>
                  <a:srgbClr val="FF0000"/>
                </a:solidFill>
                <a:latin typeface="Bookman Old Style" pitchFamily="18" charset="0"/>
              </a:rPr>
              <a:t>денервация</a:t>
            </a:r>
            <a:r>
              <a:rPr lang="ru-RU" b="1" cap="all" dirty="0" smtClean="0">
                <a:solidFill>
                  <a:srgbClr val="FF0000"/>
                </a:solidFill>
                <a:latin typeface="Bookman Old Style" pitchFamily="18" charset="0"/>
              </a:rPr>
              <a:t>!</a:t>
            </a:r>
            <a:endParaRPr lang="ru-RU" b="1" cap="all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771466317"/>
              </p:ext>
            </p:extLst>
          </p:nvPr>
        </p:nvGraphicFramePr>
        <p:xfrm>
          <a:off x="179512" y="3933056"/>
          <a:ext cx="4320480" cy="2824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216890466"/>
      </p:ext>
    </p:extLst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1545787443"/>
              </p:ext>
            </p:extLst>
          </p:nvPr>
        </p:nvGraphicFramePr>
        <p:xfrm>
          <a:off x="18730" y="116632"/>
          <a:ext cx="8784000" cy="432816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{D7AC3CCA-C797-4891-BE02-D94E43425B78}</a:tableStyleId>
              </a:tblPr>
              <a:tblGrid>
                <a:gridCol w="900000"/>
                <a:gridCol w="756000"/>
                <a:gridCol w="6156000"/>
                <a:gridCol w="97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Группа КСГ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коэффициент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FF00"/>
                          </a:solidFill>
                          <a:latin typeface="Bookman Old Style" pitchFamily="18" charset="0"/>
                        </a:rPr>
                        <a:t>ХИРУРГИЯ (АБДОМИНАЛЬНАЯ)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Число</a:t>
                      </a:r>
                    </a:p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случаев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261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1,15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FFFF"/>
                          </a:solidFill>
                          <a:latin typeface="Bookman Old Style" pitchFamily="18" charset="0"/>
                        </a:rPr>
                        <a:t> Операция</a:t>
                      </a:r>
                      <a:r>
                        <a:rPr lang="ru-RU" sz="1400" b="1" baseline="0" dirty="0" smtClean="0">
                          <a:solidFill>
                            <a:srgbClr val="00FFFF"/>
                          </a:solidFill>
                          <a:latin typeface="Bookman Old Style" pitchFamily="18" charset="0"/>
                        </a:rPr>
                        <a:t> на желчном пузыре и ЖВП</a:t>
                      </a:r>
                      <a:endParaRPr lang="ru-RU" sz="1400" b="1" dirty="0">
                        <a:solidFill>
                          <a:srgbClr val="00FFFF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u="none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12 </a:t>
                      </a:r>
                      <a:endParaRPr lang="ru-RU" sz="1400" b="1" u="none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262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1,43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FFFF"/>
                          </a:solidFill>
                          <a:latin typeface="Bookman Old Style" pitchFamily="18" charset="0"/>
                        </a:rPr>
                        <a:t> Операция</a:t>
                      </a:r>
                      <a:r>
                        <a:rPr lang="ru-RU" sz="1400" b="1" baseline="0" dirty="0" smtClean="0">
                          <a:solidFill>
                            <a:srgbClr val="00FFFF"/>
                          </a:solidFill>
                          <a:latin typeface="Bookman Old Style" pitchFamily="18" charset="0"/>
                        </a:rPr>
                        <a:t> на желчном пузыре и ЖВП</a:t>
                      </a:r>
                      <a:endParaRPr lang="ru-RU" sz="1400" b="1" dirty="0" smtClean="0">
                        <a:solidFill>
                          <a:srgbClr val="00FFFF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u="none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260</a:t>
                      </a:r>
                      <a:endParaRPr lang="ru-RU" sz="1400" b="1" u="none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263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3,00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FFFF"/>
                          </a:solidFill>
                          <a:latin typeface="Bookman Old Style" pitchFamily="18" charset="0"/>
                        </a:rPr>
                        <a:t>Папиллосфинктеротомия эндоскопическая ретроградная. </a:t>
                      </a:r>
                    </a:p>
                    <a:p>
                      <a:r>
                        <a:rPr lang="ru-RU" sz="1400" b="1" dirty="0" smtClean="0">
                          <a:solidFill>
                            <a:srgbClr val="00FFFF"/>
                          </a:solidFill>
                          <a:latin typeface="Bookman Old Style" pitchFamily="18" charset="0"/>
                        </a:rPr>
                        <a:t>Стентирование</a:t>
                      </a:r>
                      <a:r>
                        <a:rPr lang="ru-RU" sz="1400" b="1" baseline="0" dirty="0" smtClean="0">
                          <a:solidFill>
                            <a:srgbClr val="00FFFF"/>
                          </a:solidFill>
                          <a:latin typeface="Bookman Old Style" pitchFamily="18" charset="0"/>
                        </a:rPr>
                        <a:t> желчных протоков. Холедохолитотомия с использованием видеоэндоскопических технологий</a:t>
                      </a:r>
                      <a:endParaRPr lang="ru-RU" sz="1400" b="1" dirty="0">
                        <a:solidFill>
                          <a:srgbClr val="00FFFF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u="none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26</a:t>
                      </a:r>
                      <a:endParaRPr lang="ru-RU" sz="1400" b="1" u="none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264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4,3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Рентгенхирургическое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 чрезкожное дренирование желчных протоков печени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u="none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0</a:t>
                      </a:r>
                      <a:endParaRPr lang="ru-RU" sz="1400" b="1" u="none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265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2,42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FFFF"/>
                          </a:solidFill>
                          <a:latin typeface="Bookman Old Style" pitchFamily="18" charset="0"/>
                        </a:rPr>
                        <a:t>Дренирование абсцесса</a:t>
                      </a:r>
                      <a:r>
                        <a:rPr lang="ru-RU" sz="1400" b="1" baseline="0" dirty="0" smtClean="0">
                          <a:solidFill>
                            <a:srgbClr val="00FFFF"/>
                          </a:solidFill>
                          <a:latin typeface="Bookman Old Style" pitchFamily="18" charset="0"/>
                        </a:rPr>
                        <a:t> печени, кист, цистэнтеростомы</a:t>
                      </a:r>
                      <a:endParaRPr lang="ru-RU" sz="1400" b="1" dirty="0">
                        <a:solidFill>
                          <a:srgbClr val="00FFFF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u="none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5</a:t>
                      </a:r>
                      <a:endParaRPr lang="ru-RU" sz="1400" b="1" u="none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266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2,69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FFFF"/>
                          </a:solidFill>
                          <a:latin typeface="Bookman Old Style" pitchFamily="18" charset="0"/>
                        </a:rPr>
                        <a:t>Некрсеквестр эктомия поджелудочной железы</a:t>
                      </a:r>
                      <a:endParaRPr lang="ru-RU" sz="1400" b="1" dirty="0">
                        <a:solidFill>
                          <a:srgbClr val="00FFFF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u="none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1</a:t>
                      </a:r>
                      <a:endParaRPr lang="ru-RU" sz="1400" b="1" u="none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267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4,12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FFFF"/>
                          </a:solidFill>
                          <a:latin typeface="Bookman Old Style" pitchFamily="18" charset="0"/>
                        </a:rPr>
                        <a:t>оментобурсостомия</a:t>
                      </a:r>
                      <a:endParaRPr lang="ru-RU" sz="1400" b="1" dirty="0">
                        <a:solidFill>
                          <a:srgbClr val="00FFFF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u="none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5</a:t>
                      </a:r>
                      <a:endParaRPr lang="ru-RU" sz="1400" b="1" u="none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273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0,86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 Операции по поводу грыж без сетки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u="none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14</a:t>
                      </a:r>
                      <a:endParaRPr lang="ru-RU" sz="1400" b="1" u="none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275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1,78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FFFF"/>
                          </a:solidFill>
                          <a:latin typeface="Bookman Old Style" pitchFamily="18" charset="0"/>
                        </a:rPr>
                        <a:t>Операции по поводу грыж с сеткой</a:t>
                      </a:r>
                      <a:endParaRPr lang="ru-RU" sz="1400" b="1" dirty="0">
                        <a:solidFill>
                          <a:srgbClr val="00FFFF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u="none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221</a:t>
                      </a:r>
                      <a:endParaRPr lang="ru-RU" sz="1400" b="1" u="none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724534403"/>
              </p:ext>
            </p:extLst>
          </p:nvPr>
        </p:nvGraphicFramePr>
        <p:xfrm>
          <a:off x="0" y="4214818"/>
          <a:ext cx="4320480" cy="2643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521417144"/>
      </p:ext>
    </p:extLst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1271526244"/>
              </p:ext>
            </p:extLst>
          </p:nvPr>
        </p:nvGraphicFramePr>
        <p:xfrm>
          <a:off x="0" y="116632"/>
          <a:ext cx="8784000" cy="367392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{D7AC3CCA-C797-4891-BE02-D94E43425B78}</a:tableStyleId>
              </a:tblPr>
              <a:tblGrid>
                <a:gridCol w="900000"/>
                <a:gridCol w="756000"/>
                <a:gridCol w="6156000"/>
                <a:gridCol w="97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Группа КСГ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коэффициент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FFFF00"/>
                          </a:solidFill>
                          <a:latin typeface="Bookman Old Style" pitchFamily="18" charset="0"/>
                        </a:rPr>
                        <a:t>Хирургия  гнойная</a:t>
                      </a:r>
                      <a:endParaRPr lang="ru-RU" sz="40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Число</a:t>
                      </a:r>
                    </a:p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Случаев</a:t>
                      </a: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242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0,61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 Болезни л\узлов </a:t>
                      </a:r>
                    </a:p>
                    <a:p>
                      <a:pPr algn="l"/>
                      <a:endParaRPr lang="ru-RU" sz="18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15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243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0,55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Доброкачественные  новообразования кожи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15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244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0,71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Доброкачественные  образования кожи и подкожной клетчатке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u="none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77</a:t>
                      </a:r>
                      <a:endParaRPr lang="ru-RU" sz="1800" b="1" u="none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245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1,38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 Операции на коже и подкожной клетчатке,</a:t>
                      </a:r>
                      <a:r>
                        <a:rPr lang="ru-RU" sz="1800" b="1" baseline="0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 придатках кожи.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Иссесение келоидных рубцов. Аутодермопластика.</a:t>
                      </a:r>
                      <a:r>
                        <a:rPr lang="ru-RU" sz="1800" b="1" baseline="0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 Пластика раны местными тканями</a:t>
                      </a:r>
                      <a:endParaRPr lang="ru-RU" sz="1800" b="1" dirty="0" smtClean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41</a:t>
                      </a: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246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2,41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u="sng" dirty="0" smtClean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509088189"/>
              </p:ext>
            </p:extLst>
          </p:nvPr>
        </p:nvGraphicFramePr>
        <p:xfrm>
          <a:off x="179512" y="3933056"/>
          <a:ext cx="4320480" cy="2824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685346994"/>
      </p:ext>
    </p:extLst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1398998270"/>
              </p:ext>
            </p:extLst>
          </p:nvPr>
        </p:nvGraphicFramePr>
        <p:xfrm>
          <a:off x="43807" y="692696"/>
          <a:ext cx="8784000" cy="120504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{D7AC3CCA-C797-4891-BE02-D94E43425B78}</a:tableStyleId>
              </a:tblPr>
              <a:tblGrid>
                <a:gridCol w="900000"/>
                <a:gridCol w="756000"/>
                <a:gridCol w="6156000"/>
                <a:gridCol w="97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Группа КСГ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коэффициент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FFFF00"/>
                          </a:solidFill>
                          <a:latin typeface="Bookman Old Style" pitchFamily="18" charset="0"/>
                        </a:rPr>
                        <a:t>ТРАВМАТОЛОГИЯ</a:t>
                      </a:r>
                      <a:endParaRPr lang="ru-RU" sz="40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Число</a:t>
                      </a:r>
                    </a:p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случаев</a:t>
                      </a: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253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0,76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FFFF"/>
                          </a:solidFill>
                          <a:latin typeface="Bookman Old Style" pitchFamily="18" charset="0"/>
                        </a:rPr>
                        <a:t>Артрозы</a:t>
                      </a:r>
                      <a:endParaRPr lang="ru-RU" sz="1800" b="1" dirty="0">
                        <a:solidFill>
                          <a:srgbClr val="00FFFF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81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3617257262"/>
              </p:ext>
            </p:extLst>
          </p:nvPr>
        </p:nvGraphicFramePr>
        <p:xfrm>
          <a:off x="179512" y="3933056"/>
          <a:ext cx="4320480" cy="2824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24989832"/>
      </p:ext>
    </p:extLst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  <a:fontScheme name="Трек">
    <a:majorFont>
      <a:latin typeface="Franklin Gothic Medium"/>
      <a:ea typeface=""/>
      <a:cs typeface=""/>
      <a:font script="Jpan" typeface="HG創英角ｺﾞｼｯｸUB"/>
      <a:font script="Hang" typeface="돋움"/>
      <a:font script="Hans" typeface="隶书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Franklin Gothic Book"/>
      <a:ea typeface=""/>
      <a:cs typeface=""/>
      <a:font script="Jpan" typeface="HGｺﾞｼｯｸE"/>
      <a:font script="Hang" typeface="돋움"/>
      <a:font script="Hans" typeface="华文楷体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Трек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05000"/>
            </a:schemeClr>
          </a:duotone>
        </a:blip>
        <a:tile tx="0" ty="0" sx="95000" sy="95000" flip="none" algn="t"/>
      </a:blipFill>
      <a:blipFill>
        <a:blip xmlns:r="http://schemas.openxmlformats.org/officeDocument/2006/relationships" r:embed="rId2">
          <a:duotone>
            <a:schemeClr val="phClr">
              <a:shade val="30000"/>
              <a:satMod val="455000"/>
            </a:schemeClr>
            <a:schemeClr val="phClr">
              <a:tint val="95000"/>
              <a:satMod val="120000"/>
            </a:schemeClr>
          </a:duotone>
        </a:blip>
        <a:stretch>
          <a:fillRect/>
        </a:stretch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437</TotalTime>
  <Words>712</Words>
  <Application>Microsoft Office PowerPoint</Application>
  <PresentationFormat>Экран (4:3)</PresentationFormat>
  <Paragraphs>353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АНАЛИЗ РАБОТЫ ХИРУРГИЧЕСКОЙ  СЛУЖБЫ   ГБУЗ РБ БСМП г. уфа ПО ИТОГАМ 2017г.</vt:lpstr>
      <vt:lpstr>Слайд 2</vt:lpstr>
      <vt:lpstr>Слайд 3</vt:lpstr>
      <vt:lpstr>Слайд 4</vt:lpstr>
      <vt:lpstr>Слайд 5</vt:lpstr>
      <vt:lpstr>Нейрохирургия – 845 случаев + 69 ВМП</vt:lpstr>
      <vt:lpstr>Слайд 7</vt:lpstr>
      <vt:lpstr>Слайд 8</vt:lpstr>
      <vt:lpstr>Слайд 9</vt:lpstr>
      <vt:lpstr>Слайд 10</vt:lpstr>
      <vt:lpstr>КСГ</vt:lpstr>
      <vt:lpstr>Общее число КСГ по БСМП</vt:lpstr>
      <vt:lpstr>ВЫВОДЫ</vt:lpstr>
      <vt:lpstr>Задачи на 2018 год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Статистик</cp:lastModifiedBy>
  <cp:revision>109</cp:revision>
  <cp:lastPrinted>2018-03-15T06:15:25Z</cp:lastPrinted>
  <dcterms:created xsi:type="dcterms:W3CDTF">2018-03-05T10:28:57Z</dcterms:created>
  <dcterms:modified xsi:type="dcterms:W3CDTF">2018-04-27T09:09:09Z</dcterms:modified>
</cp:coreProperties>
</file>