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charts/colors4.xml" ContentType="application/vnd.ms-office.chartcolorstyle+xml"/>
  <Override PartName="/ppt/charts/colors5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7" r:id="rId4"/>
    <p:sldId id="268" r:id="rId5"/>
    <p:sldId id="278" r:id="rId6"/>
    <p:sldId id="269" r:id="rId7"/>
    <p:sldId id="270" r:id="rId8"/>
    <p:sldId id="275" r:id="rId9"/>
    <p:sldId id="272" r:id="rId10"/>
    <p:sldId id="271" r:id="rId11"/>
    <p:sldId id="274" r:id="rId12"/>
    <p:sldId id="273" r:id="rId13"/>
    <p:sldId id="276" r:id="rId14"/>
    <p:sldId id="27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81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 стороны матери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 стороны отца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 стороны обоих родителей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44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отягощена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dLbls/>
        <c:gapWidth val="219"/>
        <c:overlap val="-27"/>
        <c:axId val="70029312"/>
        <c:axId val="70030848"/>
      </c:barChart>
      <c:catAx>
        <c:axId val="700293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0030848"/>
        <c:crosses val="autoZero"/>
        <c:auto val="1"/>
        <c:lblAlgn val="ctr"/>
        <c:lblOffset val="100"/>
      </c:catAx>
      <c:valAx>
        <c:axId val="7003084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0029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1.6890997599659011E-2"/>
          <c:y val="0.83156170184609279"/>
          <c:w val="0.98310900240034094"/>
          <c:h val="0.14827023092701647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естественное вскармливание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искусственное вскармливание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63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смешанное вскармливание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раннее введение прикормов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52</c:v>
                </c:pt>
              </c:numCache>
            </c:numRef>
          </c:val>
        </c:ser>
        <c:dLbls/>
        <c:gapWidth val="219"/>
        <c:overlap val="-27"/>
        <c:axId val="74552448"/>
        <c:axId val="74553984"/>
      </c:barChart>
      <c:catAx>
        <c:axId val="745524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553984"/>
        <c:crosses val="autoZero"/>
        <c:auto val="1"/>
        <c:lblAlgn val="ctr"/>
        <c:lblOffset val="100"/>
      </c:catAx>
      <c:valAx>
        <c:axId val="745539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552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пищевая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бытовая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эпидермальная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грибковая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/>
        <c:gapWidth val="219"/>
        <c:overlap val="-27"/>
        <c:axId val="74755456"/>
        <c:axId val="74773632"/>
      </c:barChart>
      <c:catAx>
        <c:axId val="747554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773632"/>
        <c:crosses val="autoZero"/>
        <c:auto val="1"/>
        <c:lblAlgn val="ctr"/>
        <c:lblOffset val="100"/>
      </c:catAx>
      <c:valAx>
        <c:axId val="7477363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755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антигистаминные препараты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антигистаминные+топические ГКС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79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антигистаминные+системные ГКС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dLbls/>
        <c:gapWidth val="219"/>
        <c:overlap val="-27"/>
        <c:axId val="56995840"/>
        <c:axId val="56998528"/>
      </c:barChart>
      <c:catAx>
        <c:axId val="569958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998528"/>
        <c:crosses val="autoZero"/>
        <c:auto val="1"/>
        <c:lblAlgn val="ctr"/>
        <c:lblOffset val="100"/>
      </c:catAx>
      <c:valAx>
        <c:axId val="5699852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995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4892869614344479"/>
          <c:w val="1"/>
          <c:h val="0.13456437744625285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стойкая ремиссия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редкие  обострения(менее 1 раза в год)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частые обострения (более 2 в год)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dLbls/>
        <c:gapWidth val="219"/>
        <c:overlap val="-27"/>
        <c:axId val="75579392"/>
        <c:axId val="75735040"/>
      </c:barChart>
      <c:catAx>
        <c:axId val="755793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735040"/>
        <c:crosses val="autoZero"/>
        <c:auto val="1"/>
        <c:lblAlgn val="ctr"/>
        <c:lblOffset val="100"/>
      </c:catAx>
      <c:valAx>
        <c:axId val="7573504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579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6718631698097151"/>
          <c:w val="0.99217948717948723"/>
          <c:h val="0.2153783635923073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АД без сопутствующей респираторной патологии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сочетание АД с АР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сочетание АД с БА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сочетание АД с АР и БА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dLbls/>
        <c:gapWidth val="219"/>
        <c:overlap val="-27"/>
        <c:axId val="76114176"/>
        <c:axId val="76128256"/>
      </c:barChart>
      <c:catAx>
        <c:axId val="761141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128256"/>
        <c:crosses val="autoZero"/>
        <c:auto val="1"/>
        <c:lblAlgn val="ctr"/>
        <c:lblOffset val="100"/>
      </c:catAx>
      <c:valAx>
        <c:axId val="761282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114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4315678488906869E-3"/>
          <c:y val="0.71687113707560746"/>
          <c:w val="0.98571225071225066"/>
          <c:h val="0.2669998306663279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E350-8A05-4268-B1D4-B2D605EAFC49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3F205F9-FC90-4830-91A8-178E5C7253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1612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E350-8A05-4268-B1D4-B2D605EAFC49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F205F9-FC90-4830-91A8-178E5C7253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7469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E350-8A05-4268-B1D4-B2D605EAFC49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F205F9-FC90-4830-91A8-178E5C7253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79869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E350-8A05-4268-B1D4-B2D605EAFC49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F205F9-FC90-4830-91A8-178E5C7253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705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E350-8A05-4268-B1D4-B2D605EAFC49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F205F9-FC90-4830-91A8-178E5C7253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147305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E350-8A05-4268-B1D4-B2D605EAFC49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F205F9-FC90-4830-91A8-178E5C7253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3279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E350-8A05-4268-B1D4-B2D605EAFC49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205F9-FC90-4830-91A8-178E5C7253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5864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E350-8A05-4268-B1D4-B2D605EAFC49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205F9-FC90-4830-91A8-178E5C7253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812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E350-8A05-4268-B1D4-B2D605EAFC49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205F9-FC90-4830-91A8-178E5C7253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596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E350-8A05-4268-B1D4-B2D605EAFC49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F205F9-FC90-4830-91A8-178E5C7253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254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E350-8A05-4268-B1D4-B2D605EAFC49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F205F9-FC90-4830-91A8-178E5C7253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5944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E350-8A05-4268-B1D4-B2D605EAFC49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F205F9-FC90-4830-91A8-178E5C7253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2760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E350-8A05-4268-B1D4-B2D605EAFC49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205F9-FC90-4830-91A8-178E5C7253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313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E350-8A05-4268-B1D4-B2D605EAFC49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205F9-FC90-4830-91A8-178E5C7253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7399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E350-8A05-4268-B1D4-B2D605EAFC49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205F9-FC90-4830-91A8-178E5C7253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5650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E350-8A05-4268-B1D4-B2D605EAFC49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F205F9-FC90-4830-91A8-178E5C7253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2329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EE350-8A05-4268-B1D4-B2D605EAFC49}" type="datetimeFigureOut">
              <a:rPr lang="ru-RU" smtClean="0"/>
              <a:pPr/>
              <a:t>07.11.2016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3F205F9-FC90-4830-91A8-178E5C7253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400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339214"/>
            <a:ext cx="9602787" cy="443816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АТОПИЧЕСКИЙ ДЕРМАТИТ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КАК ДЕБЮТ АЛЛЕРГИЧЕСКОЙ ПАТОЛОГИИ У ДЕТЕЙ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75639" y="5191431"/>
            <a:ext cx="4129548" cy="1489587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/>
              <a:t>ГБУЗ РБ БСМП г. Уфа</a:t>
            </a:r>
          </a:p>
          <a:p>
            <a:pPr algn="r"/>
            <a:r>
              <a:rPr lang="ru-RU" b="1" dirty="0" smtClean="0"/>
              <a:t>Педиатрическое </a:t>
            </a:r>
            <a:r>
              <a:rPr lang="ru-RU" b="1" dirty="0" smtClean="0"/>
              <a:t>отделение</a:t>
            </a:r>
          </a:p>
          <a:p>
            <a:pPr algn="r"/>
            <a:r>
              <a:rPr lang="ru-RU" b="1" dirty="0" smtClean="0"/>
              <a:t>2017г.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21642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21226"/>
            <a:ext cx="8911687" cy="168377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ЭФФЕКТ ОТ ТЕРАПИИ</a:t>
            </a:r>
            <a:endParaRPr lang="ru-RU" sz="44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71124190"/>
              </p:ext>
            </p:extLst>
          </p:nvPr>
        </p:nvGraphicFramePr>
        <p:xfrm>
          <a:off x="2589213" y="1740311"/>
          <a:ext cx="8915400" cy="4616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3613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0"/>
            <a:ext cx="9599075" cy="1651819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ТЕЧЕНИЕ АТОПИЧЕСКОГО ДЕРМА</a:t>
            </a:r>
            <a:r>
              <a:rPr lang="ru-RU" sz="5300" b="1" dirty="0" smtClean="0">
                <a:solidFill>
                  <a:srgbClr val="0070C0"/>
                </a:solidFill>
              </a:rPr>
              <a:t>ТИТА</a:t>
            </a:r>
            <a:endParaRPr lang="ru-RU" sz="53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37248343"/>
              </p:ext>
            </p:extLst>
          </p:nvPr>
        </p:nvGraphicFramePr>
        <p:xfrm>
          <a:off x="2589213" y="2133599"/>
          <a:ext cx="8915400" cy="437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1852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09716"/>
            <a:ext cx="9599075" cy="159528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СОЧЕТАНИЕ АД С РЕСПИРАТОРНОЙ ПАТОЛОГИЕЙ</a:t>
            </a:r>
            <a:endParaRPr lang="ru-RU" sz="44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3661922"/>
              </p:ext>
            </p:extLst>
          </p:nvPr>
        </p:nvGraphicFramePr>
        <p:xfrm>
          <a:off x="2589212" y="1976284"/>
          <a:ext cx="9602787" cy="4881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8584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5368" y="176982"/>
            <a:ext cx="8009244" cy="1474838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0070C0"/>
                </a:solidFill>
              </a:rPr>
              <a:t>РЕКОМЕНДАЦИИ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27355"/>
            <a:ext cx="9602788" cy="5530645"/>
          </a:xfrm>
        </p:spPr>
        <p:txBody>
          <a:bodyPr>
            <a:normAutofit/>
          </a:bodyPr>
          <a:lstStyle/>
          <a:p>
            <a:r>
              <a:rPr lang="ru-RU" sz="2400" b="1" dirty="0"/>
              <a:t>контроль за окружающей средой ребенка (</a:t>
            </a:r>
            <a:r>
              <a:rPr lang="ru-RU" sz="2400" b="1" dirty="0" err="1"/>
              <a:t>элиминационные</a:t>
            </a:r>
            <a:r>
              <a:rPr lang="ru-RU" sz="2400" b="1" dirty="0"/>
              <a:t> мероприятия</a:t>
            </a:r>
            <a:r>
              <a:rPr lang="ru-RU" sz="2400" b="1" dirty="0" smtClean="0"/>
              <a:t>)</a:t>
            </a:r>
          </a:p>
          <a:p>
            <a:r>
              <a:rPr lang="ru-RU" sz="2400" b="1" dirty="0" smtClean="0"/>
              <a:t>диетотерапия</a:t>
            </a:r>
          </a:p>
          <a:p>
            <a:r>
              <a:rPr lang="ru-RU" sz="2400" b="1" dirty="0" smtClean="0"/>
              <a:t>фармакотерапия </a:t>
            </a:r>
            <a:r>
              <a:rPr lang="ru-RU" sz="2400" b="1" dirty="0"/>
              <a:t>острого периода </a:t>
            </a:r>
            <a:r>
              <a:rPr lang="ru-RU" sz="2400" b="1" dirty="0" err="1"/>
              <a:t>атопического</a:t>
            </a:r>
            <a:r>
              <a:rPr lang="ru-RU" sz="2400" b="1" dirty="0"/>
              <a:t> </a:t>
            </a:r>
            <a:r>
              <a:rPr lang="ru-RU" sz="2400" b="1" dirty="0" smtClean="0"/>
              <a:t>дерматита </a:t>
            </a:r>
          </a:p>
          <a:p>
            <a:r>
              <a:rPr lang="ru-RU" sz="2400" b="1" dirty="0"/>
              <a:t>фармакотерапия острого периода БА</a:t>
            </a:r>
          </a:p>
          <a:p>
            <a:r>
              <a:rPr lang="ru-RU" sz="2400" b="1" dirty="0" smtClean="0"/>
              <a:t>базисная </a:t>
            </a:r>
            <a:r>
              <a:rPr lang="ru-RU" sz="2400" b="1" dirty="0"/>
              <a:t>(противовоспалительная, </a:t>
            </a:r>
            <a:r>
              <a:rPr lang="ru-RU" sz="2400" b="1" dirty="0" err="1"/>
              <a:t>противорецидивная</a:t>
            </a:r>
            <a:r>
              <a:rPr lang="ru-RU" sz="2400" b="1" dirty="0"/>
              <a:t>) терапия БА и </a:t>
            </a:r>
            <a:r>
              <a:rPr lang="ru-RU" sz="2400" b="1" dirty="0" err="1"/>
              <a:t>атопического</a:t>
            </a:r>
            <a:r>
              <a:rPr lang="ru-RU" sz="2400" b="1" dirty="0"/>
              <a:t> </a:t>
            </a:r>
            <a:r>
              <a:rPr lang="ru-RU" sz="2400" b="1" dirty="0" smtClean="0"/>
              <a:t>дерматита</a:t>
            </a:r>
          </a:p>
          <a:p>
            <a:r>
              <a:rPr lang="ru-RU" sz="2400" b="1" dirty="0" smtClean="0"/>
              <a:t>терапия </a:t>
            </a:r>
            <a:r>
              <a:rPr lang="ru-RU" sz="2400" b="1" dirty="0"/>
              <a:t>сопутствующих ДРС заболеваний и патологических состояний; </a:t>
            </a:r>
            <a:endParaRPr lang="ru-RU" sz="2400" b="1" dirty="0" smtClean="0"/>
          </a:p>
          <a:p>
            <a:r>
              <a:rPr lang="ru-RU" sz="2400" b="1" dirty="0" smtClean="0"/>
              <a:t>санаторно-курортное </a:t>
            </a:r>
            <a:r>
              <a:rPr lang="ru-RU" sz="2400" b="1" dirty="0"/>
              <a:t>лечение и </a:t>
            </a:r>
            <a:r>
              <a:rPr lang="ru-RU" sz="2400" b="1" dirty="0" smtClean="0"/>
              <a:t>реабилитация</a:t>
            </a:r>
          </a:p>
          <a:p>
            <a:r>
              <a:rPr lang="ru-RU" sz="2400" b="1" dirty="0" smtClean="0"/>
              <a:t>образование </a:t>
            </a:r>
            <a:r>
              <a:rPr lang="ru-RU" sz="2400" b="1" dirty="0"/>
              <a:t>членов семьи и самих </a:t>
            </a:r>
            <a:r>
              <a:rPr lang="ru-RU" sz="2400" b="1" dirty="0" smtClean="0"/>
              <a:t>пациентов</a:t>
            </a:r>
            <a:endParaRPr lang="ru-RU" sz="2400" b="1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5847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3135" y="624110"/>
            <a:ext cx="8171477" cy="128089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ВЫВОДЫ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5186" y="2300748"/>
            <a:ext cx="9366814" cy="4170913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/>
              <a:t>Таким образом, у детей с </a:t>
            </a:r>
            <a:r>
              <a:rPr lang="ru-RU" sz="2400" b="1" dirty="0" err="1" smtClean="0"/>
              <a:t>атопическим</a:t>
            </a:r>
            <a:r>
              <a:rPr lang="ru-RU" sz="2400" b="1" dirty="0" smtClean="0"/>
              <a:t> дерматитом были выявлены такие важнейшие факторы риска как наследственность и искусственное вскармливание, высокий уровень </a:t>
            </a:r>
            <a:r>
              <a:rPr lang="ru-RU" sz="2400" b="1" dirty="0" err="1" smtClean="0"/>
              <a:t>атопии</a:t>
            </a:r>
            <a:r>
              <a:rPr lang="ru-RU" sz="2400" b="1" dirty="0" smtClean="0"/>
              <a:t> с преобладанием пищевой сенсибилизации</a:t>
            </a:r>
          </a:p>
          <a:p>
            <a:pPr algn="just"/>
            <a:r>
              <a:rPr lang="ru-RU" sz="2400" b="1" dirty="0" smtClean="0"/>
              <a:t>С использованием 2 ступени базисной терапии у больных отмечалась стойкая ремиссия заболевания</a:t>
            </a:r>
          </a:p>
          <a:p>
            <a:pPr algn="just"/>
            <a:r>
              <a:rPr lang="ru-RU" sz="2400" b="1" dirty="0" smtClean="0"/>
              <a:t>У 48% детей с АД отмечалась реализация респираторных </a:t>
            </a:r>
            <a:r>
              <a:rPr lang="ru-RU" sz="2400" b="1" dirty="0" err="1" smtClean="0"/>
              <a:t>аллергозов</a:t>
            </a:r>
            <a:r>
              <a:rPr lang="ru-RU" sz="2400" b="1" dirty="0" smtClean="0"/>
              <a:t>- АР и/или БА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271399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19050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Актуальность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2981" y="1622322"/>
            <a:ext cx="9729019" cy="523567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400" b="1" dirty="0" err="1"/>
              <a:t>Атопический</a:t>
            </a:r>
            <a:r>
              <a:rPr lang="ru-RU" sz="3400" b="1" dirty="0"/>
              <a:t> дерматит, одно из наиболее распространенных кожных заболеваний у младенцев и детей, начинается обычно в течение первых 6 месяцев жизни и нередко продолжается и во взрослом возрасте</a:t>
            </a:r>
            <a:r>
              <a:rPr lang="ru-RU" sz="3400" b="1" dirty="0" smtClean="0"/>
              <a:t>.</a:t>
            </a:r>
          </a:p>
          <a:p>
            <a:pPr algn="just"/>
            <a:r>
              <a:rPr lang="ru-RU" sz="3400" b="1" dirty="0"/>
              <a:t>Для </a:t>
            </a:r>
            <a:r>
              <a:rPr lang="ru-RU" sz="3400" b="1" dirty="0" err="1"/>
              <a:t>атопического</a:t>
            </a:r>
            <a:r>
              <a:rPr lang="ru-RU" sz="3400" b="1" dirty="0"/>
              <a:t> дерматита характерны наследственная предрасположенность к аллергии, изменения высыпаний с возрастом, склонность к хроническому рецидивирующему течению. </a:t>
            </a:r>
            <a:endParaRPr lang="ru-RU" sz="3400" b="1" dirty="0" smtClean="0"/>
          </a:p>
          <a:p>
            <a:pPr algn="just"/>
            <a:r>
              <a:rPr lang="ru-RU" sz="3400" b="1" dirty="0" err="1"/>
              <a:t>Атопический</a:t>
            </a:r>
            <a:r>
              <a:rPr lang="ru-RU" sz="3400" b="1" dirty="0"/>
              <a:t> дерматит может быть связан с работой желудочно-кишечного тракта, в частности с незрелостью ферментативной системы. В таком случае он проходит в среднем до трех лет. Но примерно у половины детей с </a:t>
            </a:r>
            <a:r>
              <a:rPr lang="ru-RU" sz="3400" b="1" dirty="0" err="1"/>
              <a:t>атопическим</a:t>
            </a:r>
            <a:r>
              <a:rPr lang="ru-RU" sz="3400" b="1" dirty="0"/>
              <a:t> дерматитом с возрастом могут развиваться другие аллергические заболевания</a:t>
            </a:r>
            <a:r>
              <a:rPr lang="ru-RU" sz="3400" b="1" dirty="0" smtClean="0"/>
              <a:t>.</a:t>
            </a:r>
          </a:p>
          <a:p>
            <a:pPr marL="0" indent="0" algn="just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2014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0070C0"/>
                </a:solidFill>
              </a:rPr>
              <a:t>Фактор риска БА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9602788" cy="4724400"/>
          </a:xfrm>
        </p:spPr>
        <p:txBody>
          <a:bodyPr/>
          <a:lstStyle/>
          <a:p>
            <a:pPr algn="just"/>
            <a:r>
              <a:rPr lang="ru-RU" sz="2400" b="1" dirty="0" err="1" smtClean="0"/>
              <a:t>атопический</a:t>
            </a:r>
            <a:r>
              <a:rPr lang="ru-RU" sz="2400" b="1" dirty="0" smtClean="0"/>
              <a:t> </a:t>
            </a:r>
            <a:r>
              <a:rPr lang="ru-RU" sz="2400" b="1" dirty="0" smtClean="0"/>
              <a:t>дерматит считается одним </a:t>
            </a:r>
            <a:r>
              <a:rPr lang="ru-RU" sz="2400" b="1" dirty="0"/>
              <a:t>из факторов высокого риска развития БА у </a:t>
            </a:r>
            <a:r>
              <a:rPr lang="ru-RU" sz="2400" b="1" dirty="0" smtClean="0"/>
              <a:t>детей. Его </a:t>
            </a:r>
            <a:r>
              <a:rPr lang="ru-RU" sz="2400" b="1" dirty="0"/>
              <a:t>можно </a:t>
            </a:r>
            <a:r>
              <a:rPr lang="ru-RU" sz="2400" b="1" dirty="0" smtClean="0"/>
              <a:t>назвать первым </a:t>
            </a:r>
            <a:r>
              <a:rPr lang="ru-RU" sz="2400" b="1" dirty="0"/>
              <a:t>(по срокам возникновения) аллергическим заболеванием, а также начальным этапом «</a:t>
            </a:r>
            <a:r>
              <a:rPr lang="ru-RU" sz="2400" b="1" dirty="0" err="1"/>
              <a:t>атопического</a:t>
            </a:r>
            <a:r>
              <a:rPr lang="ru-RU" sz="2400" b="1" dirty="0"/>
              <a:t> марша»: </a:t>
            </a:r>
            <a:endParaRPr lang="ru-RU" sz="2400" b="1" dirty="0" smtClean="0"/>
          </a:p>
          <a:p>
            <a:pPr algn="just">
              <a:buNone/>
            </a:pPr>
            <a:r>
              <a:rPr lang="ru-RU" sz="2400" b="1" dirty="0" smtClean="0"/>
              <a:t>- </a:t>
            </a:r>
            <a:r>
              <a:rPr lang="ru-RU" sz="2400" b="1" dirty="0" err="1" smtClean="0"/>
              <a:t>атопический</a:t>
            </a:r>
            <a:r>
              <a:rPr lang="ru-RU" sz="2400" b="1" dirty="0" smtClean="0"/>
              <a:t> </a:t>
            </a:r>
            <a:r>
              <a:rPr lang="ru-RU" sz="2400" b="1" dirty="0"/>
              <a:t>дерматит </a:t>
            </a:r>
            <a:endParaRPr lang="ru-RU" sz="2400" b="1" dirty="0" smtClean="0"/>
          </a:p>
          <a:p>
            <a:pPr algn="just">
              <a:buNone/>
            </a:pPr>
            <a:r>
              <a:rPr lang="ru-RU" sz="2400" b="1" dirty="0" smtClean="0"/>
              <a:t>-</a:t>
            </a:r>
            <a:r>
              <a:rPr lang="ru-RU" sz="2400" b="1" dirty="0" smtClean="0"/>
              <a:t> </a:t>
            </a:r>
            <a:r>
              <a:rPr lang="ru-RU" sz="2400" b="1" dirty="0"/>
              <a:t>аллергический ринит </a:t>
            </a:r>
            <a:endParaRPr lang="ru-RU" sz="2400" b="1" dirty="0" smtClean="0"/>
          </a:p>
          <a:p>
            <a:pPr algn="just">
              <a:buNone/>
            </a:pPr>
            <a:r>
              <a:rPr lang="ru-RU" sz="2400" b="1" dirty="0" smtClean="0"/>
              <a:t>-</a:t>
            </a:r>
            <a:r>
              <a:rPr lang="ru-RU" sz="2400" b="1" dirty="0" smtClean="0"/>
              <a:t>БА </a:t>
            </a:r>
            <a:r>
              <a:rPr lang="ru-RU" sz="2400" b="1" dirty="0"/>
              <a:t>или </a:t>
            </a:r>
            <a:endParaRPr lang="ru-RU" sz="2400" b="1" dirty="0" smtClean="0"/>
          </a:p>
          <a:p>
            <a:pPr algn="just">
              <a:buNone/>
            </a:pPr>
            <a:r>
              <a:rPr lang="ru-RU" sz="2400" b="1" dirty="0" smtClean="0"/>
              <a:t>- </a:t>
            </a:r>
            <a:r>
              <a:rPr lang="ru-RU" sz="2400" b="1" dirty="0" err="1" smtClean="0"/>
              <a:t>атопический</a:t>
            </a:r>
            <a:r>
              <a:rPr lang="ru-RU" sz="2400" b="1" dirty="0" smtClean="0"/>
              <a:t> </a:t>
            </a:r>
            <a:r>
              <a:rPr lang="ru-RU" sz="2400" b="1" dirty="0"/>
              <a:t>дерматит — БА — аллергический </a:t>
            </a:r>
            <a:r>
              <a:rPr lang="ru-RU" sz="2400" b="1" dirty="0" smtClean="0"/>
              <a:t>ринит/БА</a:t>
            </a:r>
          </a:p>
          <a:p>
            <a:pPr marL="0" indent="0" algn="r">
              <a:buNone/>
            </a:pPr>
            <a:r>
              <a:rPr lang="ru-RU" dirty="0" smtClean="0"/>
              <a:t>Л.С. </a:t>
            </a:r>
            <a:r>
              <a:rPr lang="ru-RU" dirty="0" err="1" smtClean="0"/>
              <a:t>Намазова</a:t>
            </a:r>
            <a:r>
              <a:rPr lang="ru-RU" dirty="0" smtClean="0"/>
              <a:t>- Баранова, </a:t>
            </a:r>
            <a:r>
              <a:rPr lang="en-US" dirty="0"/>
              <a:t>U. </a:t>
            </a:r>
            <a:r>
              <a:rPr lang="en-US" dirty="0" smtClean="0"/>
              <a:t>Wahn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2093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707923"/>
            <a:ext cx="9602788" cy="6150077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/>
              <a:t>Наблюдения последних лет свидетельствуют о том, что имеется отчетливая тенденция к увеличению числа больных с сочетанными формами кожной и респираторной аллергии. Среди последних одно из ведущих мест занимает сочетание БА и </a:t>
            </a:r>
            <a:r>
              <a:rPr lang="ru-RU" sz="2400" b="1" dirty="0" err="1"/>
              <a:t>атопического</a:t>
            </a:r>
            <a:r>
              <a:rPr lang="ru-RU" sz="2400" b="1" dirty="0"/>
              <a:t> дерматита, получившее название «</a:t>
            </a:r>
            <a:r>
              <a:rPr lang="ru-RU" sz="2400" b="1" dirty="0" err="1"/>
              <a:t>дермо</a:t>
            </a:r>
            <a:r>
              <a:rPr lang="ru-RU" sz="2400" b="1" dirty="0"/>
              <a:t>-респираторный синдром» (ДРС</a:t>
            </a:r>
            <a:r>
              <a:rPr lang="ru-RU" sz="2400" b="1" dirty="0" smtClean="0"/>
              <a:t>).</a:t>
            </a:r>
          </a:p>
          <a:p>
            <a:pPr algn="just"/>
            <a:r>
              <a:rPr lang="ru-RU" sz="2400" b="1" dirty="0"/>
              <a:t>Необходимо отметить, что ДРС следует рассматривать не как совокупность различных аллергических заболеваний, а как естественный ход «аллергического марша», т. е. естественное течение </a:t>
            </a:r>
            <a:r>
              <a:rPr lang="ru-RU" sz="2400" b="1" dirty="0" err="1"/>
              <a:t>атопии</a:t>
            </a:r>
            <a:r>
              <a:rPr lang="ru-RU" sz="2400" b="1" dirty="0"/>
              <a:t>, характеризующееся возрастной последовательностью развития клинической картины и сенсибилизации. </a:t>
            </a:r>
          </a:p>
          <a:p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198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"/>
            <a:ext cx="9599075" cy="262521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Статистические </a:t>
            </a:r>
            <a:r>
              <a:rPr lang="ru-RU" sz="4400" b="1" dirty="0" smtClean="0">
                <a:solidFill>
                  <a:srgbClr val="0070C0"/>
                </a:solidFill>
              </a:rPr>
              <a:t>данные по педиатрическому отделению ГБУЗ РБ БСМП г. Уфа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566219"/>
            <a:ext cx="9602788" cy="4291781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/>
              <a:t>За последний год в педиатрическом отделении </a:t>
            </a:r>
            <a:r>
              <a:rPr lang="ru-RU" sz="2800" b="1" dirty="0" smtClean="0"/>
              <a:t> </a:t>
            </a:r>
            <a:r>
              <a:rPr lang="ru-RU" sz="2800" b="1" dirty="0" smtClean="0"/>
              <a:t>наблюдалось 164 ребенка с </a:t>
            </a:r>
            <a:r>
              <a:rPr lang="ru-RU" sz="2800" b="1" dirty="0" err="1" smtClean="0"/>
              <a:t>атопическим</a:t>
            </a:r>
            <a:r>
              <a:rPr lang="ru-RU" sz="2800" b="1" dirty="0" smtClean="0"/>
              <a:t> дерматитом, что  структуре общей заболеваемости составляет 6%. Следует отметить, что это пациенты с тяжелым течением </a:t>
            </a:r>
            <a:r>
              <a:rPr lang="ru-RU" sz="2800" b="1" dirty="0" err="1" smtClean="0"/>
              <a:t>атопического</a:t>
            </a:r>
            <a:r>
              <a:rPr lang="ru-RU" sz="2800" b="1" dirty="0" smtClean="0"/>
              <a:t> дерматита, длительное время наблюдавшиеся в амбулаторных условиях.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220718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06477"/>
            <a:ext cx="8911687" cy="169852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Наследственность по аллергическим заболеваниям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53959676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52682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35974"/>
            <a:ext cx="9599075" cy="166902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Характер вскармливания на первом году жизни</a:t>
            </a:r>
            <a:endParaRPr lang="ru-RU" sz="44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55884651"/>
              </p:ext>
            </p:extLst>
          </p:nvPr>
        </p:nvGraphicFramePr>
        <p:xfrm>
          <a:off x="2589213" y="2133600"/>
          <a:ext cx="8915400" cy="4178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8131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9071" y="840658"/>
            <a:ext cx="9612929" cy="4114800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rgbClr val="0070C0"/>
                </a:solidFill>
              </a:rPr>
              <a:t>Уровни общего </a:t>
            </a:r>
            <a:r>
              <a:rPr lang="ru-RU" sz="4400" b="1" dirty="0" err="1">
                <a:solidFill>
                  <a:srgbClr val="0070C0"/>
                </a:solidFill>
              </a:rPr>
              <a:t>IgE</a:t>
            </a:r>
            <a:r>
              <a:rPr lang="ru-RU" sz="4400" b="1" dirty="0">
                <a:solidFill>
                  <a:srgbClr val="0070C0"/>
                </a:solidFill>
              </a:rPr>
              <a:t> в сыворотке крови у больных с АД были высокими и составляли в среднем </a:t>
            </a:r>
            <a:r>
              <a:rPr lang="ru-RU" sz="4400" b="1" dirty="0" smtClean="0">
                <a:solidFill>
                  <a:srgbClr val="0070C0"/>
                </a:solidFill>
              </a:rPr>
              <a:t> 242,2 </a:t>
            </a:r>
            <a:r>
              <a:rPr lang="ru-RU" sz="4400" b="1" dirty="0">
                <a:solidFill>
                  <a:srgbClr val="0070C0"/>
                </a:solidFill>
              </a:rPr>
              <a:t>± 169,9 </a:t>
            </a:r>
            <a:r>
              <a:rPr lang="ru-RU" sz="4400" b="1" dirty="0" smtClean="0">
                <a:solidFill>
                  <a:srgbClr val="0070C0"/>
                </a:solidFill>
              </a:rPr>
              <a:t>МЕ/мл </a:t>
            </a:r>
            <a:r>
              <a:rPr lang="ru-RU" sz="4400" b="1" dirty="0">
                <a:solidFill>
                  <a:srgbClr val="0070C0"/>
                </a:solidFill>
              </a:rPr>
              <a:t/>
            </a:r>
            <a:br>
              <a:rPr lang="ru-RU" sz="4400" b="1" dirty="0">
                <a:solidFill>
                  <a:srgbClr val="0070C0"/>
                </a:solidFill>
              </a:rPr>
            </a:br>
            <a:endParaRPr lang="ru-RU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446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1059" y="0"/>
            <a:ext cx="8150942" cy="19050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СПЕКТР СЕНСИБИЛИЗАЦИИ</a:t>
            </a:r>
            <a:endParaRPr lang="ru-RU" sz="44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58931510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2806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</TotalTime>
  <Words>448</Words>
  <Application>Microsoft Office PowerPoint</Application>
  <PresentationFormat>Произвольный</PresentationFormat>
  <Paragraphs>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Легкий дым</vt:lpstr>
      <vt:lpstr>АТОПИЧЕСКИЙ ДЕРМАТИТ  КАК ДЕБЮТ АЛЛЕРГИЧЕСКОЙ ПАТОЛОГИИ У ДЕТЕЙ   </vt:lpstr>
      <vt:lpstr>Актуальность</vt:lpstr>
      <vt:lpstr>Фактор риска БА</vt:lpstr>
      <vt:lpstr>Слайд 4</vt:lpstr>
      <vt:lpstr>Статистические данные по педиатрическому отделению ГБУЗ РБ БСМП г. Уфа </vt:lpstr>
      <vt:lpstr>Наследственность по аллергическим заболеваниям</vt:lpstr>
      <vt:lpstr>Характер вскармливания на первом году жизни</vt:lpstr>
      <vt:lpstr>Уровни общего IgE в сыворотке крови у больных с АД были высокими и составляли в среднем  242,2 ± 169,9 МЕ/мл  </vt:lpstr>
      <vt:lpstr>СПЕКТР СЕНСИБИЛИЗАЦИИ</vt:lpstr>
      <vt:lpstr>ЭФФЕКТ ОТ ТЕРАПИИ</vt:lpstr>
      <vt:lpstr>ТЕЧЕНИЕ АТОПИЧЕСКОГО ДЕРМАТИТА</vt:lpstr>
      <vt:lpstr>СОЧЕТАНИЕ АД С РЕСПИРАТОРНОЙ ПАТОЛОГИЕЙ</vt:lpstr>
      <vt:lpstr>РЕКОМЕНДАЦИИ</vt:lpstr>
      <vt:lpstr>ВЫВОДЫ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Rafa</dc:creator>
  <cp:lastModifiedBy>Статистик</cp:lastModifiedBy>
  <cp:revision>17</cp:revision>
  <cp:lastPrinted>2016-11-02T08:43:07Z</cp:lastPrinted>
  <dcterms:created xsi:type="dcterms:W3CDTF">2016-11-01T12:59:28Z</dcterms:created>
  <dcterms:modified xsi:type="dcterms:W3CDTF">2016-11-07T05:57:23Z</dcterms:modified>
</cp:coreProperties>
</file>