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8" r:id="rId4"/>
    <p:sldId id="270" r:id="rId5"/>
    <p:sldId id="260" r:id="rId6"/>
    <p:sldId id="261" r:id="rId7"/>
    <p:sldId id="272" r:id="rId8"/>
    <p:sldId id="262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33FF"/>
    <a:srgbClr val="008000"/>
    <a:srgbClr val="000066"/>
    <a:srgbClr val="0000CC"/>
    <a:srgbClr val="006600"/>
    <a:srgbClr val="CC00CC"/>
    <a:srgbClr val="003366"/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F783D-2754-4EFF-80BB-374FD2761AAD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40208-3B47-40F4-B59C-D2D72E527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38D4E-08DD-422D-835F-FBB829145D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7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67047-3352-42C1-BED7-2758FD54B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2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84" y="-35446"/>
            <a:ext cx="7496283" cy="4104456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CC00CC"/>
                </a:solidFill>
                <a:latin typeface="Bookman Old Style" pitchFamily="18" charset="0"/>
              </a:rPr>
              <a:t>Больница </a:t>
            </a:r>
            <a:r>
              <a:rPr lang="ru-RU" sz="6000" b="1" dirty="0" smtClean="0">
                <a:solidFill>
                  <a:srgbClr val="CC00CC"/>
                </a:solidFill>
                <a:latin typeface="Bookman Old Style" pitchFamily="18" charset="0"/>
              </a:rPr>
              <a:t/>
            </a:r>
            <a:br>
              <a:rPr lang="ru-RU" sz="6000" b="1" dirty="0" smtClean="0">
                <a:solidFill>
                  <a:srgbClr val="CC00CC"/>
                </a:solidFill>
                <a:latin typeface="Bookman Old Style" pitchFamily="18" charset="0"/>
              </a:rPr>
            </a:br>
            <a:r>
              <a:rPr lang="ru-RU" sz="6000" b="1" dirty="0" smtClean="0">
                <a:solidFill>
                  <a:srgbClr val="CC00CC"/>
                </a:solidFill>
                <a:latin typeface="Bookman Old Style" pitchFamily="18" charset="0"/>
              </a:rPr>
              <a:t>скорой </a:t>
            </a:r>
            <a:r>
              <a:rPr lang="ru-RU" sz="6000" b="1" dirty="0">
                <a:solidFill>
                  <a:srgbClr val="CC00CC"/>
                </a:solidFill>
                <a:latin typeface="Bookman Old Style" pitchFamily="18" charset="0"/>
              </a:rPr>
              <a:t>медицинской помощи </a:t>
            </a:r>
            <a:r>
              <a:rPr lang="ru-RU" sz="6000" b="1" dirty="0" smtClean="0">
                <a:solidFill>
                  <a:srgbClr val="CC00CC"/>
                </a:solidFill>
                <a:latin typeface="Bookman Old Style" pitchFamily="18" charset="0"/>
              </a:rPr>
              <a:t>г. </a:t>
            </a:r>
            <a:r>
              <a:rPr lang="ru-RU" sz="6000" b="1" dirty="0">
                <a:solidFill>
                  <a:srgbClr val="CC00CC"/>
                </a:solidFill>
                <a:latin typeface="Bookman Old Style" pitchFamily="18" charset="0"/>
              </a:rPr>
              <a:t>Уфы</a:t>
            </a:r>
            <a:r>
              <a:rPr lang="ru-RU" sz="6000" dirty="0">
                <a:solidFill>
                  <a:srgbClr val="CC00CC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99992" y="4920694"/>
            <a:ext cx="4511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И.М. </a:t>
            </a:r>
            <a:r>
              <a:rPr lang="ru-RU" sz="2800" b="1" dirty="0" err="1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Карамова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, </a:t>
            </a: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главный врач 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ГБУЗ 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РБ БСМП г. Уфа, </a:t>
            </a: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д.м.н</a:t>
            </a: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., профессор</a:t>
            </a:r>
          </a:p>
        </p:txBody>
      </p:sp>
      <p:pic>
        <p:nvPicPr>
          <p:cNvPr id="6" name="Рисунок 3" descr="bsmp-ufa0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8" y="4229665"/>
            <a:ext cx="4197311" cy="26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05786" y="11471"/>
            <a:ext cx="1905362" cy="1905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64000" endPos="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5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9004" y="2310107"/>
            <a:ext cx="1815931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15</a:t>
            </a:r>
            <a:endParaRPr lang="ru-RU" sz="8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3210207"/>
            <a:ext cx="2318692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клинических отделений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9658" y="189602"/>
            <a:ext cx="2204973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810</a:t>
            </a:r>
            <a:endParaRPr lang="ru-RU" sz="8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54" y="1232756"/>
            <a:ext cx="1736058" cy="6840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коек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4653136"/>
            <a:ext cx="1585040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4</a:t>
            </a:r>
            <a:endParaRPr lang="ru-RU" sz="8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5692400"/>
            <a:ext cx="2318692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  <a:r>
              <a:rPr lang="ru-RU" sz="2800" b="1" dirty="0" smtClean="0"/>
              <a:t>тделения реанимации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8250" y="2310107"/>
            <a:ext cx="1585040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7</a:t>
            </a:r>
            <a:endParaRPr lang="ru-RU" sz="8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5925" y="3284984"/>
            <a:ext cx="3109614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</a:t>
            </a:r>
            <a:r>
              <a:rPr lang="ru-RU" sz="2800" b="1" dirty="0" smtClean="0"/>
              <a:t>иагностических</a:t>
            </a:r>
          </a:p>
          <a:p>
            <a:pPr algn="ctr"/>
            <a:r>
              <a:rPr lang="ru-RU" sz="2800" b="1" dirty="0" smtClean="0"/>
              <a:t>отделений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46630" y="189602"/>
            <a:ext cx="2204973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/>
              <a:t>14</a:t>
            </a:r>
            <a:endParaRPr lang="ru-RU" sz="8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7949" y="1321535"/>
            <a:ext cx="1867775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профилей</a:t>
            </a:r>
            <a:endParaRPr lang="ru-RU" sz="2800" b="1" dirty="0"/>
          </a:p>
        </p:txBody>
      </p:sp>
      <p:pic>
        <p:nvPicPr>
          <p:cNvPr id="18" name="Picture 2" descr="C:\Documents and Settings\статистик\Рабочий стол\5924_17_GAZEL-BUSINESS_AMBUL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" y="4221088"/>
            <a:ext cx="2340261" cy="161825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871258" y="5692400"/>
            <a:ext cx="3276816" cy="10355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Экстренность </a:t>
            </a:r>
          </a:p>
          <a:p>
            <a:pPr algn="ctr"/>
            <a:r>
              <a:rPr lang="ru-RU" sz="3600" b="1" dirty="0" smtClean="0"/>
              <a:t>70-90%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9287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Z:\Организационно-методический отдел\25лет\25\Фотошоп от миши\фотошоп от Миши исправленный\Копия DSC_1879+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23018" r="4837" b="4828"/>
          <a:stretch/>
        </p:blipFill>
        <p:spPr bwMode="auto">
          <a:xfrm>
            <a:off x="217008" y="134106"/>
            <a:ext cx="4106990" cy="263788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9992" y="268108"/>
            <a:ext cx="4353676" cy="23698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Раздельный приём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FF"/>
                </a:solidFill>
              </a:rPr>
              <a:t>плановых больных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00FF"/>
                </a:solidFill>
              </a:rPr>
              <a:t>экстренных больных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FF"/>
                </a:solidFill>
              </a:rPr>
              <a:t>д</a:t>
            </a:r>
            <a:r>
              <a:rPr lang="ru-RU" sz="2800" b="1" dirty="0" smtClean="0">
                <a:solidFill>
                  <a:srgbClr val="0000FF"/>
                </a:solidFill>
                <a:effectLst/>
              </a:rPr>
              <a:t>етей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ru-RU" sz="2800" b="1" dirty="0" smtClean="0">
                <a:solidFill>
                  <a:srgbClr val="0000FF"/>
                </a:solidFill>
              </a:rPr>
              <a:t>ациентов РСЦ</a:t>
            </a:r>
            <a:endParaRPr lang="ru-RU" sz="28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7008" y="2996952"/>
            <a:ext cx="548920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Реанимационный зал</a:t>
            </a:r>
          </a:p>
        </p:txBody>
      </p:sp>
      <p:sp>
        <p:nvSpPr>
          <p:cNvPr id="11" name="Пятно 2 10"/>
          <p:cNvSpPr/>
          <p:nvPr/>
        </p:nvSpPr>
        <p:spPr>
          <a:xfrm rot="185038">
            <a:off x="1568549" y="3199442"/>
            <a:ext cx="7626100" cy="3658614"/>
          </a:xfrm>
          <a:prstGeom prst="irregularSeal2">
            <a:avLst/>
          </a:prstGeom>
          <a:solidFill>
            <a:srgbClr val="FF006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/>
              <a:t>350</a:t>
            </a:r>
          </a:p>
          <a:p>
            <a:pPr algn="ctr"/>
            <a:r>
              <a:rPr lang="ru-RU" sz="3200" b="1" dirty="0"/>
              <a:t>пациентов в сутки</a:t>
            </a:r>
          </a:p>
        </p:txBody>
      </p:sp>
    </p:spTree>
    <p:extLst>
      <p:ext uri="{BB962C8B-B14F-4D97-AF65-F5344CB8AC3E}">
        <p14:creationId xmlns:p14="http://schemas.microsoft.com/office/powerpoint/2010/main" val="229127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5623" y="67881"/>
            <a:ext cx="2958063" cy="912847"/>
          </a:xfrm>
          <a:prstGeom prst="round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60 000</a:t>
            </a:r>
            <a:endParaRPr lang="ru-RU" sz="7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332656"/>
            <a:ext cx="5909649" cy="854814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взрослых и детей </a:t>
            </a:r>
            <a:r>
              <a:rPr lang="ru-RU" sz="2400" b="1" dirty="0" smtClean="0"/>
              <a:t>ежегодно </a:t>
            </a:r>
            <a:r>
              <a:rPr lang="ru-RU" sz="2400" b="1" dirty="0"/>
              <a:t>получают медицинскую помощь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0100" y="1081153"/>
            <a:ext cx="2485717" cy="835506"/>
          </a:xfrm>
          <a:prstGeom prst="round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60 %</a:t>
            </a:r>
            <a:endParaRPr lang="ru-RU" sz="7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1628800"/>
            <a:ext cx="4831147" cy="461344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</a:t>
            </a:r>
            <a:r>
              <a:rPr lang="ru-RU" sz="2400" b="1" dirty="0" smtClean="0"/>
              <a:t>з них госпитализируются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336" y="2276872"/>
            <a:ext cx="8846592" cy="504056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БОЛЕЕ ПОЛОВИНЫ пациентов оперируются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204" y="2909915"/>
            <a:ext cx="3016463" cy="931569"/>
          </a:xfrm>
          <a:prstGeom prst="round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13 000</a:t>
            </a:r>
            <a:endParaRPr lang="ru-RU" sz="7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9" y="3929307"/>
            <a:ext cx="1742832" cy="928188"/>
          </a:xfrm>
          <a:prstGeom prst="roundRect">
            <a:avLst/>
          </a:prstGeom>
          <a:gradFill flip="none" rotWithShape="1">
            <a:gsLst>
              <a:gs pos="0">
                <a:srgbClr val="990099">
                  <a:shade val="30000"/>
                  <a:satMod val="115000"/>
                </a:srgbClr>
              </a:gs>
              <a:gs pos="50000">
                <a:srgbClr val="990099">
                  <a:shade val="67500"/>
                  <a:satMod val="115000"/>
                </a:srgbClr>
              </a:gs>
              <a:gs pos="100000">
                <a:srgbClr val="9900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1\3</a:t>
            </a:r>
            <a:endParaRPr lang="ru-RU" sz="7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4393401"/>
            <a:ext cx="2677736" cy="755399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алоинвазивные операции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1064" y="3293295"/>
            <a:ext cx="5111454" cy="555828"/>
          </a:xfrm>
          <a:prstGeom prst="roundRect">
            <a:avLst/>
          </a:prstGeom>
          <a:solidFill>
            <a:srgbClr val="9900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хирургических вмешательств </a:t>
            </a:r>
            <a:r>
              <a:rPr lang="ru-RU" sz="2400" b="1" dirty="0"/>
              <a:t>в </a:t>
            </a:r>
            <a:r>
              <a:rPr lang="ru-RU" sz="2400" b="1" dirty="0" smtClean="0"/>
              <a:t>год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204" y="4307007"/>
            <a:ext cx="2640464" cy="97813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7 000</a:t>
            </a:r>
            <a:endParaRPr lang="ru-RU" sz="7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54278" y="5611655"/>
            <a:ext cx="7335829" cy="1200329"/>
          </a:xfrm>
          <a:prstGeom prst="rect">
            <a:avLst/>
          </a:prstGeom>
          <a:gradFill flip="none" rotWithShape="1">
            <a:gsLst>
              <a:gs pos="0">
                <a:srgbClr val="3333FF">
                  <a:shade val="30000"/>
                  <a:satMod val="115000"/>
                </a:srgbClr>
              </a:gs>
              <a:gs pos="50000">
                <a:srgbClr val="3333FF">
                  <a:shade val="67500"/>
                  <a:satMod val="115000"/>
                </a:srgbClr>
              </a:gs>
              <a:gs pos="100000">
                <a:srgbClr val="3333FF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10 экстренных операционных залов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7 плановых операционных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1"/>
                </a:solidFill>
              </a:rPr>
              <a:t>одновременное проведение 20 операций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5817" y="5002635"/>
            <a:ext cx="2487855" cy="50961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о</a:t>
            </a:r>
            <a:r>
              <a:rPr lang="ru-RU" sz="2400" b="1" dirty="0" smtClean="0"/>
              <a:t>пераций ВМП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49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статистик\Рабочий стол\ежедневная работа\карты-схемы про РСЦ-ПСО\история рсц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5" y="1654132"/>
            <a:ext cx="3791285" cy="520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80528" y="2015303"/>
            <a:ext cx="1152128" cy="1728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1321" y="1619259"/>
            <a:ext cx="3791285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33590" y="1131790"/>
            <a:ext cx="4410410" cy="561970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20 </a:t>
            </a:r>
            <a:r>
              <a:rPr lang="ru-RU" sz="2000" b="1" dirty="0">
                <a:latin typeface="Bookman Old Style" pitchFamily="18" charset="0"/>
              </a:rPr>
              <a:t>000 </a:t>
            </a:r>
            <a:r>
              <a:rPr lang="ru-RU" sz="2000" b="1" dirty="0" smtClean="0">
                <a:latin typeface="Bookman Old Style" pitchFamily="18" charset="0"/>
              </a:rPr>
              <a:t>пациентов</a:t>
            </a:r>
            <a:endParaRPr lang="ru-RU" sz="2000" b="1" dirty="0">
              <a:latin typeface="Bookman Old Style" pitchFamily="18" charset="0"/>
            </a:endParaRPr>
          </a:p>
          <a:p>
            <a:pPr algn="ctr"/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1321" y="1412775"/>
            <a:ext cx="2985914" cy="864097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2009 год - 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начало работы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17" name="Блок-схема: документ 16"/>
          <p:cNvSpPr/>
          <p:nvPr/>
        </p:nvSpPr>
        <p:spPr>
          <a:xfrm>
            <a:off x="145976" y="27334"/>
            <a:ext cx="8964488" cy="1169418"/>
          </a:xfrm>
          <a:prstGeom prst="flowChartDocument">
            <a:avLst/>
          </a:prstGeom>
          <a:gradFill flip="none" rotWithShape="1">
            <a:gsLst>
              <a:gs pos="30000">
                <a:srgbClr val="000000"/>
              </a:gs>
              <a:gs pos="46000">
                <a:srgbClr val="0A128C"/>
              </a:gs>
              <a:gs pos="62000">
                <a:srgbClr val="181CC7"/>
              </a:gs>
              <a:gs pos="78000">
                <a:srgbClr val="7005D4"/>
              </a:gs>
              <a:gs pos="92000">
                <a:srgbClr val="9999F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 smtClean="0">
                <a:solidFill>
                  <a:schemeClr val="bg1"/>
                </a:solidFill>
                <a:latin typeface="Bookman Old Style" pitchFamily="18" charset="0"/>
              </a:rPr>
              <a:t>Региональный сосудистый центр № 1</a:t>
            </a:r>
            <a:endParaRPr lang="ru-RU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7069" y="4298366"/>
            <a:ext cx="5713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С</a:t>
            </a:r>
            <a:r>
              <a:rPr lang="ru-RU" sz="2400" b="1" dirty="0" smtClean="0">
                <a:solidFill>
                  <a:srgbClr val="0000CC"/>
                </a:solidFill>
              </a:rPr>
              <a:t>нижение </a:t>
            </a:r>
            <a:r>
              <a:rPr lang="ru-RU" sz="2400" b="1" dirty="0">
                <a:solidFill>
                  <a:srgbClr val="0000CC"/>
                </a:solidFill>
              </a:rPr>
              <a:t>показателей летальности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00CC"/>
                </a:solidFill>
              </a:rPr>
              <a:t>от </a:t>
            </a:r>
            <a:r>
              <a:rPr lang="ru-RU" sz="2400" b="1" dirty="0">
                <a:solidFill>
                  <a:srgbClr val="0000CC"/>
                </a:solidFill>
              </a:rPr>
              <a:t>острого коронарного </a:t>
            </a:r>
            <a:r>
              <a:rPr lang="ru-RU" sz="2400" b="1" dirty="0" smtClean="0">
                <a:solidFill>
                  <a:srgbClr val="0000CC"/>
                </a:solidFill>
              </a:rPr>
              <a:t>синдрома - в </a:t>
            </a:r>
            <a:r>
              <a:rPr lang="ru-RU" sz="2400" b="1" dirty="0">
                <a:solidFill>
                  <a:srgbClr val="0000CC"/>
                </a:solidFill>
              </a:rPr>
              <a:t>2 </a:t>
            </a:r>
            <a:r>
              <a:rPr lang="ru-RU" sz="2400" b="1" dirty="0" smtClean="0">
                <a:solidFill>
                  <a:srgbClr val="0000CC"/>
                </a:solidFill>
              </a:rPr>
              <a:t>раза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</a:rPr>
              <a:t>о</a:t>
            </a:r>
            <a:r>
              <a:rPr lang="ru-RU" sz="2400" b="1" dirty="0" smtClean="0">
                <a:solidFill>
                  <a:srgbClr val="0000CC"/>
                </a:solidFill>
              </a:rPr>
              <a:t>т острого </a:t>
            </a:r>
            <a:r>
              <a:rPr lang="ru-RU" sz="2400" b="1" dirty="0">
                <a:solidFill>
                  <a:srgbClr val="0000CC"/>
                </a:solidFill>
              </a:rPr>
              <a:t>нарушения мозгового кровообращения </a:t>
            </a:r>
            <a:r>
              <a:rPr lang="ru-RU" sz="2400" b="1" dirty="0" smtClean="0">
                <a:solidFill>
                  <a:srgbClr val="0000CC"/>
                </a:solidFill>
              </a:rPr>
              <a:t>- в </a:t>
            </a:r>
            <a:r>
              <a:rPr lang="ru-RU" sz="2400" b="1" dirty="0">
                <a:solidFill>
                  <a:srgbClr val="0000CC"/>
                </a:solidFill>
              </a:rPr>
              <a:t>1,2 </a:t>
            </a:r>
            <a:r>
              <a:rPr lang="ru-RU" sz="2400" b="1" dirty="0" smtClean="0">
                <a:solidFill>
                  <a:srgbClr val="0000CC"/>
                </a:solidFill>
              </a:rPr>
              <a:t>раза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в </a:t>
            </a:r>
            <a:r>
              <a:rPr lang="ru-RU" sz="2400" b="1" dirty="0">
                <a:solidFill>
                  <a:srgbClr val="0000CC"/>
                </a:solidFill>
              </a:rPr>
              <a:t>Республике </a:t>
            </a:r>
            <a:r>
              <a:rPr lang="ru-RU" sz="2400" b="1" dirty="0" smtClean="0">
                <a:solidFill>
                  <a:srgbClr val="0000CC"/>
                </a:solidFill>
              </a:rPr>
              <a:t>Башкортостан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7" y="3333255"/>
            <a:ext cx="5166523" cy="864095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12 000 </a:t>
            </a:r>
            <a:r>
              <a:rPr lang="ru-RU" sz="2000" b="1" dirty="0" err="1" smtClean="0">
                <a:solidFill>
                  <a:schemeClr val="bg1"/>
                </a:solidFill>
                <a:latin typeface="Bookman Old Style" pitchFamily="18" charset="0"/>
              </a:rPr>
              <a:t>рентгенэндоваскулярных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диагностических процедур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77069" y="1619259"/>
            <a:ext cx="5733395" cy="792088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1300 нейрохирургических вмешательств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6709" y="2421779"/>
            <a:ext cx="5453742" cy="863205"/>
          </a:xfrm>
          <a:prstGeom prst="round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3200 </a:t>
            </a:r>
            <a:r>
              <a:rPr lang="ru-RU" sz="2000" b="1" dirty="0" err="1">
                <a:solidFill>
                  <a:schemeClr val="bg1"/>
                </a:solidFill>
                <a:latin typeface="Bookman Old Style" pitchFamily="18" charset="0"/>
              </a:rPr>
              <a:t>стентирований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 коронарных и церебральных сосудов</a:t>
            </a:r>
          </a:p>
        </p:txBody>
      </p:sp>
    </p:spTree>
    <p:extLst>
      <p:ext uri="{BB962C8B-B14F-4D97-AF65-F5344CB8AC3E}">
        <p14:creationId xmlns:p14="http://schemas.microsoft.com/office/powerpoint/2010/main" val="118488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P5180001_thumb.jpg"/>
          <p:cNvPicPr>
            <a:picLocks noChangeAspect="1" noChangeArrowheads="1"/>
          </p:cNvPicPr>
          <p:nvPr/>
        </p:nvPicPr>
        <p:blipFill rotWithShape="1">
          <a:blip r:embed="rId2"/>
          <a:srcRect l="9630" t="14892"/>
          <a:stretch/>
        </p:blipFill>
        <p:spPr bwMode="auto">
          <a:xfrm>
            <a:off x="5814869" y="120654"/>
            <a:ext cx="3221627" cy="1652163"/>
          </a:xfrm>
          <a:prstGeom prst="round2Same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64088" y="4972698"/>
            <a:ext cx="3672408" cy="1192605"/>
          </a:xfrm>
          <a:prstGeom prst="roundRect">
            <a:avLst/>
          </a:prstGeom>
          <a:gradFill>
            <a:gsLst>
              <a:gs pos="11000">
                <a:srgbClr val="000000"/>
              </a:gs>
              <a:gs pos="23000">
                <a:srgbClr val="000040"/>
              </a:gs>
              <a:gs pos="38000">
                <a:srgbClr val="400040"/>
              </a:gs>
              <a:gs pos="57000">
                <a:srgbClr val="8F0040"/>
              </a:gs>
              <a:gs pos="73000">
                <a:srgbClr val="F27300"/>
              </a:gs>
              <a:gs pos="91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7 300 пациентов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925" y="1983086"/>
            <a:ext cx="5948656" cy="792088"/>
          </a:xfrm>
          <a:prstGeom prst="roundRect">
            <a:avLst/>
          </a:prstGeom>
          <a:gradFill>
            <a:gsLst>
              <a:gs pos="11000">
                <a:srgbClr val="000000"/>
              </a:gs>
              <a:gs pos="23000">
                <a:srgbClr val="000040"/>
              </a:gs>
              <a:gs pos="38000">
                <a:srgbClr val="400040"/>
              </a:gs>
              <a:gs pos="57000">
                <a:srgbClr val="8F0040"/>
              </a:gs>
              <a:gs pos="73000">
                <a:srgbClr val="F27300"/>
              </a:gs>
              <a:gs pos="91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2012 год – начало работы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3162823"/>
            <a:ext cx="3672408" cy="1311507"/>
          </a:xfrm>
          <a:prstGeom prst="roundRect">
            <a:avLst/>
          </a:prstGeom>
          <a:gradFill>
            <a:gsLst>
              <a:gs pos="11000">
                <a:srgbClr val="000000"/>
              </a:gs>
              <a:gs pos="23000">
                <a:srgbClr val="000040"/>
              </a:gs>
              <a:gs pos="38000">
                <a:srgbClr val="400040"/>
              </a:gs>
              <a:gs pos="57000">
                <a:srgbClr val="8F0040"/>
              </a:gs>
              <a:gs pos="73000">
                <a:srgbClr val="F27300"/>
              </a:gs>
              <a:gs pos="91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4 200 операций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50963" y="62703"/>
            <a:ext cx="6321237" cy="1710114"/>
          </a:xfrm>
          <a:prstGeom prst="parallelogram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48000">
                <a:srgbClr val="400040"/>
              </a:gs>
              <a:gs pos="59000">
                <a:srgbClr val="8F0040"/>
              </a:gs>
              <a:gs pos="80000">
                <a:srgbClr val="F27300"/>
              </a:gs>
              <a:gs pos="69000">
                <a:srgbClr val="CE4917"/>
              </a:gs>
              <a:gs pos="89000">
                <a:srgbClr val="FFBF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Травматологический центр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1 уровня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  <a:cs typeface="Arial" charset="0"/>
            </a:endParaRPr>
          </a:p>
        </p:txBody>
      </p:sp>
      <p:pic>
        <p:nvPicPr>
          <p:cNvPr id="10243" name="Picture 3" descr="Z:\Организационно-методический отдел\25лет\продолжение продолжения\стр102\DSC_77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" y="3264476"/>
            <a:ext cx="5119054" cy="341644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92" y="476672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0066"/>
                </a:solidFill>
              </a:rPr>
              <a:t>8 </a:t>
            </a:r>
            <a:r>
              <a:rPr lang="ru-RU" sz="4000" b="1" dirty="0">
                <a:solidFill>
                  <a:srgbClr val="000066"/>
                </a:solidFill>
              </a:rPr>
              <a:t>кафедр </a:t>
            </a:r>
            <a:r>
              <a:rPr lang="ru-RU" sz="4000" b="1" dirty="0" smtClean="0">
                <a:solidFill>
                  <a:srgbClr val="000066"/>
                </a:solidFill>
              </a:rPr>
              <a:t>Башкирского государственного медицинского университета</a:t>
            </a:r>
          </a:p>
          <a:p>
            <a:endParaRPr lang="ru-RU" sz="4000" b="1" dirty="0" smtClean="0">
              <a:solidFill>
                <a:srgbClr val="000066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0066"/>
                </a:solidFill>
              </a:rPr>
              <a:t>ГОУ </a:t>
            </a:r>
            <a:r>
              <a:rPr lang="ru-RU" sz="4000" b="1" dirty="0">
                <a:solidFill>
                  <a:srgbClr val="000066"/>
                </a:solidFill>
              </a:rPr>
              <a:t>Центр повышения квалификации – Училище повышения квалификации работников со средним медицинским и фармацевтическим </a:t>
            </a:r>
            <a:r>
              <a:rPr lang="ru-RU" sz="4000" b="1" dirty="0" smtClean="0">
                <a:solidFill>
                  <a:srgbClr val="000066"/>
                </a:solidFill>
              </a:rPr>
              <a:t>образованием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042" y="188640"/>
            <a:ext cx="8280920" cy="1015663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1148 сотрудников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51" y="2729317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900FF"/>
                </a:solidFill>
                <a:latin typeface="Bookman Old Style" pitchFamily="18" charset="0"/>
              </a:rPr>
              <a:t>15   «</a:t>
            </a:r>
            <a:r>
              <a:rPr lang="ru-RU" sz="2800" b="1" dirty="0">
                <a:solidFill>
                  <a:srgbClr val="9900FF"/>
                </a:solidFill>
                <a:latin typeface="Bookman Old Style" pitchFamily="18" charset="0"/>
              </a:rPr>
              <a:t>Заслуженный врач </a:t>
            </a:r>
            <a:r>
              <a:rPr lang="ru-RU" sz="2800" b="1" dirty="0" smtClean="0">
                <a:solidFill>
                  <a:srgbClr val="9900FF"/>
                </a:solidFill>
                <a:latin typeface="Bookman Old Style" pitchFamily="18" charset="0"/>
              </a:rPr>
              <a:t>РБ»</a:t>
            </a:r>
          </a:p>
          <a:p>
            <a:r>
              <a:rPr lang="ru-RU" sz="2800" b="1" dirty="0" smtClean="0">
                <a:solidFill>
                  <a:srgbClr val="9900FF"/>
                </a:solidFill>
                <a:latin typeface="Bookman Old Style" pitchFamily="18" charset="0"/>
              </a:rPr>
              <a:t>1     «</a:t>
            </a:r>
            <a:r>
              <a:rPr lang="ru-RU" sz="2800" b="1" dirty="0">
                <a:solidFill>
                  <a:srgbClr val="9900FF"/>
                </a:solidFill>
                <a:latin typeface="Bookman Old Style" pitchFamily="18" charset="0"/>
              </a:rPr>
              <a:t>Заслуженный врач </a:t>
            </a:r>
            <a:r>
              <a:rPr lang="ru-RU" sz="2800" b="1" dirty="0" smtClean="0">
                <a:solidFill>
                  <a:srgbClr val="9900FF"/>
                </a:solidFill>
                <a:latin typeface="Bookman Old Style" pitchFamily="18" charset="0"/>
              </a:rPr>
              <a:t>РФ»</a:t>
            </a:r>
          </a:p>
          <a:p>
            <a:endParaRPr lang="ru-RU" sz="2800" b="1" dirty="0" smtClean="0">
              <a:solidFill>
                <a:srgbClr val="9900FF"/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14   «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Отличник 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здравоохранения РБ»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2     «</a:t>
            </a:r>
            <a:r>
              <a:rPr lang="ru-RU" sz="2800" b="1" dirty="0">
                <a:solidFill>
                  <a:srgbClr val="C00000"/>
                </a:solidFill>
                <a:latin typeface="Bookman Old Style" pitchFamily="18" charset="0"/>
              </a:rPr>
              <a:t>Отличник здравоохранения РФ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</a:p>
          <a:p>
            <a:endParaRPr lang="ru-RU" sz="28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обедители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конкурсах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Лучший врач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года г. Уфы» 16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«Лучший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врач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года РФ» 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855" y="134076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</a:rPr>
              <a:t>4 </a:t>
            </a:r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</a:rPr>
              <a:t>доктора медицинских </a:t>
            </a:r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</a:rPr>
              <a:t>наук</a:t>
            </a:r>
          </a:p>
          <a:p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</a:rPr>
              <a:t>41 </a:t>
            </a:r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</a:rPr>
              <a:t>кандидат медицинских </a:t>
            </a:r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</a:rPr>
              <a:t>наук</a:t>
            </a:r>
          </a:p>
        </p:txBody>
      </p:sp>
    </p:spTree>
    <p:extLst>
      <p:ext uri="{BB962C8B-B14F-4D97-AF65-F5344CB8AC3E}">
        <p14:creationId xmlns:p14="http://schemas.microsoft.com/office/powerpoint/2010/main" val="182628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0980867">
            <a:off x="307308" y="1204700"/>
            <a:ext cx="8234064" cy="4421373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Bookman Old Style" pitchFamily="18" charset="0"/>
              </a:rPr>
              <a:t>Благодарю за внимание!</a:t>
            </a:r>
            <a:endParaRPr lang="ru-RU" sz="6600" dirty="0"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018404" y="2852936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0384" y="4432388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924212" y="605749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27584" y="879835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741984" y="5410742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041976" y="5464905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956376" y="404664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455871" y="5348732"/>
            <a:ext cx="914400" cy="914400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234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Больница  скорой медицинской помощи г. Уфы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Статистик</cp:lastModifiedBy>
  <cp:revision>31</cp:revision>
  <dcterms:modified xsi:type="dcterms:W3CDTF">2016-11-10T03:31:20Z</dcterms:modified>
</cp:coreProperties>
</file>