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81" r:id="rId8"/>
    <p:sldId id="278" r:id="rId9"/>
    <p:sldId id="276" r:id="rId10"/>
    <p:sldId id="277" r:id="rId11"/>
    <p:sldId id="265" r:id="rId12"/>
    <p:sldId id="292" r:id="rId13"/>
    <p:sldId id="294" r:id="rId14"/>
    <p:sldId id="267" r:id="rId15"/>
    <p:sldId id="282" r:id="rId16"/>
    <p:sldId id="283" r:id="rId17"/>
    <p:sldId id="268" r:id="rId18"/>
    <p:sldId id="284" r:id="rId19"/>
    <p:sldId id="286" r:id="rId20"/>
    <p:sldId id="285" r:id="rId21"/>
    <p:sldId id="288" r:id="rId22"/>
    <p:sldId id="289" r:id="rId23"/>
    <p:sldId id="290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86B0D5F-BCC2-4BFB-915C-F15A6EFDB2F6}">
          <p14:sldIdLst>
            <p14:sldId id="256"/>
            <p14:sldId id="257"/>
            <p14:sldId id="258"/>
            <p14:sldId id="259"/>
            <p14:sldId id="260"/>
            <p14:sldId id="262"/>
            <p14:sldId id="281"/>
            <p14:sldId id="278"/>
            <p14:sldId id="276"/>
            <p14:sldId id="277"/>
            <p14:sldId id="265"/>
            <p14:sldId id="292"/>
            <p14:sldId id="294"/>
            <p14:sldId id="267"/>
            <p14:sldId id="282"/>
            <p14:sldId id="283"/>
            <p14:sldId id="268"/>
            <p14:sldId id="284"/>
            <p14:sldId id="286"/>
            <p14:sldId id="285"/>
            <p14:sldId id="288"/>
            <p14:sldId id="289"/>
            <p14:sldId id="290"/>
            <p14:sldId id="293"/>
            <p14:sldId id="275"/>
          </p14:sldIdLst>
        </p14:section>
        <p14:section name="Раздел без заголовка" id="{A5EC1A4B-2396-4035-AB0C-36615800784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62EA5-C3F7-4EC0-901E-C57977281241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740B2-6B8D-4768-B797-AAB215A97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6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740B2-6B8D-4768-B797-AAB215A970D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95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НОВЫЕ ТЕХНОЛОГИИ УДАЛЕНИЯ ОБРАЗОВАНИЙ ЖЕЛУДКА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Дима\Pictures\Screenshots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9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149480" cy="5486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ЛЕЧЕНИЕ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492896"/>
            <a:ext cx="4143404" cy="179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Эндоскопическая </a:t>
            </a:r>
            <a:r>
              <a:rPr lang="ru-RU" sz="4000" b="1" dirty="0" err="1" smtClean="0"/>
              <a:t>полипэктомия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2571744"/>
            <a:ext cx="3240360" cy="172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Открытая операция</a:t>
            </a:r>
            <a:endParaRPr lang="ru-RU" sz="4400" b="1" dirty="0"/>
          </a:p>
        </p:txBody>
      </p:sp>
      <p:sp>
        <p:nvSpPr>
          <p:cNvPr id="7" name="Стрелка вниз 6"/>
          <p:cNvSpPr/>
          <p:nvPr/>
        </p:nvSpPr>
        <p:spPr>
          <a:xfrm rot="2368559">
            <a:off x="3059832" y="1556792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729986">
            <a:off x="5283742" y="1515061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4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ПРОТИВОПОКАЗАНИЯ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28670"/>
            <a:ext cx="8856984" cy="5929330"/>
          </a:xfrm>
        </p:spPr>
        <p:txBody>
          <a:bodyPr/>
          <a:lstStyle/>
          <a:p>
            <a:pPr marL="609600" indent="-609600" algn="ctr">
              <a:buNone/>
            </a:pPr>
            <a:r>
              <a:rPr lang="ru-RU" b="1" dirty="0" smtClean="0"/>
              <a:t>ОБЩИЕ</a:t>
            </a:r>
          </a:p>
          <a:p>
            <a:pPr marL="609600" indent="-609600">
              <a:buFontTx/>
              <a:buAutoNum type="arabicPeriod"/>
            </a:pPr>
            <a:r>
              <a:rPr lang="ru-RU" dirty="0" smtClean="0"/>
              <a:t>Нарушение свертывающей системы крови</a:t>
            </a:r>
          </a:p>
          <a:p>
            <a:pPr marL="609600" indent="-609600">
              <a:buNone/>
            </a:pPr>
            <a:r>
              <a:rPr lang="ru-RU" dirty="0" smtClean="0"/>
              <a:t>2. Гемофилия </a:t>
            </a:r>
          </a:p>
          <a:p>
            <a:pPr marL="609600" indent="-609600">
              <a:buNone/>
            </a:pPr>
            <a:r>
              <a:rPr lang="ru-RU" dirty="0" smtClean="0"/>
              <a:t>3. Гипертоническая болезнь с частыми кризами</a:t>
            </a:r>
          </a:p>
          <a:p>
            <a:pPr marL="609600" indent="-609600">
              <a:buNone/>
            </a:pPr>
            <a:r>
              <a:rPr lang="ru-RU" dirty="0" smtClean="0"/>
              <a:t>4. Выраженная сердечно-дыхательная недостаточность</a:t>
            </a:r>
          </a:p>
          <a:p>
            <a:pPr algn="ctr">
              <a:buNone/>
            </a:pPr>
            <a:r>
              <a:rPr lang="ru-RU" b="1" dirty="0" smtClean="0"/>
              <a:t>МЕСТНЫЕ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Малигнизированные</a:t>
            </a:r>
            <a:r>
              <a:rPr lang="ru-RU" dirty="0" smtClean="0"/>
              <a:t> полипы на широком основании, более 3 см. Необходимо выполнять онкологические обоснованные операции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13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КЛИНИЧЕСКИЙ МАТЕРИАЛ</a:t>
            </a:r>
            <a:endParaRPr lang="ru-RU" sz="44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6919108"/>
              </p:ext>
            </p:extLst>
          </p:nvPr>
        </p:nvGraphicFramePr>
        <p:xfrm>
          <a:off x="1" y="1196752"/>
          <a:ext cx="9144000" cy="56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840907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2017 (7 </a:t>
                      </a:r>
                      <a:r>
                        <a:rPr lang="ru-RU" sz="2000" b="1" dirty="0" err="1" smtClean="0"/>
                        <a:t>мес</a:t>
                      </a:r>
                      <a:r>
                        <a:rPr lang="ru-RU" sz="2000" b="1" dirty="0" smtClean="0"/>
                        <a:t>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/>
                </a:tc>
              </a:tr>
              <a:tr h="1201296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Полипэктомия</a:t>
                      </a:r>
                      <a:r>
                        <a:rPr lang="ru-RU" sz="2000" b="1" dirty="0" smtClean="0"/>
                        <a:t> щипцами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68</a:t>
                      </a:r>
                      <a:endParaRPr lang="ru-RU" sz="2000" b="1" dirty="0"/>
                    </a:p>
                  </a:txBody>
                  <a:tcPr/>
                </a:tc>
              </a:tr>
              <a:tr h="1201296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Полипэктомия</a:t>
                      </a:r>
                      <a:r>
                        <a:rPr lang="ru-RU" sz="2000" b="1" dirty="0" smtClean="0"/>
                        <a:t> петлей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113</a:t>
                      </a:r>
                      <a:endParaRPr lang="ru-RU" sz="2000" b="1" dirty="0"/>
                    </a:p>
                  </a:txBody>
                  <a:tcPr/>
                </a:tc>
              </a:tr>
              <a:tr h="1922073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Полипэктомия</a:t>
                      </a:r>
                      <a:r>
                        <a:rPr lang="ru-RU" sz="2000" b="1" dirty="0" smtClean="0"/>
                        <a:t> лигатурным способом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19</a:t>
                      </a:r>
                      <a:endParaRPr lang="ru-RU" sz="2000" b="1" dirty="0"/>
                    </a:p>
                  </a:txBody>
                  <a:tcPr/>
                </a:tc>
              </a:tr>
              <a:tr h="49567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Всего: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199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736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оклад 14 полипы\фото полипы\Anonymous Anonymous YYYY-MM-DD ID MF-0-01-07-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072"/>
            <a:ext cx="8892480" cy="65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16632"/>
            <a:ext cx="7059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Полипэктомия</a:t>
            </a:r>
            <a:r>
              <a:rPr lang="ru-RU" sz="2800" dirty="0" smtClean="0">
                <a:solidFill>
                  <a:schemeClr val="bg1"/>
                </a:solidFill>
              </a:rPr>
              <a:t> электрохирургической петлей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725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4736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03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9940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Лигирование</a:t>
            </a:r>
            <a:r>
              <a:rPr lang="ru-RU" dirty="0" smtClean="0">
                <a:solidFill>
                  <a:schemeClr val="bg1"/>
                </a:solidFill>
              </a:rPr>
              <a:t> полипов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user\Desktop\доклад 14 полипы\фото полипы\Anonymous Anonymous YYYY-MM-DD ID MF-0-01-24-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71559"/>
            <a:ext cx="9036496" cy="61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63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41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2638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23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192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805264"/>
          </a:xfrm>
        </p:spPr>
        <p:txBody>
          <a:bodyPr>
            <a:normAutofit/>
          </a:bodyPr>
          <a:lstStyle/>
          <a:p>
            <a:r>
              <a:rPr lang="ru-RU" dirty="0"/>
              <a:t>это опухолевые эпителиальные образования, имеющие доброкачественный характер, появляющиеся на внутренней стенке желудка.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правило, это заболевание характерно для пациентов среднего возраста (40-50 лет), но может встречаться и у более молодых людей и детей.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8864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ПОЛИПЫ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4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649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4348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доклад 14 полипы\фото полипы\Anonymous Anonymous YYYY-MM-DD ID MF-0-15-02-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5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010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доклад 14 полипы\фото полипы\Anonymous Anonymous YYYY-MM-DD ID MF-0-18-07-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5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696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ПРЕИМУЩЕСТВА ЛИГАТУРНОЙ ПОЛИПЭКТОМИИ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4248472"/>
          </a:xfrm>
        </p:spPr>
        <p:txBody>
          <a:bodyPr/>
          <a:lstStyle/>
          <a:p>
            <a:r>
              <a:rPr lang="ru-RU" dirty="0" smtClean="0"/>
              <a:t>Возможность выполнять </a:t>
            </a:r>
            <a:r>
              <a:rPr lang="ru-RU" dirty="0" err="1" smtClean="0"/>
              <a:t>полипэктомии</a:t>
            </a:r>
            <a:r>
              <a:rPr lang="ru-RU" dirty="0" smtClean="0"/>
              <a:t> больным на </a:t>
            </a:r>
            <a:r>
              <a:rPr lang="ru-RU" dirty="0" err="1" smtClean="0"/>
              <a:t>антикоагулянтной</a:t>
            </a:r>
            <a:r>
              <a:rPr lang="ru-RU" dirty="0" smtClean="0"/>
              <a:t> </a:t>
            </a:r>
            <a:r>
              <a:rPr lang="ru-RU" dirty="0" smtClean="0"/>
              <a:t>терапии</a:t>
            </a:r>
            <a:endParaRPr lang="ru-RU" dirty="0" smtClean="0"/>
          </a:p>
          <a:p>
            <a:r>
              <a:rPr lang="ru-RU" dirty="0" smtClean="0"/>
              <a:t>Больным с </a:t>
            </a:r>
            <a:r>
              <a:rPr lang="ru-RU" dirty="0" smtClean="0"/>
              <a:t>анемией</a:t>
            </a:r>
            <a:endParaRPr lang="ru-RU" dirty="0" smtClean="0"/>
          </a:p>
          <a:p>
            <a:r>
              <a:rPr lang="ru-RU" dirty="0" smtClean="0"/>
              <a:t>Низкий риск осложнений по сравнению с петлевым </a:t>
            </a:r>
            <a:r>
              <a:rPr lang="ru-RU" dirty="0" smtClean="0"/>
              <a:t>способом</a:t>
            </a:r>
            <a:endParaRPr lang="ru-RU" dirty="0" smtClean="0"/>
          </a:p>
          <a:p>
            <a:r>
              <a:rPr lang="ru-RU" dirty="0" smtClean="0"/>
              <a:t>Возможность </a:t>
            </a:r>
            <a:r>
              <a:rPr lang="ru-RU" dirty="0" err="1" smtClean="0"/>
              <a:t>полипэктомии</a:t>
            </a:r>
            <a:r>
              <a:rPr lang="ru-RU" dirty="0" smtClean="0"/>
              <a:t> множественных полипов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38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72816"/>
            <a:ext cx="8784976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1.В </a:t>
            </a:r>
            <a:r>
              <a:rPr lang="ru-RU" dirty="0" smtClean="0"/>
              <a:t>2015г. </a:t>
            </a:r>
            <a:r>
              <a:rPr lang="ru-RU" dirty="0" smtClean="0"/>
              <a:t>кровотечение при </a:t>
            </a:r>
            <a:r>
              <a:rPr lang="ru-RU" dirty="0" err="1" smtClean="0"/>
              <a:t>полипэктомии</a:t>
            </a:r>
            <a:r>
              <a:rPr lang="ru-RU" dirty="0" smtClean="0"/>
              <a:t> потребовало конверсии в </a:t>
            </a:r>
            <a:r>
              <a:rPr lang="ru-RU" dirty="0" err="1" smtClean="0"/>
              <a:t>лапаротомную</a:t>
            </a:r>
            <a:r>
              <a:rPr lang="ru-RU" dirty="0" smtClean="0"/>
              <a:t> операцию, </a:t>
            </a:r>
            <a:r>
              <a:rPr lang="ru-RU" dirty="0" err="1" smtClean="0"/>
              <a:t>полипэктомию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2.Перфораций не было</a:t>
            </a:r>
          </a:p>
          <a:p>
            <a:pPr>
              <a:buNone/>
            </a:pPr>
            <a:r>
              <a:rPr lang="ru-RU" dirty="0" smtClean="0"/>
              <a:t>3. Длительно незаживающих язв не было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6748" y="260648"/>
            <a:ext cx="7969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ПОСЛЕОПЕРАЦИОННЫЕ ОСЛОЖНЕНИЯ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13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лад 14 полипы\фото полипы\Anonymous Anonymous YYYY-MM-DD ID MF-0-01-53-4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39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ПРИЧИНЫ РАЗВИТИЯ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61653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хеликобактерная</a:t>
            </a:r>
            <a:r>
              <a:rPr lang="ru-RU" dirty="0" smtClean="0"/>
              <a:t> </a:t>
            </a:r>
            <a:r>
              <a:rPr lang="ru-RU" dirty="0"/>
              <a:t>инфекция (полипы часто развиваются на фоне гастритов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генетическая предрасположенность </a:t>
            </a:r>
            <a:endParaRPr lang="ru-RU" dirty="0" smtClean="0"/>
          </a:p>
          <a:p>
            <a:r>
              <a:rPr lang="ru-RU" dirty="0" smtClean="0"/>
              <a:t>согласно теорий эмбриональной </a:t>
            </a:r>
            <a:r>
              <a:rPr lang="ru-RU" dirty="0" err="1" smtClean="0"/>
              <a:t>дистопии</a:t>
            </a:r>
            <a:r>
              <a:rPr lang="ru-RU" dirty="0" smtClean="0"/>
              <a:t>, полипы желудка- это результат неправильного эмбрионального развития слизистой оболочки, когда </a:t>
            </a:r>
            <a:r>
              <a:rPr lang="ru-RU" dirty="0" err="1" smtClean="0"/>
              <a:t>гетеротопированная</a:t>
            </a:r>
            <a:r>
              <a:rPr lang="ru-RU" dirty="0" smtClean="0"/>
              <a:t> ткань, сохраняясь в слизистой оболочке с эмбрионального периода становится источником полипов.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71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КЛАССИФИКАЦИЯ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Гиперпластические </a:t>
            </a:r>
            <a:r>
              <a:rPr lang="ru-RU" dirty="0"/>
              <a:t>полипы встречаются практически в 16 раз чаще, представляют собой разрастание клеток эпителия желудка и не являются истинной опухолью. </a:t>
            </a:r>
            <a:endParaRPr lang="ru-RU" dirty="0" smtClean="0"/>
          </a:p>
          <a:p>
            <a:r>
              <a:rPr lang="ru-RU" dirty="0" err="1" smtClean="0"/>
              <a:t>Аденоматозные</a:t>
            </a:r>
            <a:r>
              <a:rPr lang="ru-RU" dirty="0" smtClean="0"/>
              <a:t> </a:t>
            </a:r>
            <a:r>
              <a:rPr lang="ru-RU" dirty="0"/>
              <a:t>полипы формируются из железистых клеток и представляют собой доброкачественные опухоли желудка с высоким риском перерождения в рак желудка(особенно это касается крупных образования, размером более двух сантиметров).</a:t>
            </a:r>
          </a:p>
          <a:p>
            <a:r>
              <a:rPr lang="ru-RU" dirty="0" err="1"/>
              <a:t>Аденоматозные</a:t>
            </a:r>
            <a:r>
              <a:rPr lang="ru-RU" dirty="0"/>
              <a:t> полипы (аденомы желудка) в свою очередь подразделяются по гистологической структуре на тубулярные, папиллярные и </a:t>
            </a:r>
            <a:r>
              <a:rPr lang="ru-RU" dirty="0" err="1"/>
              <a:t>папиллотубулярные</a:t>
            </a:r>
            <a:r>
              <a:rPr lang="ru-RU" dirty="0"/>
              <a:t> опухоли (в зависимости от преобладания в опухолевой ткани трубчатых железистых, либо сосочковых структур).</a:t>
            </a:r>
          </a:p>
          <a:p>
            <a:r>
              <a:rPr lang="ru-RU" dirty="0"/>
              <a:t>Помимо морфологических особенностей полипы классифицируются по количеству (одиночные и множественные) и по размеру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77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ОСЛОЖНЕНИЯ ПРИ ПОЛИПАХ ЖЕЛУДКА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r>
              <a:rPr lang="ru-RU" sz="2800" dirty="0"/>
              <a:t>формирование язв </a:t>
            </a:r>
          </a:p>
          <a:p>
            <a:r>
              <a:rPr lang="ru-RU" sz="2800" dirty="0"/>
              <a:t>внутреннее </a:t>
            </a:r>
            <a:r>
              <a:rPr lang="ru-RU" sz="2800" dirty="0" smtClean="0"/>
              <a:t>кровотечение</a:t>
            </a:r>
            <a:endParaRPr lang="ru-RU" sz="2800" dirty="0"/>
          </a:p>
          <a:p>
            <a:r>
              <a:rPr lang="ru-RU" sz="2800" dirty="0"/>
              <a:t>затруднение эвакуации пищи из желудка в двенадцатиперстную кишку вплоть до желудочной </a:t>
            </a:r>
            <a:r>
              <a:rPr lang="ru-RU" sz="2800" dirty="0" smtClean="0"/>
              <a:t>непроходимости </a:t>
            </a:r>
            <a:endParaRPr lang="ru-RU" sz="2800" dirty="0"/>
          </a:p>
          <a:p>
            <a:r>
              <a:rPr lang="ru-RU" sz="2800" dirty="0"/>
              <a:t>ущемление полипа привратником (для полипов на длинной тонкой ножке</a:t>
            </a:r>
            <a:r>
              <a:rPr lang="ru-RU" sz="2800" dirty="0" smtClean="0"/>
              <a:t>) </a:t>
            </a:r>
            <a:endParaRPr lang="ru-RU" sz="2800" dirty="0"/>
          </a:p>
          <a:p>
            <a:r>
              <a:rPr lang="ru-RU" sz="2800" dirty="0" smtClean="0"/>
              <a:t>малигнизация</a:t>
            </a:r>
            <a:endParaRPr lang="ru-RU" sz="2800" dirty="0"/>
          </a:p>
        </p:txBody>
      </p:sp>
      <p:pic>
        <p:nvPicPr>
          <p:cNvPr id="1026" name="Picture 2" descr="C:\Users\Дима\Desktop\546486486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869160"/>
            <a:ext cx="6408712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68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86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МАЛИГНИЗАЦИЯ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 данным В. Н. Сагайдак (1961), среди различных гистологических форм полипов малигнизация была только среди аденом — 75% (у 40 больных из 53). Автор отметил также зависимость малигнизации от размеров полипов.</a:t>
            </a:r>
          </a:p>
          <a:p>
            <a:r>
              <a:rPr lang="ru-RU" dirty="0" smtClean="0"/>
              <a:t>При диаметре полипа до 1 см на операции малигнизация не была выявлена.</a:t>
            </a:r>
          </a:p>
          <a:p>
            <a:r>
              <a:rPr lang="ru-RU" dirty="0" smtClean="0"/>
              <a:t> от 1 до 2 см — малигнизация выявлена в 13%</a:t>
            </a:r>
          </a:p>
          <a:p>
            <a:r>
              <a:rPr lang="ru-RU" dirty="0" smtClean="0"/>
              <a:t> от 2 см и более — малигнизация среди оперированных — 51%.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ЗАБОЛЕВАЕМОСТЬ НАСЕЛЕНИЯ РОССИИ ЗЛОКАЧЕСТВЕННЫМИ НОВООБРАЗОВАНИЯМИ</a:t>
            </a:r>
          </a:p>
          <a:p>
            <a:pPr algn="ctr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sz="3600" dirty="0" smtClean="0"/>
              <a:t>В 2015 г. в Российской Федерации впервые в жизни выявлено 589 341 случай злокачественных новообразований (в том числе 270 046 и 319 335 у пациентов мужского и женского пола соответственно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\Pictures\Screenshot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347</Words>
  <Application>Microsoft Office PowerPoint</Application>
  <PresentationFormat>Экран (4:3)</PresentationFormat>
  <Paragraphs>77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НОВЫЕ ТЕХНОЛОГИИ УДАЛЕНИЯ ОБРАЗОВАНИЙ ЖЕЛУДКА </vt:lpstr>
      <vt:lpstr>Слайд 2</vt:lpstr>
      <vt:lpstr>Слайд 3</vt:lpstr>
      <vt:lpstr>ПРИЧИНЫ РАЗВИТИЯ</vt:lpstr>
      <vt:lpstr>КЛАССИФИКАЦИЯ</vt:lpstr>
      <vt:lpstr>ОСЛОЖНЕНИЯ ПРИ ПОЛИПАХ ЖЕЛУДКА</vt:lpstr>
      <vt:lpstr>МАЛИГНИЗАЦИЯ</vt:lpstr>
      <vt:lpstr>Слайд 8</vt:lpstr>
      <vt:lpstr>Слайд 9</vt:lpstr>
      <vt:lpstr>Слайд 10</vt:lpstr>
      <vt:lpstr>ЛЕЧЕНИЕ</vt:lpstr>
      <vt:lpstr>ПРОТИВОПОКАЗАНИЯ</vt:lpstr>
      <vt:lpstr>Слайд 13</vt:lpstr>
      <vt:lpstr>Слайд 14</vt:lpstr>
      <vt:lpstr>Слайд 15</vt:lpstr>
      <vt:lpstr>Слайд 16</vt:lpstr>
      <vt:lpstr>Лигирование полипов</vt:lpstr>
      <vt:lpstr>Слайд 18</vt:lpstr>
      <vt:lpstr>Слайд 19</vt:lpstr>
      <vt:lpstr>Слайд 20</vt:lpstr>
      <vt:lpstr>Слайд 21</vt:lpstr>
      <vt:lpstr>Слайд 22</vt:lpstr>
      <vt:lpstr>ПРЕИМУЩЕСТВА ЛИГАТУРНОЙ ПОЛИПЭКТОМИИ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технологии удаления образований желудка и толстой кишки</dc:title>
  <dc:creator>Дима</dc:creator>
  <cp:lastModifiedBy>Статистик</cp:lastModifiedBy>
  <cp:revision>24</cp:revision>
  <dcterms:created xsi:type="dcterms:W3CDTF">2017-08-10T15:46:24Z</dcterms:created>
  <dcterms:modified xsi:type="dcterms:W3CDTF">2017-09-14T10:19:18Z</dcterms:modified>
</cp:coreProperties>
</file>