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4" r:id="rId5"/>
    <p:sldId id="263" r:id="rId6"/>
    <p:sldId id="262" r:id="rId7"/>
    <p:sldId id="272" r:id="rId8"/>
    <p:sldId id="260" r:id="rId9"/>
    <p:sldId id="261" r:id="rId10"/>
    <p:sldId id="265" r:id="rId11"/>
    <p:sldId id="268" r:id="rId12"/>
    <p:sldId id="264" r:id="rId13"/>
    <p:sldId id="273" r:id="rId14"/>
    <p:sldId id="266" r:id="rId15"/>
    <p:sldId id="267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60" d="100"/>
          <a:sy n="60" d="100"/>
        </p:scale>
        <p:origin x="-13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5;&#1080;&#1081;%20&#1089;&#1090;&#1086;&#1083;\&#1076;&#1086;&#1082;\&#1044;&#1054;&#1050;&#1051;&#1040;&#1044;%20&#1040;&#1053;&#1040;&#1051;&#1048;&#1047;\&#1044;&#1054;&#1050;&#1051;&#1040;&#1044;%20&#1040;&#1053;&#1040;&#1051;&#1048;&#1047;\&#1076;&#1080;&#1072;&#1075;&#1088;&#1072;&#1084;&#108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029527559055111E-2"/>
          <c:y val="0.14672634670666182"/>
          <c:w val="0.46070592738407723"/>
          <c:h val="0.78978158980127444"/>
        </c:manualLayout>
      </c:layout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структура заболеваемости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'Лист1'!$A$2:$A$5</c:f>
              <c:strCache>
                <c:ptCount val="4"/>
                <c:pt idx="0">
                  <c:v>бронхолёгочной патологией </c:v>
                </c:pt>
                <c:pt idx="1">
                  <c:v>сердечно-сосудистой системы</c:v>
                </c:pt>
                <c:pt idx="2">
                  <c:v>опорно-двигательной системы </c:v>
                </c:pt>
                <c:pt idx="3">
                  <c:v>желудочно-кишечного тракта </c:v>
                </c:pt>
              </c:strCache>
            </c:strRef>
          </c:cat>
          <c:val>
            <c:numRef>
              <c:f>'Лист1'!$B$2:$B$5</c:f>
              <c:numCache>
                <c:formatCode>0%</c:formatCode>
                <c:ptCount val="4"/>
                <c:pt idx="0">
                  <c:v>0.58000000000000029</c:v>
                </c:pt>
                <c:pt idx="1">
                  <c:v>0.27</c:v>
                </c:pt>
                <c:pt idx="2">
                  <c:v>0.13</c:v>
                </c:pt>
                <c:pt idx="3">
                  <c:v>9.0000000000000066E-2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'Лист1'!$A$2:$A$5</c:f>
              <c:strCache>
                <c:ptCount val="4"/>
                <c:pt idx="0">
                  <c:v>бронхолёгочной патологией </c:v>
                </c:pt>
                <c:pt idx="1">
                  <c:v>сердечно-сосудистой системы</c:v>
                </c:pt>
                <c:pt idx="2">
                  <c:v>опорно-двигательной системы </c:v>
                </c:pt>
                <c:pt idx="3">
                  <c:v>желудочно-кишечного тракта </c:v>
                </c:pt>
              </c:strCache>
            </c:strRef>
          </c:cat>
          <c:val>
            <c:numRef>
              <c:f>'Лист1'!$C$2:$C$5</c:f>
              <c:numCache>
                <c:formatCode>0%</c:formatCode>
                <c:ptCount val="4"/>
                <c:pt idx="0">
                  <c:v>0.58000000000000029</c:v>
                </c:pt>
                <c:pt idx="1">
                  <c:v>0.27</c:v>
                </c:pt>
                <c:pt idx="2">
                  <c:v>0.13</c:v>
                </c:pt>
                <c:pt idx="3">
                  <c:v>9.0000000000000066E-2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400"/>
            </a:pPr>
            <a:endParaRPr lang="ru-RU"/>
          </a:p>
        </c:txPr>
      </c:legendEntry>
      <c:layout>
        <c:manualLayout>
          <c:xMode val="edge"/>
          <c:yMode val="edge"/>
          <c:x val="0.5611586490389957"/>
          <c:y val="0.16898630225218475"/>
          <c:w val="0.42190989890012232"/>
          <c:h val="0.6824205079760397"/>
        </c:manualLayout>
      </c:layout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</c:f>
              <c:strCache>
                <c:ptCount val="1"/>
                <c:pt idx="0">
                  <c:v>Число работающих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</a:rPr>
                      <a:t>1</a:t>
                    </a:r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077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FFFF00"/>
                        </a:solidFill>
                      </a:rPr>
                      <a:t>11</a:t>
                    </a:r>
                    <a:r>
                      <a:rPr lang="ru-RU" smtClean="0">
                        <a:solidFill>
                          <a:srgbClr val="FFFF00"/>
                        </a:solidFill>
                      </a:rPr>
                      <a:t>60</a:t>
                    </a:r>
                    <a:endParaRPr lang="en-US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Лист1!$C$4:$G$4</c:f>
              <c:numCache>
                <c:formatCode>General</c:formatCode>
                <c:ptCount val="5"/>
                <c:pt idx="0">
                  <c:v>1107</c:v>
                </c:pt>
                <c:pt idx="1">
                  <c:v>1130</c:v>
                </c:pt>
                <c:pt idx="2">
                  <c:v>1141</c:v>
                </c:pt>
                <c:pt idx="3">
                  <c:v>1115</c:v>
                </c:pt>
                <c:pt idx="4">
                  <c:v>1147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      -случаев 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rgbClr val="FFFF00"/>
                        </a:solidFill>
                      </a:rPr>
                      <a:t>541</a:t>
                    </a:r>
                    <a:endParaRPr lang="en-US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FFFF00"/>
                        </a:solidFill>
                      </a:rPr>
                      <a:t>4</a:t>
                    </a:r>
                    <a:r>
                      <a:rPr lang="ru-RU" smtClean="0">
                        <a:solidFill>
                          <a:srgbClr val="FFFF00"/>
                        </a:solidFill>
                      </a:rPr>
                      <a:t>9</a:t>
                    </a:r>
                    <a:r>
                      <a:rPr lang="en-US" smtClean="0">
                        <a:solidFill>
                          <a:srgbClr val="FFFF00"/>
                        </a:solidFill>
                      </a:rPr>
                      <a:t>4</a:t>
                    </a:r>
                    <a:endParaRPr lang="en-US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FFFF00"/>
                        </a:solidFill>
                      </a:rPr>
                      <a:t>5</a:t>
                    </a:r>
                    <a:r>
                      <a:rPr lang="ru-RU" smtClean="0">
                        <a:solidFill>
                          <a:srgbClr val="FFFF00"/>
                        </a:solidFill>
                      </a:rPr>
                      <a:t>31</a:t>
                    </a:r>
                    <a:endParaRPr lang="en-US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Лист1!$C$5:$G$5</c:f>
              <c:numCache>
                <c:formatCode>General</c:formatCode>
                <c:ptCount val="5"/>
                <c:pt idx="0">
                  <c:v>501</c:v>
                </c:pt>
                <c:pt idx="1">
                  <c:v>476</c:v>
                </c:pt>
                <c:pt idx="2">
                  <c:v>464</c:v>
                </c:pt>
                <c:pt idx="3">
                  <c:v>540</c:v>
                </c:pt>
                <c:pt idx="4">
                  <c:v>485</c:v>
                </c:pt>
              </c:numCache>
            </c:numRef>
          </c:val>
        </c:ser>
        <c:ser>
          <c:idx val="2"/>
          <c:order val="2"/>
          <c:tx>
            <c:strRef>
              <c:f>Лист1!$B$6</c:f>
              <c:strCache>
                <c:ptCount val="1"/>
                <c:pt idx="0">
                  <c:v>      - дней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4.8550236008091739E-2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FFFF00"/>
                        </a:solidFill>
                      </a:rPr>
                      <a:t>7</a:t>
                    </a:r>
                    <a:r>
                      <a:rPr lang="ru-RU" sz="1400" smtClean="0">
                        <a:solidFill>
                          <a:srgbClr val="FFFF00"/>
                        </a:solidFill>
                      </a:rPr>
                      <a:t>797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FFFF00"/>
                        </a:solidFill>
                      </a:rPr>
                      <a:t>7</a:t>
                    </a:r>
                    <a:r>
                      <a:rPr lang="ru-RU" sz="1400" smtClean="0">
                        <a:solidFill>
                          <a:srgbClr val="FFFF00"/>
                        </a:solidFill>
                      </a:rPr>
                      <a:t>88</a:t>
                    </a:r>
                    <a:r>
                      <a:rPr lang="en-US" sz="1400" smtClean="0">
                        <a:solidFill>
                          <a:srgbClr val="FFFF00"/>
                        </a:solidFill>
                      </a:rPr>
                      <a:t>4</a:t>
                    </a:r>
                    <a:endParaRPr lang="en-US" sz="140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solidFill>
                          <a:srgbClr val="FFFF00"/>
                        </a:solidFill>
                      </a:rPr>
                      <a:t>7</a:t>
                    </a:r>
                    <a:r>
                      <a:rPr lang="ru-RU" sz="1400" smtClean="0">
                        <a:solidFill>
                          <a:srgbClr val="FFFF00"/>
                        </a:solidFill>
                      </a:rPr>
                      <a:t>694</a:t>
                    </a:r>
                    <a:endParaRPr lang="en-US" sz="140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Лист1!$C$6:$G$6</c:f>
              <c:numCache>
                <c:formatCode>General</c:formatCode>
                <c:ptCount val="5"/>
                <c:pt idx="0">
                  <c:v>7310</c:v>
                </c:pt>
                <c:pt idx="1">
                  <c:v>7235</c:v>
                </c:pt>
                <c:pt idx="2">
                  <c:v>7174</c:v>
                </c:pt>
                <c:pt idx="3">
                  <c:v>7694</c:v>
                </c:pt>
                <c:pt idx="4">
                  <c:v>7360</c:v>
                </c:pt>
              </c:numCache>
            </c:numRef>
          </c:val>
        </c:ser>
        <c:dLbls>
          <c:showVal val="1"/>
        </c:dLbls>
        <c:gapWidth val="264"/>
        <c:gapDepth val="216"/>
        <c:shape val="box"/>
        <c:axId val="100985856"/>
        <c:axId val="101880576"/>
        <c:axId val="0"/>
      </c:bar3DChart>
      <c:catAx>
        <c:axId val="100985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FF00FF"/>
                </a:solidFill>
              </a:defRPr>
            </a:pPr>
            <a:endParaRPr lang="ru-RU"/>
          </a:p>
        </c:txPr>
        <c:crossAx val="101880576"/>
        <c:crosses val="autoZero"/>
        <c:auto val="1"/>
        <c:lblAlgn val="ctr"/>
        <c:lblOffset val="100"/>
      </c:catAx>
      <c:valAx>
        <c:axId val="101880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FFFF00"/>
                </a:solidFill>
              </a:defRPr>
            </a:pPr>
            <a:endParaRPr lang="ru-RU"/>
          </a:p>
        </c:txPr>
        <c:crossAx val="100985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9A42D-2104-4B21-A6C0-574F2C8EF5BF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B3B07-E3FE-4936-9000-0731C2130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75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сравнению с другими</a:t>
            </a:r>
            <a:r>
              <a:rPr lang="ru-RU" baseline="0" dirty="0" smtClean="0"/>
              <a:t> лечебными учреждениями города Уфы количество среднего  пребывания на б/л </a:t>
            </a:r>
          </a:p>
          <a:p>
            <a:r>
              <a:rPr lang="ru-RU" baseline="0" dirty="0" smtClean="0"/>
              <a:t>  наша </a:t>
            </a:r>
            <a:r>
              <a:rPr lang="ru-RU" baseline="0" smtClean="0"/>
              <a:t>больница занимает  3 место.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781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Аварийные ситуации фиксируются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814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Видно</a:t>
            </a:r>
            <a:r>
              <a:rPr lang="ru-RU" baseline="0" dirty="0" smtClean="0"/>
              <a:t> по таблице, что средний медперсонал занимает лидирующее положение </a:t>
            </a:r>
          </a:p>
          <a:p>
            <a:r>
              <a:rPr lang="ru-RU" baseline="0" dirty="0" smtClean="0"/>
              <a:t>По болезням.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44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Наибольшее</a:t>
            </a:r>
            <a:r>
              <a:rPr lang="ru-RU" baseline="0" dirty="0" smtClean="0"/>
              <a:t> количество больных  в возрастной группе – 50 и больше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27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Лидирующее место занимают больные</a:t>
            </a:r>
            <a:r>
              <a:rPr lang="ru-RU" baseline="0" dirty="0" smtClean="0"/>
              <a:t> бронхолегочными заболеваниями и костно-мышечной системы.</a:t>
            </a:r>
          </a:p>
          <a:p>
            <a:endParaRPr lang="ru-RU" baseline="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75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заболеваемости по б/л показал, что по сравнению с 2016 годом  число случаев и дней уменьшилось.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97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место опер блок- 63 случая(12,9 %),</a:t>
            </a:r>
          </a:p>
          <a:p>
            <a:r>
              <a:rPr lang="ru-RU" dirty="0" smtClean="0"/>
              <a:t> 2 место – НСО</a:t>
            </a:r>
            <a:r>
              <a:rPr lang="ru-RU" baseline="0" dirty="0" smtClean="0"/>
              <a:t> 62 случая ( 12,7%),</a:t>
            </a:r>
          </a:p>
          <a:p>
            <a:r>
              <a:rPr lang="ru-RU" baseline="0" dirty="0" smtClean="0"/>
              <a:t>3 место – АХО </a:t>
            </a:r>
            <a:r>
              <a:rPr lang="ru-RU" baseline="0" smtClean="0"/>
              <a:t>56 случаев (11,5%0</a:t>
            </a:r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322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Прививочная</a:t>
            </a:r>
            <a:r>
              <a:rPr lang="ru-RU" baseline="0" dirty="0" smtClean="0"/>
              <a:t> работа за три года,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25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Я хотела всем напомнить о  ФЗ : Из Факторов ,  влияющие на здоровье, на первом месте -  условия и образ жизни,</a:t>
            </a:r>
          </a:p>
          <a:p>
            <a:r>
              <a:rPr lang="ru-RU" dirty="0" smtClean="0"/>
              <a:t>на 2 месте генетические факторы,</a:t>
            </a:r>
            <a:r>
              <a:rPr lang="ru-RU" baseline="0" dirty="0" smtClean="0"/>
              <a:t> наследственность и состояние окружающей среды., </a:t>
            </a:r>
          </a:p>
          <a:p>
            <a:r>
              <a:rPr lang="ru-RU" baseline="0" dirty="0" smtClean="0"/>
              <a:t> На 3 месте </a:t>
            </a:r>
            <a:r>
              <a:rPr lang="ru-RU" baseline="0" dirty="0" err="1" smtClean="0"/>
              <a:t>месте</a:t>
            </a:r>
            <a:r>
              <a:rPr lang="ru-RU" baseline="0" dirty="0" smtClean="0"/>
              <a:t> медицинское обслуживание.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48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Превалирует здесь узловые образования и </a:t>
            </a:r>
            <a:r>
              <a:rPr lang="ru-RU" dirty="0" err="1" smtClean="0"/>
              <a:t>фиброзно</a:t>
            </a:r>
            <a:r>
              <a:rPr lang="ru-RU" dirty="0" smtClean="0"/>
              <a:t> жировая инволюция , вновь выявлено 4 случая </a:t>
            </a:r>
          </a:p>
          <a:p>
            <a:r>
              <a:rPr lang="ru-RU" dirty="0" smtClean="0"/>
              <a:t>заболевания</a:t>
            </a:r>
            <a:r>
              <a:rPr lang="ru-RU" baseline="0" dirty="0" smtClean="0"/>
              <a:t> МЖ.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3B07-E3FE-4936-9000-0731C213009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44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CDA7A5-134C-4E9F-B4F5-961F1139D20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42AB53-8C04-418A-8B17-03EBD20AD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14554"/>
            <a:ext cx="8697144" cy="307183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Анализ заболеваемости сотрудников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ГБУЗ РБ БСМП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г. Уфа за 2015-2017 </a:t>
            </a:r>
            <a:r>
              <a:rPr lang="ru-RU" dirty="0" smtClean="0">
                <a:solidFill>
                  <a:srgbClr val="FFFF00"/>
                </a:solidFill>
              </a:rPr>
              <a:t>годы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661248"/>
            <a:ext cx="5864696" cy="10576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Врач-терапевт приемного отделения Юсупова Р. А., 2018г.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36" name="Picture 12" descr="C:\Users\ГаДель\Desktop\для доклада\vrach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3703408" cy="245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29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FF"/>
                </a:solidFill>
              </a:rPr>
              <a:t>ВАКЦИНАЦИЯ</a:t>
            </a:r>
            <a:endParaRPr lang="ru-RU" sz="5400" b="1" dirty="0">
              <a:solidFill>
                <a:srgbClr val="FF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Ревакцинация дифтерии и столбняка – </a:t>
            </a:r>
            <a:r>
              <a:rPr lang="ru-RU" b="1" dirty="0" smtClean="0">
                <a:solidFill>
                  <a:srgbClr val="FFFF00"/>
                </a:solidFill>
              </a:rPr>
              <a:t>351 </a:t>
            </a:r>
            <a:r>
              <a:rPr lang="ru-RU" b="1" dirty="0">
                <a:solidFill>
                  <a:srgbClr val="FFFF00"/>
                </a:solidFill>
              </a:rPr>
              <a:t>чел.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Ревакцинация </a:t>
            </a:r>
            <a:r>
              <a:rPr lang="ru-RU" b="1" dirty="0">
                <a:solidFill>
                  <a:srgbClr val="FFFF00"/>
                </a:solidFill>
              </a:rPr>
              <a:t>вирусного гепатита «В» - </a:t>
            </a:r>
            <a:r>
              <a:rPr lang="ru-RU" b="1" dirty="0" smtClean="0">
                <a:solidFill>
                  <a:srgbClr val="FFFF00"/>
                </a:solidFill>
              </a:rPr>
              <a:t>180  </a:t>
            </a:r>
            <a:r>
              <a:rPr lang="ru-RU" b="1" dirty="0">
                <a:solidFill>
                  <a:srgbClr val="FFFF00"/>
                </a:solidFill>
              </a:rPr>
              <a:t>чел.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Вакцинация гриппа </a:t>
            </a:r>
            <a:r>
              <a:rPr lang="ru-RU" b="1" dirty="0" smtClean="0">
                <a:solidFill>
                  <a:srgbClr val="FFFF00"/>
                </a:solidFill>
              </a:rPr>
              <a:t>–1800 </a:t>
            </a:r>
            <a:r>
              <a:rPr lang="ru-RU" b="1" dirty="0">
                <a:solidFill>
                  <a:srgbClr val="FFFF00"/>
                </a:solidFill>
              </a:rPr>
              <a:t>чел. </a:t>
            </a:r>
          </a:p>
          <a:p>
            <a:r>
              <a:rPr lang="ru-RU" b="1" dirty="0">
                <a:solidFill>
                  <a:srgbClr val="FFFF00"/>
                </a:solidFill>
              </a:rPr>
              <a:t>Вакцинация кори – </a:t>
            </a:r>
            <a:r>
              <a:rPr lang="ru-RU" b="1" dirty="0" smtClean="0">
                <a:solidFill>
                  <a:srgbClr val="FFFF00"/>
                </a:solidFill>
              </a:rPr>
              <a:t>145 </a:t>
            </a:r>
            <a:r>
              <a:rPr lang="ru-RU" b="1" dirty="0">
                <a:solidFill>
                  <a:srgbClr val="FFFF00"/>
                </a:solidFill>
              </a:rPr>
              <a:t>чел. </a:t>
            </a:r>
          </a:p>
          <a:p>
            <a:r>
              <a:rPr lang="ru-RU" b="1" dirty="0">
                <a:solidFill>
                  <a:srgbClr val="FFFF00"/>
                </a:solidFill>
              </a:rPr>
              <a:t>Вакцинация против клещевого энцефалита – </a:t>
            </a:r>
            <a:r>
              <a:rPr lang="ru-RU" b="1" dirty="0" smtClean="0">
                <a:solidFill>
                  <a:srgbClr val="FFFF00"/>
                </a:solidFill>
              </a:rPr>
              <a:t>28 </a:t>
            </a:r>
            <a:r>
              <a:rPr lang="ru-RU" b="1" dirty="0">
                <a:solidFill>
                  <a:srgbClr val="FFFF00"/>
                </a:solidFill>
              </a:rPr>
              <a:t>чел.</a:t>
            </a:r>
          </a:p>
          <a:p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5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ФАКТОРЫ ЗДОРОВЬЯ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акторы здоровья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33"/>
          <a:stretch/>
        </p:blipFill>
        <p:spPr bwMode="auto">
          <a:xfrm>
            <a:off x="-38116" y="1500174"/>
            <a:ext cx="9182115" cy="535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706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4779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Результаты маммография </a:t>
            </a:r>
            <a:r>
              <a:rPr lang="ru-RU" dirty="0" smtClean="0">
                <a:solidFill>
                  <a:srgbClr val="FF00FF"/>
                </a:solidFill>
              </a:rPr>
              <a:t>и УЗИ  </a:t>
            </a:r>
            <a:r>
              <a:rPr lang="ru-RU" dirty="0" smtClean="0">
                <a:solidFill>
                  <a:srgbClr val="FF00FF"/>
                </a:solidFill>
              </a:rPr>
              <a:t>молочных желез у женщин </a:t>
            </a:r>
            <a:r>
              <a:rPr lang="ru-RU" dirty="0">
                <a:solidFill>
                  <a:srgbClr val="FF00FF"/>
                </a:solidFill>
              </a:rPr>
              <a:t>1976 </a:t>
            </a:r>
            <a:r>
              <a:rPr lang="ru-RU" dirty="0" smtClean="0">
                <a:solidFill>
                  <a:srgbClr val="FF00FF"/>
                </a:solidFill>
              </a:rPr>
              <a:t>г.р. </a:t>
            </a:r>
            <a:r>
              <a:rPr lang="ru-RU" dirty="0">
                <a:solidFill>
                  <a:srgbClr val="FF00FF"/>
                </a:solidFill>
              </a:rPr>
              <a:t>и </a:t>
            </a:r>
            <a:r>
              <a:rPr lang="ru-RU" dirty="0" smtClean="0">
                <a:solidFill>
                  <a:srgbClr val="FF00FF"/>
                </a:solidFill>
              </a:rPr>
              <a:t>старше за 2017г.</a:t>
            </a:r>
            <a:endParaRPr lang="ru-RU" dirty="0">
              <a:solidFill>
                <a:srgbClr val="FF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5659631"/>
              </p:ext>
            </p:extLst>
          </p:nvPr>
        </p:nvGraphicFramePr>
        <p:xfrm>
          <a:off x="107504" y="1928802"/>
          <a:ext cx="9036496" cy="4871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3075"/>
                <a:gridCol w="2963699"/>
                <a:gridCol w="2709722"/>
              </a:tblGrid>
              <a:tr h="80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Результат маммографии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Кол-во (абс.)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6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</a:rPr>
                        <a:t>BL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 молочной железы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Узловые образования, уплотнения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150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Фиброзно-кистозная мастопатия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97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Фиброзно-жировая инволюция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162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6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Без патологии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471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53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6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ИТОГО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</a:rPr>
                        <a:t>882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2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3" y="-171400"/>
            <a:ext cx="9240251" cy="691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35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ВЫВОДЫ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Заболеваемость увеличилась за последние 3 года.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 структуре заболеваемости </a:t>
            </a:r>
            <a:r>
              <a:rPr lang="ru-RU" b="1" dirty="0" smtClean="0">
                <a:solidFill>
                  <a:srgbClr val="002060"/>
                </a:solidFill>
              </a:rPr>
              <a:t>превалируют  </a:t>
            </a:r>
            <a:r>
              <a:rPr lang="ru-RU" b="1" dirty="0" smtClean="0">
                <a:solidFill>
                  <a:srgbClr val="002060"/>
                </a:solidFill>
              </a:rPr>
              <a:t>болезни органов дыхания.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Перевод </a:t>
            </a:r>
            <a:r>
              <a:rPr lang="ru-RU" b="1" dirty="0" smtClean="0">
                <a:solidFill>
                  <a:srgbClr val="002060"/>
                </a:solidFill>
              </a:rPr>
              <a:t>из 3 группы во 2  группу  диспансерного наблюдения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- 54  </a:t>
            </a:r>
            <a:r>
              <a:rPr lang="ru-RU" b="1" dirty="0" smtClean="0">
                <a:solidFill>
                  <a:srgbClr val="002060"/>
                </a:solidFill>
              </a:rPr>
              <a:t>человека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Выросла </a:t>
            </a:r>
            <a:r>
              <a:rPr lang="ru-RU" b="1" dirty="0" err="1" smtClean="0">
                <a:solidFill>
                  <a:srgbClr val="002060"/>
                </a:solidFill>
              </a:rPr>
              <a:t>антибиотикорезистентность</a:t>
            </a:r>
            <a:r>
              <a:rPr lang="ru-RU" b="1" dirty="0" smtClean="0">
                <a:solidFill>
                  <a:srgbClr val="002060"/>
                </a:solidFill>
              </a:rPr>
              <a:t> .</a:t>
            </a:r>
          </a:p>
          <a:p>
            <a:r>
              <a:rPr lang="ru-RU" b="1" dirty="0" smtClean="0"/>
              <a:t>ДОСТИГНУТЫ:</a:t>
            </a:r>
            <a:endParaRPr lang="ru-RU" b="1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 100 %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вакцинация от вирусного гепатита В.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100 %  </a:t>
            </a:r>
            <a:r>
              <a:rPr lang="ru-RU" b="1" dirty="0" smtClean="0">
                <a:solidFill>
                  <a:srgbClr val="002060"/>
                </a:solidFill>
              </a:rPr>
              <a:t>ежегодная рентгенография легких.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77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" y="23912"/>
            <a:ext cx="91130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Провести вакцинацию </a:t>
            </a:r>
            <a:r>
              <a:rPr lang="ru-RU" dirty="0" smtClean="0"/>
              <a:t>от </a:t>
            </a:r>
            <a:r>
              <a:rPr lang="ru-RU" dirty="0" smtClean="0"/>
              <a:t>пневмококка;</a:t>
            </a:r>
          </a:p>
          <a:p>
            <a:pPr lvl="0"/>
            <a:r>
              <a:rPr lang="ru-RU" dirty="0" smtClean="0"/>
              <a:t>Усилить санитарно-просветительскую работу среди медперсонала о вреде </a:t>
            </a:r>
            <a:r>
              <a:rPr lang="ru-RU" smtClean="0"/>
              <a:t>необоснованного приема </a:t>
            </a:r>
            <a:r>
              <a:rPr lang="ru-RU" dirty="0" smtClean="0"/>
              <a:t>антибиотиков;</a:t>
            </a:r>
            <a:endParaRPr lang="ru-RU" dirty="0" smtClean="0"/>
          </a:p>
          <a:p>
            <a:pPr lvl="0"/>
            <a:r>
              <a:rPr lang="ru-RU" dirty="0" smtClean="0"/>
              <a:t>Усилить контроль </a:t>
            </a:r>
            <a:r>
              <a:rPr lang="ru-RU" dirty="0" smtClean="0"/>
              <a:t>за соблюдением масочного </a:t>
            </a:r>
            <a:r>
              <a:rPr lang="ru-RU" dirty="0" smtClean="0"/>
              <a:t>режима;</a:t>
            </a:r>
            <a:endParaRPr lang="ru-RU" dirty="0" smtClean="0"/>
          </a:p>
          <a:p>
            <a:pPr lvl="0"/>
            <a:r>
              <a:rPr lang="ru-RU" dirty="0" smtClean="0"/>
              <a:t>Увеличить </a:t>
            </a:r>
            <a:r>
              <a:rPr lang="ru-RU" dirty="0" smtClean="0"/>
              <a:t>количество </a:t>
            </a:r>
            <a:r>
              <a:rPr lang="ru-RU" dirty="0" smtClean="0"/>
              <a:t>оздоровительных мероприятий  диспансерных больных с патологией органов дыхания;</a:t>
            </a:r>
            <a:endParaRPr lang="ru-RU" dirty="0"/>
          </a:p>
          <a:p>
            <a:pPr lvl="0"/>
            <a:r>
              <a:rPr lang="ru-RU" dirty="0" smtClean="0"/>
              <a:t>Профкому </a:t>
            </a:r>
            <a:r>
              <a:rPr lang="ru-RU" dirty="0" smtClean="0"/>
              <a:t>ГБУЗ РБ БСМП </a:t>
            </a:r>
            <a:r>
              <a:rPr lang="ru-RU" dirty="0" smtClean="0"/>
              <a:t>г. Уфа обеспечить  выделение </a:t>
            </a:r>
            <a:r>
              <a:rPr lang="ru-RU" dirty="0"/>
              <a:t>дополнительного  количества путевок </a:t>
            </a:r>
            <a:r>
              <a:rPr lang="ru-RU" dirty="0" smtClean="0"/>
              <a:t> на </a:t>
            </a:r>
            <a:r>
              <a:rPr lang="ru-RU" dirty="0"/>
              <a:t>санаторно-курортное </a:t>
            </a:r>
            <a:r>
              <a:rPr lang="ru-RU" dirty="0" smtClean="0"/>
              <a:t>лечение; </a:t>
            </a:r>
            <a:endParaRPr lang="ru-RU" dirty="0"/>
          </a:p>
          <a:p>
            <a:pPr lvl="0"/>
            <a:r>
              <a:rPr lang="ru-RU" dirty="0"/>
              <a:t>Активизировать работу по  снижению общей </a:t>
            </a:r>
            <a:r>
              <a:rPr lang="ru-RU" dirty="0" smtClean="0"/>
              <a:t> и профессиональной </a:t>
            </a:r>
            <a:r>
              <a:rPr lang="ru-RU" dirty="0"/>
              <a:t>заболеваемости</a:t>
            </a:r>
            <a:r>
              <a:rPr lang="ru-RU" b="1" dirty="0"/>
              <a:t>. 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8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FF00FF"/>
                </a:solidFill>
              </a:rPr>
              <a:t>ПРЕДЛОЖЕНИЯ</a:t>
            </a:r>
            <a:endParaRPr lang="ru-RU" sz="54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9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 ДИСПАНСЕРНОМ УЧЕТЕ СОСТОЯТ 423 ЧЕЛОВЕК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(36,8 %):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1704403"/>
              </p:ext>
            </p:extLst>
          </p:nvPr>
        </p:nvGraphicFramePr>
        <p:xfrm>
          <a:off x="0" y="761933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2320"/>
                <a:gridCol w="1691680"/>
              </a:tblGrid>
              <a:tr h="580526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ревматизм          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гипертоническая болезнь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хронический бронхит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инфаркт миокарда     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ишемическая болезнь сердца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ревматоидный артрит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хронические гастриты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пневмония                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бронхиальная астма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хронический холецистит, панкреатит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Бронхоэктатическая болезнь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язвенная болезнь желудка и 12-перстной кишки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железодефицитная анемия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хронический пиелонефрит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МКБ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Системная  красная волчанка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ЖКБ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хронический гепатит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женские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экстрагенитальные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заболевания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сахарный диабет                                                                         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Диффузно-узловой зоб 1 ст.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Постинфарктный кардиосклероз (по ЭКГ)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человека.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- 33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 чел.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- 9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- 74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- 19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- 12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- 28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- 22 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- 11чел.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- 19 чел.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 чел.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- 36 чел.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- 33 чел.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- 47 чел.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- 14 чел.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- 28чел.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 чел.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02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FF00"/>
                </a:solidFill>
              </a:rPr>
              <a:t>С ЦЕЛЬЮ ПЛАНИРОВАНИЯ ДАЛЬНЕЙШИХ МЕРОПРИЯТИЙ РАБОТНИКИ РАСПРЕДЕЛЕНЫ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 ПО ДИСПАНСЕРНЫМ ГРУППАМ: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FF"/>
                </a:solidFill>
              </a:rPr>
              <a:t>I</a:t>
            </a:r>
            <a:r>
              <a:rPr lang="ru-RU" sz="4800" b="1" dirty="0">
                <a:solidFill>
                  <a:srgbClr val="FF00FF"/>
                </a:solidFill>
              </a:rPr>
              <a:t>- группа  -   </a:t>
            </a:r>
            <a:r>
              <a:rPr lang="ru-RU" sz="4800" b="1" dirty="0" smtClean="0">
                <a:solidFill>
                  <a:srgbClr val="FF00FF"/>
                </a:solidFill>
              </a:rPr>
              <a:t>102</a:t>
            </a:r>
            <a:endParaRPr lang="ru-RU" sz="4800" b="1" dirty="0">
              <a:solidFill>
                <a:srgbClr val="FF00FF"/>
              </a:solidFill>
            </a:endParaRPr>
          </a:p>
          <a:p>
            <a:r>
              <a:rPr lang="en-US" sz="4800" b="1" dirty="0">
                <a:solidFill>
                  <a:srgbClr val="FF00FF"/>
                </a:solidFill>
              </a:rPr>
              <a:t>II</a:t>
            </a:r>
            <a:r>
              <a:rPr lang="ru-RU" sz="4800" b="1" dirty="0">
                <a:solidFill>
                  <a:srgbClr val="FF00FF"/>
                </a:solidFill>
              </a:rPr>
              <a:t>- группа -   </a:t>
            </a:r>
            <a:r>
              <a:rPr lang="ru-RU" sz="4800" b="1" dirty="0" smtClean="0">
                <a:solidFill>
                  <a:srgbClr val="FF00FF"/>
                </a:solidFill>
              </a:rPr>
              <a:t>623</a:t>
            </a:r>
            <a:endParaRPr lang="ru-RU" sz="4800" b="1" dirty="0">
              <a:solidFill>
                <a:srgbClr val="FF00FF"/>
              </a:solidFill>
            </a:endParaRPr>
          </a:p>
          <a:p>
            <a:r>
              <a:rPr lang="en-US" sz="4800" b="1" dirty="0">
                <a:solidFill>
                  <a:srgbClr val="FF00FF"/>
                </a:solidFill>
              </a:rPr>
              <a:t>III</a:t>
            </a:r>
            <a:r>
              <a:rPr lang="ru-RU" sz="4800" b="1" dirty="0">
                <a:solidFill>
                  <a:srgbClr val="FF00FF"/>
                </a:solidFill>
              </a:rPr>
              <a:t>- </a:t>
            </a:r>
            <a:r>
              <a:rPr lang="ru-RU" sz="4800" b="1" dirty="0" smtClean="0">
                <a:solidFill>
                  <a:srgbClr val="FF00FF"/>
                </a:solidFill>
              </a:rPr>
              <a:t>группа </a:t>
            </a:r>
            <a:r>
              <a:rPr lang="ru-RU" sz="4800" b="1" dirty="0">
                <a:solidFill>
                  <a:srgbClr val="FF00FF"/>
                </a:solidFill>
              </a:rPr>
              <a:t>-  </a:t>
            </a:r>
            <a:r>
              <a:rPr lang="ru-RU" sz="4800" b="1" dirty="0" smtClean="0">
                <a:solidFill>
                  <a:srgbClr val="FF00FF"/>
                </a:solidFill>
              </a:rPr>
              <a:t>423</a:t>
            </a:r>
            <a:endParaRPr lang="ru-RU" sz="48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9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В СРАВНЕНИИ С ДРУГИМИ ЛПУ  ГОРОДА</a:t>
            </a:r>
            <a:endParaRPr lang="ru-RU" dirty="0">
              <a:solidFill>
                <a:srgbClr val="FF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6829055"/>
              </p:ext>
            </p:extLst>
          </p:nvPr>
        </p:nvGraphicFramePr>
        <p:xfrm>
          <a:off x="1" y="1357299"/>
          <a:ext cx="9143999" cy="57228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4272"/>
                <a:gridCol w="1151777"/>
                <a:gridCol w="1071570"/>
                <a:gridCol w="1143008"/>
                <a:gridCol w="1285884"/>
                <a:gridCol w="1357322"/>
                <a:gridCol w="1500166"/>
              </a:tblGrid>
              <a:tr h="8380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ЛПУ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сотрудников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заболеваемость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Случаев на 1 работающего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Дней на 1 работающего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Среднее пребывание на б/л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случаи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7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Больница №21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1503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905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10632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Больница № 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1734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141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0,78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Больница №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429</a:t>
                      </a: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ГБУЗ</a:t>
                      </a:r>
                      <a:r>
                        <a:rPr lang="ru-RU" sz="20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БСМП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1147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485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7694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РКБ</a:t>
                      </a:r>
                      <a:r>
                        <a:rPr lang="ru-RU" sz="20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Куватова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2293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692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8992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3,9 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12,9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2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287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FF"/>
                </a:solidFill>
              </a:rPr>
              <a:t>РАСПРОСТРАНЁННОСТЬ ЗАБОЛЕВАНИЙ СРЕДИ ВРАЧЕЙ И СРЕДНИХ МЕДИЦИНСКИХ РАБОТНИКОВ  </a:t>
            </a:r>
            <a:endParaRPr lang="ru-RU" sz="3200" b="1" dirty="0">
              <a:solidFill>
                <a:srgbClr val="FF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0563866"/>
              </p:ext>
            </p:extLst>
          </p:nvPr>
        </p:nvGraphicFramePr>
        <p:xfrm>
          <a:off x="107504" y="1785926"/>
          <a:ext cx="8784976" cy="5093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1944216"/>
                <a:gridCol w="1728193"/>
                <a:gridCol w="1656183"/>
              </a:tblGrid>
              <a:tr h="87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Наменование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нозоологий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Врачи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Средний медперсонал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Прочее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5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Болезни органов пищеварения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37,6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51,7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5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Болезни органов дыхания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66,2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110,9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160,0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5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Болезни системы кровообращения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27,6  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51,3 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135,5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6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Болезни костно-мышечной системы и соединительной ткани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11,9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68,3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73,5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3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Болезни глаза и его придаточного аппарата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41,0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32,2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10,4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99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FF00FF"/>
                </a:solidFill>
              </a:rPr>
              <a:t>РАСПРОСТРАНЁННОСТЬ ЗАБОЛЕВАНИЙ МЕДИЦИНСКИХ РАБОТНИКОВ В РАЗЛИЧНЫХ ВОЗРАСТНЫХ ГРУППАХ </a:t>
            </a:r>
            <a:br>
              <a:rPr lang="ru-RU" sz="3000" b="1" dirty="0" smtClean="0">
                <a:solidFill>
                  <a:srgbClr val="FF00FF"/>
                </a:solidFill>
              </a:rPr>
            </a:br>
            <a:r>
              <a:rPr lang="ru-RU" sz="3000" b="1" dirty="0" smtClean="0">
                <a:solidFill>
                  <a:srgbClr val="FF00FF"/>
                </a:solidFill>
              </a:rPr>
              <a:t>( 1147 ЧЕЛ.) </a:t>
            </a:r>
            <a:endParaRPr lang="ru-RU" sz="3000" b="1" dirty="0">
              <a:solidFill>
                <a:srgbClr val="FF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5777695"/>
              </p:ext>
            </p:extLst>
          </p:nvPr>
        </p:nvGraphicFramePr>
        <p:xfrm>
          <a:off x="107504" y="1795426"/>
          <a:ext cx="9036496" cy="4980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392"/>
                <a:gridCol w="1682658"/>
                <a:gridCol w="1495696"/>
                <a:gridCol w="1433375"/>
                <a:gridCol w="1433375"/>
              </a:tblGrid>
              <a:tr h="574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нозоологий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20-29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лет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30-39 лет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40-49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лет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 и больше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2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Болезни органов пищеварения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11,3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36,7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85,1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2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Болезни органов дыхания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66,2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74,9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110,0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162,6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2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Болезни системы кровообращения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27,6  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51,3 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54,7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135,5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44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</a:rPr>
                        <a:t>Болезни костно-мышечной системы и соединительной ткани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11,9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32,3 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43,5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109,7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Болезни глаза и его придаточного аппарата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21,0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32,2 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40,4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84,2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99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ПОКАЗАТЕЛИ ДИСПАНСЕРНОГО УЧЁТА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35056820"/>
              </p:ext>
            </p:extLst>
          </p:nvPr>
        </p:nvGraphicFramePr>
        <p:xfrm>
          <a:off x="130176" y="1268760"/>
          <a:ext cx="9001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116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АНАЛИЗ ЗАБОЛЕВАЕМОСТИ ПО БОЛЬНИЧНЫМ ЛИСТАМ</a:t>
            </a:r>
            <a:endParaRPr lang="ru-RU" dirty="0">
              <a:solidFill>
                <a:srgbClr val="FF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2624638"/>
              </p:ext>
            </p:extLst>
          </p:nvPr>
        </p:nvGraphicFramePr>
        <p:xfrm>
          <a:off x="0" y="1600200"/>
          <a:ext cx="8929718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699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КОЛИЧЕСТВО </a:t>
            </a:r>
            <a:r>
              <a:rPr lang="ru-RU" sz="3200" dirty="0" smtClean="0">
                <a:solidFill>
                  <a:srgbClr val="FFFF00"/>
                </a:solidFill>
              </a:rPr>
              <a:t>СЛУЧАЕВ ВРЕМЕННОЙ</a:t>
            </a:r>
            <a:r>
              <a:rPr lang="ru-RU" sz="3200" dirty="0" smtClean="0">
                <a:solidFill>
                  <a:srgbClr val="FFFF00"/>
                </a:solidFill>
              </a:rPr>
              <a:t> НЕТРУДОСПОСОБНОСТИ ПО ОТДЕЛЕНИЯМ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2194276"/>
              </p:ext>
            </p:extLst>
          </p:nvPr>
        </p:nvGraphicFramePr>
        <p:xfrm>
          <a:off x="0" y="1252241"/>
          <a:ext cx="9144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618"/>
                <a:gridCol w="4821382"/>
              </a:tblGrid>
              <a:tr h="5115593">
                <a:tc>
                  <a:txBody>
                    <a:bodyPr/>
                    <a:lstStyle/>
                    <a:p>
                      <a:pPr lvl="0"/>
                      <a:r>
                        <a:rPr lang="ru-RU" sz="15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Физио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-терапия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НХО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Травматология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Урология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Гинекология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1-Хирургия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Гнойная хирургия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Терапия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Кардиология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Неврология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НСО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Эндоскопия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ОФД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Лаборатория</a:t>
                      </a:r>
                    </a:p>
                    <a:p>
                      <a:pPr lvl="0"/>
                      <a:r>
                        <a:rPr lang="ru-RU" sz="15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Бак.лаборатория</a:t>
                      </a:r>
                      <a:endParaRPr lang="ru-RU" sz="1500" b="1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ОЛД</a:t>
                      </a:r>
                    </a:p>
                    <a:p>
                      <a:pPr lvl="0"/>
                      <a:r>
                        <a:rPr lang="ru-RU" sz="15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Опер.блок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РХМДЛ</a:t>
                      </a:r>
                    </a:p>
                    <a:p>
                      <a:pPr lvl="0"/>
                      <a:r>
                        <a:rPr lang="ru-RU" sz="15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Медреабилитация</a:t>
                      </a:r>
                      <a:endParaRPr lang="ru-RU" sz="1500" b="1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Аптека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Приемный покой 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АХО</a:t>
                      </a:r>
                    </a:p>
                    <a:p>
                      <a:pPr lvl="0"/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Гараж</a:t>
                      </a:r>
                    </a:p>
                    <a:p>
                      <a:pPr lvl="0"/>
                      <a:r>
                        <a:rPr lang="ru-RU" sz="15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Эпид.отдел</a:t>
                      </a:r>
                      <a:endParaRPr lang="ru-RU" sz="15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случаев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 случаев (2,1%)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 случаев (5,5 )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 случаев (1,8%)</a:t>
                      </a:r>
                    </a:p>
                    <a:p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–24 случаев (4,9%)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 случаев  (3,5)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 случаев ( 2,2%)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20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-62 случаев( 12,7%)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29 случаев (5,9%)</a:t>
                      </a:r>
                    </a:p>
                    <a:p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28 случаев  (5,7%)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29случаев (5,9%)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63случаев (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12,9%)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 случаев (4,3%)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 случаев (3,3%)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 случаев(3,1%)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47случаев (</a:t>
                      </a:r>
                      <a:r>
                        <a:rPr lang="ru-RU" sz="15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случаев ( 11,5%)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r>
                        <a:rPr lang="ru-RU" sz="15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случаев (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  <a:r>
                        <a:rPr lang="ru-RU" sz="15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99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982</TotalTime>
  <Words>922</Words>
  <Application>Microsoft Office PowerPoint</Application>
  <PresentationFormat>Экран (4:3)</PresentationFormat>
  <Paragraphs>289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Анализ заболеваемости сотрудников  ГБУЗ РБ БСМП  г. Уфа за 2015-2017 годы</vt:lpstr>
      <vt:lpstr>НА ДИСПАНСЕРНОМ УЧЕТЕ СОСТОЯТ 423 ЧЕЛОВЕК  (36,8 %):</vt:lpstr>
      <vt:lpstr>С ЦЕЛЬЮ ПЛАНИРОВАНИЯ ДАЛЬНЕЙШИХ МЕРОПРИЯТИЙ РАБОТНИКИ РАСПРЕДЕЛЕНЫ  ПО ДИСПАНСЕРНЫМ ГРУППАМ:</vt:lpstr>
      <vt:lpstr>В СРАВНЕНИИ С ДРУГИМИ ЛПУ  ГОРОДА</vt:lpstr>
      <vt:lpstr>РАСПРОСТРАНЁННОСТЬ ЗАБОЛЕВАНИЙ СРЕДИ ВРАЧЕЙ И СРЕДНИХ МЕДИЦИНСКИХ РАБОТНИКОВ  </vt:lpstr>
      <vt:lpstr>РАСПРОСТРАНЁННОСТЬ ЗАБОЛЕВАНИЙ МЕДИЦИНСКИХ РАБОТНИКОВ В РАЗЛИЧНЫХ ВОЗРАСТНЫХ ГРУППАХ  ( 1147 ЧЕЛ.) </vt:lpstr>
      <vt:lpstr>ПОКАЗАТЕЛИ ДИСПАНСЕРНОГО УЧЁТА </vt:lpstr>
      <vt:lpstr>АНАЛИЗ ЗАБОЛЕВАЕМОСТИ ПО БОЛЬНИЧНЫМ ЛИСТАМ</vt:lpstr>
      <vt:lpstr>КОЛИЧЕСТВО СЛУЧАЕВ ВРЕМЕННОЙ НЕТРУДОСПОСОБНОСТИ ПО ОТДЕЛЕНИЯМ</vt:lpstr>
      <vt:lpstr>ВАКЦИНАЦИЯ</vt:lpstr>
      <vt:lpstr>ФАКТОРЫ ЗДОРОВЬЯ</vt:lpstr>
      <vt:lpstr>Результаты маммография и УЗИ  молочных желез у женщин 1976 г.р. и старше за 2017г.</vt:lpstr>
      <vt:lpstr>Слайд 13</vt:lpstr>
      <vt:lpstr>ВЫВОДЫ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заболеваемости сотрудников ГБУЗ РБ БСМП за 2015-2017 гг.</dc:title>
  <dc:creator>Доверенный врач</dc:creator>
  <cp:lastModifiedBy>Статистик</cp:lastModifiedBy>
  <cp:revision>63</cp:revision>
  <cp:lastPrinted>2018-04-02T03:17:03Z</cp:lastPrinted>
  <dcterms:created xsi:type="dcterms:W3CDTF">2018-03-30T11:30:04Z</dcterms:created>
  <dcterms:modified xsi:type="dcterms:W3CDTF">2018-04-27T08:58:07Z</dcterms:modified>
</cp:coreProperties>
</file>