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74" r:id="rId3"/>
    <p:sldId id="259" r:id="rId4"/>
    <p:sldId id="257" r:id="rId5"/>
    <p:sldId id="277" r:id="rId6"/>
    <p:sldId id="275" r:id="rId7"/>
    <p:sldId id="276" r:id="rId8"/>
    <p:sldId id="265" r:id="rId9"/>
    <p:sldId id="267" r:id="rId10"/>
    <p:sldId id="278" r:id="rId11"/>
    <p:sldId id="279" r:id="rId12"/>
    <p:sldId id="280" r:id="rId13"/>
    <p:sldId id="268" r:id="rId14"/>
    <p:sldId id="28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9" autoAdjust="0"/>
  </p:normalViewPr>
  <p:slideViewPr>
    <p:cSldViewPr>
      <p:cViewPr varScale="1">
        <p:scale>
          <a:sx n="66" d="100"/>
          <a:sy n="66" d="100"/>
        </p:scale>
        <p:origin x="-12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Повторная катастрофа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0"/>
                  <c:y val="-1.65516594233245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00"/>
                        </a:solidFill>
                      </a:rPr>
                      <a:t>125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1.6614629298839158E-3"/>
                  <c:y val="-2.206887923109939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00"/>
                        </a:solidFill>
                      </a:rPr>
                      <a:t>232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</c:dLbls>
          <c:cat>
            <c:strRef>
              <c:f>Лист1!$A$2:$A$3</c:f>
              <c:strCache>
                <c:ptCount val="2"/>
                <c:pt idx="0">
                  <c:v>Пациенты с ОИМ</c:v>
                </c:pt>
                <c:pt idx="1">
                  <c:v>Пациенты с ОНМК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</c:v>
                </c:pt>
                <c:pt idx="1">
                  <c:v>232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Острое событие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1.9937555158606946E-2"/>
                  <c:y val="-1.655165942332454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00"/>
                        </a:solidFill>
                      </a:rPr>
                      <a:t>763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2.8244869808026412E-2"/>
                  <c:y val="-5.517219807774853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00"/>
                        </a:solidFill>
                      </a:rPr>
                      <a:t>1184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</c:dLbls>
          <c:cat>
            <c:strRef>
              <c:f>Лист1!$A$2:$A$3</c:f>
              <c:strCache>
                <c:ptCount val="2"/>
                <c:pt idx="0">
                  <c:v>Пациенты с ОИМ</c:v>
                </c:pt>
                <c:pt idx="1">
                  <c:v>Пациенты с ОНМК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763</c:v>
                </c:pt>
                <c:pt idx="1">
                  <c:v>1184</c:v>
                </c:pt>
              </c:numCache>
            </c:numRef>
          </c:val>
        </c:ser>
        <c:shape val="cylinder"/>
        <c:axId val="129222912"/>
        <c:axId val="117587968"/>
        <c:axId val="129171904"/>
      </c:bar3DChart>
      <c:catAx>
        <c:axId val="129222912"/>
        <c:scaling>
          <c:orientation val="minMax"/>
        </c:scaling>
        <c:delete val="1"/>
        <c:axPos val="b"/>
        <c:majorTickMark val="cross"/>
        <c:minorTickMark val="cross"/>
        <c:tickLblPos val="none"/>
        <c:crossAx val="117587968"/>
        <c:crosses val="autoZero"/>
        <c:auto val="1"/>
        <c:lblAlgn val="ctr"/>
        <c:lblOffset val="100"/>
        <c:noMultiLvlLbl val="1"/>
      </c:catAx>
      <c:valAx>
        <c:axId val="11758796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29222912"/>
        <c:crosses val="autoZero"/>
        <c:crossBetween val="between"/>
      </c:valAx>
      <c:serAx>
        <c:axId val="129171904"/>
        <c:scaling>
          <c:orientation val="minMax"/>
        </c:scaling>
        <c:delete val="1"/>
        <c:axPos val="b"/>
        <c:majorTickMark val="cross"/>
        <c:minorTickMark val="cross"/>
        <c:tickLblPos val="none"/>
        <c:crossAx val="117587968"/>
        <c:crosses val="autoZero"/>
      </c:serAx>
    </c:plotArea>
    <c:legend>
      <c:legendPos val="r"/>
      <c:layout>
        <c:manualLayout>
          <c:xMode val="edge"/>
          <c:yMode val="edge"/>
          <c:x val="0.67267408837626652"/>
          <c:y val="0.4377565551374587"/>
          <c:w val="0.32732591162373348"/>
          <c:h val="0.12448688972508261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18ABB-2E65-4288-B88D-EEAA4C5606C5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FBA7F-0D0E-437A-9E29-DBB4E49BB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237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"/>
          <p:cNvSpPr>
            <a:spLocks/>
          </p:cNvSpPr>
          <p:nvPr/>
        </p:nvSpPr>
        <p:spPr bwMode="auto">
          <a:xfrm rot="10800000" flipH="1">
            <a:off x="741363" y="1768475"/>
            <a:ext cx="539750" cy="1738313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</p:spPr>
        <p:txBody>
          <a:bodyPr rot="10800000" wrap="none" lIns="17883" tIns="0" rIns="0" bIns="0" anchor="ctr"/>
          <a:lstStyle/>
          <a:p>
            <a:pPr defTabSz="895350" eaLnBrk="0" hangingPunct="0"/>
            <a:endParaRPr lang="ru-RU" sz="2400">
              <a:solidFill>
                <a:srgbClr val="000000"/>
              </a:solidFill>
              <a:latin typeface="Georgia" pitchFamily="18" charset="0"/>
              <a:ea typeface="Microsoft YaHei" pitchFamily="34" charset="-122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39" tIns="47169" rIns="94339" bIns="47169" anchor="b"/>
          <a:lstStyle/>
          <a:p>
            <a:pPr algn="r" defTabSz="942975"/>
            <a:fld id="{4122ACF8-DA22-46B2-8FD0-B1FA31CEDED1}" type="slidenum">
              <a:rPr lang="en-US" sz="1200">
                <a:solidFill>
                  <a:srgbClr val="000000"/>
                </a:solidFill>
                <a:ea typeface="Microsoft YaHei" pitchFamily="34" charset="-122"/>
              </a:rPr>
              <a:pPr algn="r" defTabSz="942975"/>
              <a:t>3</a:t>
            </a:fld>
            <a:endParaRPr lang="en-US" sz="120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31748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69925"/>
            <a:ext cx="4603750" cy="3452813"/>
          </a:xfrm>
          <a:ln/>
        </p:spPr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25500" y="8520113"/>
            <a:ext cx="5213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255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>
                <a:solidFill>
                  <a:srgbClr val="000000"/>
                </a:solidFill>
                <a:latin typeface="Georgia" pitchFamily="18" charset="0"/>
                <a:ea typeface="MS PGothic" pitchFamily="34" charset="-128"/>
                <a:cs typeface="Arial" pitchFamily="34" charset="0"/>
              </a:rPr>
              <a:t>Pollack CV Jr, Goldberg AD. The medical management of acute coronary syndromes and potential roles for new antithrombotic agents. </a:t>
            </a:r>
            <a:r>
              <a:rPr lang="en-US" sz="1000" i="1">
                <a:solidFill>
                  <a:srgbClr val="000000"/>
                </a:solidFill>
                <a:latin typeface="Georgia" pitchFamily="18" charset="0"/>
                <a:ea typeface="MS PGothic" pitchFamily="34" charset="-128"/>
                <a:cs typeface="Arial" pitchFamily="34" charset="0"/>
              </a:rPr>
              <a:t>J Emerg Med</a:t>
            </a:r>
            <a:r>
              <a:rPr lang="en-US" sz="1000">
                <a:solidFill>
                  <a:srgbClr val="000000"/>
                </a:solidFill>
                <a:latin typeface="Georgia" pitchFamily="18" charset="0"/>
                <a:ea typeface="MS PGothic" pitchFamily="34" charset="-128"/>
                <a:cs typeface="Arial" pitchFamily="34" charset="0"/>
              </a:rPr>
              <a:t>. 2008;34:417-428.</a:t>
            </a:r>
          </a:p>
        </p:txBody>
      </p:sp>
      <p:sp>
        <p:nvSpPr>
          <p:cNvPr id="31750" name="Rectangle 5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51" tIns="46275" rIns="92551" bIns="46275" anchor="b"/>
          <a:lstStyle/>
          <a:p>
            <a:pPr algn="r" defTabSz="925513" eaLnBrk="0" hangingPunct="0"/>
            <a:fld id="{132760A9-4930-44EF-A215-B35DBB1796EB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925513" eaLnBrk="0" hangingPunct="0"/>
              <a:t>3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819150" y="449263"/>
            <a:ext cx="4873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379" rIns="92757" bIns="46379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New</a:t>
            </a:r>
          </a:p>
        </p:txBody>
      </p:sp>
      <p:sp>
        <p:nvSpPr>
          <p:cNvPr id="317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33350" y="2511425"/>
            <a:ext cx="608013" cy="227013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</p:spPr>
        <p:txBody>
          <a:bodyPr lIns="17820" tIns="0" rIns="0" bIns="0"/>
          <a:lstStyle/>
          <a:p>
            <a:pPr defTabSz="890588" eaLnBrk="0" hangingPunct="0">
              <a:spcBef>
                <a:spcPct val="50000"/>
              </a:spcBef>
            </a:pPr>
            <a:r>
              <a:rPr lang="en-US" sz="600">
                <a:solidFill>
                  <a:srgbClr val="00002B"/>
                </a:solidFill>
                <a:latin typeface="Georgia" pitchFamily="18" charset="0"/>
                <a:ea typeface="Microsoft YaHei" pitchFamily="34" charset="-122"/>
                <a:cs typeface="Arial" pitchFamily="34" charset="0"/>
              </a:rPr>
              <a:t>Pollack, 2009, p421, fig 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"/>
          <p:cNvSpPr>
            <a:spLocks/>
          </p:cNvSpPr>
          <p:nvPr/>
        </p:nvSpPr>
        <p:spPr bwMode="auto">
          <a:xfrm rot="10800000" flipH="1">
            <a:off x="741363" y="1768475"/>
            <a:ext cx="539750" cy="1738313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</p:spPr>
        <p:txBody>
          <a:bodyPr rot="10800000" wrap="none" lIns="17883" tIns="0" rIns="0" bIns="0" anchor="ctr"/>
          <a:lstStyle/>
          <a:p>
            <a:pPr defTabSz="895350" eaLnBrk="0" hangingPunct="0"/>
            <a:endParaRPr lang="ru-RU" sz="2400">
              <a:solidFill>
                <a:srgbClr val="000000"/>
              </a:solidFill>
              <a:latin typeface="Georgia" pitchFamily="18" charset="0"/>
              <a:ea typeface="Microsoft YaHei" pitchFamily="34" charset="-122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39" tIns="47169" rIns="94339" bIns="47169" anchor="b"/>
          <a:lstStyle/>
          <a:p>
            <a:pPr algn="r" defTabSz="942975"/>
            <a:fld id="{4122ACF8-DA22-46B2-8FD0-B1FA31CEDED1}" type="slidenum">
              <a:rPr lang="en-US" sz="1200">
                <a:solidFill>
                  <a:srgbClr val="000000"/>
                </a:solidFill>
                <a:ea typeface="Microsoft YaHei" pitchFamily="34" charset="-122"/>
              </a:rPr>
              <a:pPr algn="r" defTabSz="942975"/>
              <a:t>5</a:t>
            </a:fld>
            <a:endParaRPr lang="en-US" sz="120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31748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69925"/>
            <a:ext cx="4603750" cy="3452813"/>
          </a:xfrm>
          <a:ln/>
        </p:spPr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25500" y="8520113"/>
            <a:ext cx="5213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255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000">
                <a:solidFill>
                  <a:srgbClr val="000000"/>
                </a:solidFill>
                <a:latin typeface="Georgia" pitchFamily="18" charset="0"/>
                <a:ea typeface="MS PGothic" pitchFamily="34" charset="-128"/>
                <a:cs typeface="Arial" pitchFamily="34" charset="0"/>
              </a:rPr>
              <a:t>Pollack CV Jr, Goldberg AD. The medical management of acute coronary syndromes and potential roles for new antithrombotic agents. </a:t>
            </a:r>
            <a:r>
              <a:rPr lang="en-US" sz="1000" i="1">
                <a:solidFill>
                  <a:srgbClr val="000000"/>
                </a:solidFill>
                <a:latin typeface="Georgia" pitchFamily="18" charset="0"/>
                <a:ea typeface="MS PGothic" pitchFamily="34" charset="-128"/>
                <a:cs typeface="Arial" pitchFamily="34" charset="0"/>
              </a:rPr>
              <a:t>J Emerg Med</a:t>
            </a:r>
            <a:r>
              <a:rPr lang="en-US" sz="1000">
                <a:solidFill>
                  <a:srgbClr val="000000"/>
                </a:solidFill>
                <a:latin typeface="Georgia" pitchFamily="18" charset="0"/>
                <a:ea typeface="MS PGothic" pitchFamily="34" charset="-128"/>
                <a:cs typeface="Arial" pitchFamily="34" charset="0"/>
              </a:rPr>
              <a:t>. 2008;34:417-428.</a:t>
            </a:r>
          </a:p>
        </p:txBody>
      </p:sp>
      <p:sp>
        <p:nvSpPr>
          <p:cNvPr id="31750" name="Rectangle 5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51" tIns="46275" rIns="92551" bIns="46275" anchor="b"/>
          <a:lstStyle/>
          <a:p>
            <a:pPr algn="r" defTabSz="925513" eaLnBrk="0" hangingPunct="0"/>
            <a:fld id="{132760A9-4930-44EF-A215-B35DBB1796EB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 defTabSz="925513" eaLnBrk="0" hangingPunct="0"/>
              <a:t>5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819150" y="449263"/>
            <a:ext cx="4873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379" rIns="92757" bIns="46379">
            <a:spAutoFit/>
          </a:bodyPr>
          <a:lstStyle/>
          <a:p>
            <a:pPr defTabSz="928688">
              <a:spcBef>
                <a:spcPct val="50000"/>
              </a:spcBef>
            </a:pPr>
            <a:r>
              <a:rPr lang="en-US" sz="900" b="1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New</a:t>
            </a:r>
          </a:p>
        </p:txBody>
      </p:sp>
      <p:sp>
        <p:nvSpPr>
          <p:cNvPr id="317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33350" y="2511425"/>
            <a:ext cx="608013" cy="227013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</p:spPr>
        <p:txBody>
          <a:bodyPr lIns="17820" tIns="0" rIns="0" bIns="0"/>
          <a:lstStyle/>
          <a:p>
            <a:pPr defTabSz="890588" eaLnBrk="0" hangingPunct="0">
              <a:spcBef>
                <a:spcPct val="50000"/>
              </a:spcBef>
            </a:pPr>
            <a:r>
              <a:rPr lang="en-US" sz="600">
                <a:solidFill>
                  <a:srgbClr val="00002B"/>
                </a:solidFill>
                <a:latin typeface="Georgia" pitchFamily="18" charset="0"/>
                <a:ea typeface="Microsoft YaHei" pitchFamily="34" charset="-122"/>
                <a:cs typeface="Arial" pitchFamily="34" charset="0"/>
              </a:rPr>
              <a:t>Pollack, 2009, p421, fig 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95536" y="188640"/>
            <a:ext cx="1497667" cy="1497667"/>
            <a:chOff x="266021" y="277440"/>
            <a:chExt cx="1207344" cy="1207344"/>
          </a:xfrm>
        </p:grpSpPr>
        <p:grpSp>
          <p:nvGrpSpPr>
            <p:cNvPr id="5" name="Группа 10"/>
            <p:cNvGrpSpPr/>
            <p:nvPr/>
          </p:nvGrpSpPr>
          <p:grpSpPr>
            <a:xfrm>
              <a:off x="266021" y="277440"/>
              <a:ext cx="1207344" cy="1207344"/>
              <a:chOff x="266021" y="277440"/>
              <a:chExt cx="1368152" cy="1368152"/>
            </a:xfrm>
          </p:grpSpPr>
          <p:sp>
            <p:nvSpPr>
              <p:cNvPr id="7" name="Скругленный прямоугольник 6"/>
              <p:cNvSpPr/>
              <p:nvPr/>
            </p:nvSpPr>
            <p:spPr bwMode="auto">
              <a:xfrm>
                <a:off x="266021" y="277440"/>
                <a:ext cx="1368152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339542"/>
                <a:ext cx="1253138" cy="1243948"/>
              </a:xfrm>
              <a:prstGeom prst="rect">
                <a:avLst/>
              </a:prstGeom>
            </p:spPr>
          </p:pic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00" y="421966"/>
              <a:ext cx="924586" cy="91829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786050" y="57148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ГБУЗ РБ БСМП г. Уфа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000240"/>
            <a:ext cx="828680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Острый тромбоз.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важно знать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r"/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ОРИТ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ГБУЗ РБ БСМП г. Уфа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Р.Р.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Габидуллин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2018г.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</a:t>
            </a:r>
            <a:b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Международное нормализированное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</a:t>
            </a:r>
          </a:p>
          <a:p>
            <a:pPr algn="just">
              <a:buNone/>
            </a:pPr>
            <a:endParaRPr lang="ru-RU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норме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1,0</a:t>
            </a:r>
          </a:p>
          <a:p>
            <a:pPr algn="just">
              <a:buNone/>
            </a:pPr>
            <a:endParaRPr lang="ru-RU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 для контроля эффективности и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приема препарата </a:t>
            </a:r>
            <a:r>
              <a:rPr lang="ru-RU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Варфарин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АНТИТРОМБИН </a:t>
            </a:r>
            <a:r>
              <a:rPr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3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ЕСТЕСТВЕННОЕ ВЕЩЕСТВО В ОРГАНИЗМЕ ЧЕЛОВЕКА, ОБЕСПЕЧИВАЮЩЕЕ ЖИДКОЕ СОСТОЯНИЕ КРОВИ</a:t>
            </a:r>
            <a:endParaRPr lang="ru-RU" sz="3200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182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АГРЕГАЦИЯ ТРОМБОЦИТОВ И ОПРЕДЕЛЕНИЕ ФУНКЦИОНАЛЬНОЙ АКТИВНОСТИ ТРОМБОЦИТОВ</a:t>
            </a:r>
            <a:endParaRPr lang="ru-RU" sz="3600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571744"/>
            <a:ext cx="8229600" cy="4286256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угнетения функции тромбоцитов</a:t>
            </a:r>
          </a:p>
          <a:p>
            <a:pPr algn="just">
              <a:buNone/>
            </a:pPr>
            <a:r>
              <a:rPr lang="ru-RU" sz="3200" b="1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антитромбоцитарными</a:t>
            </a:r>
            <a:r>
              <a:rPr lang="ru-RU" sz="32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препаратами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just">
              <a:buNone/>
            </a:pPr>
            <a:r>
              <a:rPr lang="ru-RU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ацетисалициловая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кислота,</a:t>
            </a:r>
          </a:p>
          <a:p>
            <a:pPr algn="just">
              <a:buNone/>
            </a:pPr>
            <a:r>
              <a:rPr lang="ru-RU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клопидогрель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None/>
            </a:pPr>
            <a:r>
              <a:rPr lang="ru-RU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тикагрелор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 контроля </a:t>
            </a:r>
            <a:r>
              <a:rPr lang="ru-RU" sz="4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антикоагулянтной</a:t>
            </a:r>
            <a:r>
              <a:rPr lang="ru-RU" sz="4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дезагрегантной</a:t>
            </a:r>
            <a:r>
              <a:rPr lang="ru-RU" sz="4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терапии для амбулаторных и стационарных пациентов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Антитромботический кабинет</a:t>
            </a:r>
            <a:endParaRPr lang="ru-RU" sz="4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ГБУЗ РБ БСМП г. Уфа</a:t>
            </a:r>
            <a:br>
              <a:rPr lang="ru-RU" sz="4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Антитромботический кабинет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г. Уфа, ул. </a:t>
            </a:r>
            <a:r>
              <a:rPr lang="ru-RU" dirty="0" err="1" smtClean="0">
                <a:solidFill>
                  <a:srgbClr val="FFC000"/>
                </a:solidFill>
              </a:rPr>
              <a:t>Батырская</a:t>
            </a:r>
            <a:r>
              <a:rPr lang="ru-RU" dirty="0" smtClean="0">
                <a:solidFill>
                  <a:srgbClr val="FFC000"/>
                </a:solidFill>
              </a:rPr>
              <a:t> 39/2, 1 этаж хирургического </a:t>
            </a:r>
            <a:r>
              <a:rPr lang="ru-RU" dirty="0" smtClean="0">
                <a:solidFill>
                  <a:srgbClr val="FFC000"/>
                </a:solidFill>
              </a:rPr>
              <a:t> корпуса</a:t>
            </a:r>
          </a:p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Оформление амбулаторного приема в отделе </a:t>
            </a:r>
            <a:r>
              <a:rPr lang="ru-RU" dirty="0" smtClean="0">
                <a:solidFill>
                  <a:srgbClr val="FFC000"/>
                </a:solidFill>
              </a:rPr>
              <a:t>обеспечения и реализации договоров 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населению.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Телефоны</a:t>
            </a:r>
            <a:r>
              <a:rPr lang="ru-RU" dirty="0" smtClean="0">
                <a:solidFill>
                  <a:srgbClr val="FFC000"/>
                </a:solidFill>
              </a:rPr>
              <a:t>:</a:t>
            </a:r>
          </a:p>
          <a:p>
            <a:r>
              <a:rPr lang="ru-RU" dirty="0" smtClean="0"/>
              <a:t>8 </a:t>
            </a:r>
            <a:r>
              <a:rPr lang="ru-RU" dirty="0" smtClean="0"/>
              <a:t>(347) 291-29-05; </a:t>
            </a:r>
          </a:p>
          <a:p>
            <a:r>
              <a:rPr lang="ru-RU" dirty="0" smtClean="0"/>
              <a:t>8 (347) 255-54-19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4.mylove.ru/X_1vatO8LOepPxo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7"/>
            <a:ext cx="9144000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024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4585"/>
            <a:ext cx="9144000" cy="1354217"/>
          </a:xfrm>
          <a:effectLst>
            <a:outerShdw dist="17961" dir="2700000" algn="ctr" rotWithShape="0">
              <a:srgbClr val="808080">
                <a:alpha val="74997"/>
              </a:srgbClr>
            </a:outerShdw>
          </a:effectLst>
        </p:spPr>
        <p:txBody>
          <a:bodyPr wrap="square" tIns="0" rIns="0" bIns="0">
            <a:sp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 ОБРАЗОВАНИЯ ТРОМБА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Line 62"/>
          <p:cNvSpPr>
            <a:spLocks noChangeShapeType="1"/>
          </p:cNvSpPr>
          <p:nvPr/>
        </p:nvSpPr>
        <p:spPr bwMode="auto">
          <a:xfrm flipH="1">
            <a:off x="6143636" y="4500570"/>
            <a:ext cx="428628" cy="868086"/>
          </a:xfrm>
          <a:prstGeom prst="line">
            <a:avLst/>
          </a:prstGeom>
          <a:ln>
            <a:solidFill>
              <a:srgbClr val="FFFF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23563" name="Rectangle 18"/>
          <p:cNvSpPr>
            <a:spLocks noChangeArrowheads="1"/>
          </p:cNvSpPr>
          <p:nvPr/>
        </p:nvSpPr>
        <p:spPr bwMode="black">
          <a:xfrm>
            <a:off x="498475" y="6481763"/>
            <a:ext cx="81057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152400" indent="-152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 </a:t>
            </a:r>
          </a:p>
          <a:p>
            <a:pPr marL="152400" indent="-1524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По </a:t>
            </a:r>
            <a:r>
              <a:rPr lang="en-US" sz="120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Pollack CV Jr et al. </a:t>
            </a:r>
            <a:r>
              <a:rPr lang="ru-RU" sz="120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J Emerg Med</a:t>
            </a:r>
            <a:r>
              <a:rPr lang="en-US" sz="120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. 2008;34:417-428</a:t>
            </a:r>
            <a:r>
              <a:rPr lang="ru-RU" sz="120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 ( с дополнениями)</a:t>
            </a:r>
            <a:r>
              <a:rPr lang="en-US" sz="120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.</a:t>
            </a:r>
          </a:p>
        </p:txBody>
      </p:sp>
      <p:sp>
        <p:nvSpPr>
          <p:cNvPr id="23568" name="AutoShape 19"/>
          <p:cNvSpPr>
            <a:spLocks noChangeArrowheads="1"/>
          </p:cNvSpPr>
          <p:nvPr/>
        </p:nvSpPr>
        <p:spPr bwMode="auto">
          <a:xfrm>
            <a:off x="1285852" y="4714884"/>
            <a:ext cx="1714512" cy="857256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ru-RU" sz="1600" b="1" dirty="0" smtClean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ФИБРИН</a:t>
            </a:r>
            <a:endParaRPr lang="en-US" sz="1600" b="1" dirty="0">
              <a:solidFill>
                <a:srgbClr val="FFFFFF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69" name="AutoShape 20"/>
          <p:cNvSpPr>
            <a:spLocks noChangeArrowheads="1"/>
          </p:cNvSpPr>
          <p:nvPr/>
        </p:nvSpPr>
        <p:spPr bwMode="auto">
          <a:xfrm>
            <a:off x="3779912" y="4929198"/>
            <a:ext cx="2304256" cy="1357322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  <a:ea typeface="MS PGothic" pitchFamily="34" charset="-128"/>
              </a:rPr>
              <a:t>Тромб</a:t>
            </a:r>
            <a:endParaRPr lang="en-US" sz="3600" b="1" dirty="0">
              <a:solidFill>
                <a:srgbClr val="FF0000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70" name="AutoShape 21"/>
          <p:cNvSpPr>
            <a:spLocks noChangeArrowheads="1"/>
          </p:cNvSpPr>
          <p:nvPr/>
        </p:nvSpPr>
        <p:spPr bwMode="auto">
          <a:xfrm>
            <a:off x="1214414" y="3214686"/>
            <a:ext cx="1643073" cy="71438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ТРОМБИН</a:t>
            </a:r>
            <a:endParaRPr lang="en-US" sz="1400" b="1" dirty="0">
              <a:solidFill>
                <a:srgbClr val="FFFFFF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72" name="AutoShape 23"/>
          <p:cNvSpPr>
            <a:spLocks noChangeArrowheads="1"/>
          </p:cNvSpPr>
          <p:nvPr/>
        </p:nvSpPr>
        <p:spPr bwMode="auto">
          <a:xfrm>
            <a:off x="5715008" y="3357562"/>
            <a:ext cx="3214710" cy="114300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АГРЕГАЦИЯ ТРОМБОЦИТОВ</a:t>
            </a:r>
            <a:endParaRPr lang="en-US" sz="1400" b="1" dirty="0">
              <a:solidFill>
                <a:srgbClr val="FFFFFF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79" name="AutoShape 30"/>
          <p:cNvSpPr>
            <a:spLocks noChangeArrowheads="1"/>
          </p:cNvSpPr>
          <p:nvPr/>
        </p:nvSpPr>
        <p:spPr bwMode="auto">
          <a:xfrm flipV="1">
            <a:off x="214283" y="2002708"/>
            <a:ext cx="2714644" cy="646986"/>
          </a:xfrm>
          <a:prstGeom prst="roundRect">
            <a:avLst>
              <a:gd name="adj" fmla="val 16667"/>
            </a:avLst>
          </a:prstGeom>
          <a:solidFill>
            <a:srgbClr val="014067"/>
          </a:solidFill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rPr>
              <a:t>ФАКТОРЫ СВЕРТЫВАНИЯ</a:t>
            </a:r>
            <a:endParaRPr lang="en-US" sz="1600" b="1" dirty="0">
              <a:solidFill>
                <a:srgbClr val="FFFF00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80" name="AutoShape 31"/>
          <p:cNvSpPr>
            <a:spLocks noChangeArrowheads="1"/>
          </p:cNvSpPr>
          <p:nvPr/>
        </p:nvSpPr>
        <p:spPr bwMode="auto">
          <a:xfrm>
            <a:off x="6286512" y="2071126"/>
            <a:ext cx="2000264" cy="374571"/>
          </a:xfrm>
          <a:prstGeom prst="roundRect">
            <a:avLst>
              <a:gd name="adj" fmla="val 16667"/>
            </a:avLst>
          </a:prstGeom>
          <a:solidFill>
            <a:srgbClr val="014067"/>
          </a:solidFill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rPr>
              <a:t>ТРОМБОЦИТЫ</a:t>
            </a:r>
            <a:endParaRPr lang="en-US" sz="1600" b="1" dirty="0">
              <a:solidFill>
                <a:srgbClr val="FFFF00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82" name="Line 50"/>
          <p:cNvSpPr>
            <a:spLocks noChangeShapeType="1"/>
          </p:cNvSpPr>
          <p:nvPr/>
        </p:nvSpPr>
        <p:spPr bwMode="auto">
          <a:xfrm flipH="1">
            <a:off x="1928793" y="2643182"/>
            <a:ext cx="11971" cy="571504"/>
          </a:xfrm>
          <a:prstGeom prst="line">
            <a:avLst/>
          </a:prstGeom>
          <a:ln>
            <a:solidFill>
              <a:srgbClr val="FFFF0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ru-RU"/>
          </a:p>
        </p:txBody>
      </p:sp>
      <p:cxnSp>
        <p:nvCxnSpPr>
          <p:cNvPr id="23583" name="Прямая со стрелкой 2"/>
          <p:cNvCxnSpPr>
            <a:cxnSpLocks noChangeShapeType="1"/>
          </p:cNvCxnSpPr>
          <p:nvPr/>
        </p:nvCxnSpPr>
        <p:spPr bwMode="auto">
          <a:xfrm>
            <a:off x="2143108" y="3929066"/>
            <a:ext cx="0" cy="792088"/>
          </a:xfrm>
          <a:prstGeom prst="straightConnector1">
            <a:avLst/>
          </a:prstGeom>
          <a:ln>
            <a:solidFill>
              <a:srgbClr val="FFFF00"/>
            </a:solidFill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585" name="Прямая со стрелкой 36"/>
          <p:cNvCxnSpPr>
            <a:cxnSpLocks noChangeShapeType="1"/>
          </p:cNvCxnSpPr>
          <p:nvPr/>
        </p:nvCxnSpPr>
        <p:spPr bwMode="auto">
          <a:xfrm rot="5400000">
            <a:off x="6451617" y="2978143"/>
            <a:ext cx="669922" cy="1588"/>
          </a:xfrm>
          <a:prstGeom prst="straightConnector1">
            <a:avLst/>
          </a:prstGeom>
          <a:ln>
            <a:solidFill>
              <a:srgbClr val="FFFF00"/>
            </a:solidFill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071802" y="5214950"/>
            <a:ext cx="648072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15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ИНФАРКТ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ТРОМБОЗ ВЕН И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ЛЕГОЧНОЙ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АРТЕРИИ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ИНСУЛЬТ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4086"/>
            <a:ext cx="9144000" cy="861774"/>
          </a:xfrm>
          <a:effectLst>
            <a:outerShdw dist="17961" dir="2700000" algn="ctr" rotWithShape="0">
              <a:srgbClr val="808080">
                <a:alpha val="74997"/>
              </a:srgbClr>
            </a:outerShdw>
          </a:effectLst>
        </p:spPr>
        <p:txBody>
          <a:bodyPr wrap="square" tIns="0" rIns="0" bIns="0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ПРЕПАРАТЫ, ПРЕПЯТСТВУЮЩИЕ ОБРАЗОВАНИЮ ТРОМБА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Line 62"/>
          <p:cNvSpPr>
            <a:spLocks noChangeShapeType="1"/>
          </p:cNvSpPr>
          <p:nvPr/>
        </p:nvSpPr>
        <p:spPr bwMode="auto">
          <a:xfrm flipH="1">
            <a:off x="5715008" y="4643446"/>
            <a:ext cx="777268" cy="794368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23568" name="AutoShape 19"/>
          <p:cNvSpPr>
            <a:spLocks noChangeArrowheads="1"/>
          </p:cNvSpPr>
          <p:nvPr/>
        </p:nvSpPr>
        <p:spPr bwMode="auto">
          <a:xfrm>
            <a:off x="2357422" y="4214818"/>
            <a:ext cx="1136566" cy="571504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ru-RU" b="1" dirty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Фибри</a:t>
            </a:r>
            <a:r>
              <a:rPr lang="ru-RU" sz="1400" b="1" dirty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н</a:t>
            </a:r>
            <a:endParaRPr lang="en-US" sz="1400" b="1" dirty="0">
              <a:solidFill>
                <a:srgbClr val="FFFFFF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69" name="AutoShape 20"/>
          <p:cNvSpPr>
            <a:spLocks noChangeArrowheads="1"/>
          </p:cNvSpPr>
          <p:nvPr/>
        </p:nvSpPr>
        <p:spPr bwMode="auto">
          <a:xfrm>
            <a:off x="4071934" y="5143512"/>
            <a:ext cx="1571636" cy="114300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ru-RU" b="1" dirty="0" smtClean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ТРОМБОЗ</a:t>
            </a:r>
            <a:endParaRPr lang="en-US" b="1" dirty="0">
              <a:solidFill>
                <a:srgbClr val="FFFFFF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70" name="AutoShape 21"/>
          <p:cNvSpPr>
            <a:spLocks noChangeArrowheads="1"/>
          </p:cNvSpPr>
          <p:nvPr/>
        </p:nvSpPr>
        <p:spPr bwMode="auto">
          <a:xfrm>
            <a:off x="2411760" y="2928934"/>
            <a:ext cx="1298575" cy="500066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ru-RU" b="1" dirty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Тромбин</a:t>
            </a:r>
            <a:endParaRPr lang="en-US" b="1" dirty="0">
              <a:solidFill>
                <a:srgbClr val="FFFFFF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72" name="AutoShape 23"/>
          <p:cNvSpPr>
            <a:spLocks noChangeArrowheads="1"/>
          </p:cNvSpPr>
          <p:nvPr/>
        </p:nvSpPr>
        <p:spPr bwMode="auto">
          <a:xfrm>
            <a:off x="5436096" y="3643314"/>
            <a:ext cx="3422184" cy="1000132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Georgia" pitchFamily="18" charset="0"/>
                <a:ea typeface="MS PGothic" pitchFamily="34" charset="-128"/>
              </a:rPr>
              <a:t>АГРЕГАЦИЯ ТРОМБОЦИТОВ</a:t>
            </a:r>
            <a:endParaRPr lang="en-US" sz="1400" b="1" dirty="0">
              <a:solidFill>
                <a:srgbClr val="FFFFFF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79" name="AutoShape 30"/>
          <p:cNvSpPr>
            <a:spLocks noChangeArrowheads="1"/>
          </p:cNvSpPr>
          <p:nvPr/>
        </p:nvSpPr>
        <p:spPr bwMode="auto">
          <a:xfrm>
            <a:off x="214283" y="1732068"/>
            <a:ext cx="3143271" cy="408623"/>
          </a:xfrm>
          <a:prstGeom prst="roundRect">
            <a:avLst>
              <a:gd name="adj" fmla="val 16667"/>
            </a:avLst>
          </a:prstGeom>
          <a:solidFill>
            <a:srgbClr val="014067"/>
          </a:solidFill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rPr>
              <a:t>Факторы свертывания</a:t>
            </a:r>
            <a:endParaRPr lang="en-US" b="1" dirty="0">
              <a:solidFill>
                <a:srgbClr val="FFFF00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80" name="AutoShape 31"/>
          <p:cNvSpPr>
            <a:spLocks noChangeArrowheads="1"/>
          </p:cNvSpPr>
          <p:nvPr/>
        </p:nvSpPr>
        <p:spPr bwMode="auto">
          <a:xfrm>
            <a:off x="6429388" y="2472086"/>
            <a:ext cx="1928826" cy="408623"/>
          </a:xfrm>
          <a:prstGeom prst="roundRect">
            <a:avLst>
              <a:gd name="adj" fmla="val 16667"/>
            </a:avLst>
          </a:prstGeom>
          <a:solidFill>
            <a:srgbClr val="014067"/>
          </a:solidFill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  <a:ea typeface="MS PGothic" pitchFamily="34" charset="-128"/>
              </a:rPr>
              <a:t>Тромбоциты</a:t>
            </a:r>
            <a:endParaRPr lang="en-US" b="1" dirty="0">
              <a:solidFill>
                <a:srgbClr val="FFFF00"/>
              </a:solidFill>
              <a:latin typeface="Georgia" pitchFamily="18" charset="0"/>
              <a:ea typeface="MS PGothic" pitchFamily="34" charset="-128"/>
            </a:endParaRPr>
          </a:p>
        </p:txBody>
      </p:sp>
      <p:sp>
        <p:nvSpPr>
          <p:cNvPr id="23582" name="Line 50"/>
          <p:cNvSpPr>
            <a:spLocks noChangeShapeType="1"/>
          </p:cNvSpPr>
          <p:nvPr/>
        </p:nvSpPr>
        <p:spPr bwMode="auto">
          <a:xfrm flipH="1">
            <a:off x="2928926" y="2143116"/>
            <a:ext cx="593" cy="7920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cxnSp>
        <p:nvCxnSpPr>
          <p:cNvPr id="23583" name="Прямая со стрелкой 2"/>
          <p:cNvCxnSpPr>
            <a:cxnSpLocks noChangeShapeType="1"/>
          </p:cNvCxnSpPr>
          <p:nvPr/>
        </p:nvCxnSpPr>
        <p:spPr bwMode="auto">
          <a:xfrm>
            <a:off x="3071802" y="3429000"/>
            <a:ext cx="0" cy="7920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85" name="Прямая со стрелкой 36"/>
          <p:cNvCxnSpPr>
            <a:cxnSpLocks noChangeShapeType="1"/>
          </p:cNvCxnSpPr>
          <p:nvPr/>
        </p:nvCxnSpPr>
        <p:spPr bwMode="auto">
          <a:xfrm rot="16200000" flipH="1">
            <a:off x="6502726" y="3284224"/>
            <a:ext cx="727680" cy="171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" name="Прямая со стрелкой 34"/>
          <p:cNvCxnSpPr/>
          <p:nvPr/>
        </p:nvCxnSpPr>
        <p:spPr>
          <a:xfrm>
            <a:off x="2928926" y="4857760"/>
            <a:ext cx="108012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282" y="2786058"/>
            <a:ext cx="1843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ВАРФАРИН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КСАРЕЛТО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ЭЛИКВИС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ПРАДАКСА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29454" y="5072074"/>
            <a:ext cx="1543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АСПИРИН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ПЛАВИКС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БРИЛИНТА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131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КОЛИЧЕСТВО ПАЦИЕНТОВ С ПОВТОРНОЙ СОСУДИСТОЙ КАТАСТРОФОЙ В 2017 Г.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571612"/>
          <a:ext cx="8429684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Объект 2"/>
          <p:cNvSpPr>
            <a:spLocks noGrp="1"/>
          </p:cNvSpPr>
          <p:nvPr>
            <p:ph idx="4294967295"/>
          </p:nvPr>
        </p:nvSpPr>
        <p:spPr>
          <a:xfrm>
            <a:off x="142875" y="214290"/>
            <a:ext cx="9001125" cy="2908323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И БЕЗОПАСНОСТЬ ПРЕПАРАТОВ</a:t>
            </a:r>
          </a:p>
          <a:p>
            <a:pPr algn="ctr" eaLnBrk="1" hangingPunct="1">
              <a:buNone/>
              <a:defRPr/>
            </a:pP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АСПИРИН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5-60 %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КЛОПИДОГРЕЛЬ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4-22 %</a:t>
            </a:r>
          </a:p>
          <a:p>
            <a:pPr algn="r" eaLnBrk="1" hangingPunct="1">
              <a:defRPr/>
            </a:pPr>
            <a:endParaRPr lang="ru-RU" sz="1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3212976"/>
            <a:ext cx="57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14908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ВАРФАРИН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МНО?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ГЕНЕРИКИ - ЗАМЕНИТЕЛИ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786454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Необходимо обеспечить эффективную и безопасную </a:t>
            </a:r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антитромботическую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терапию путем наблюдения за пациентами получающими </a:t>
            </a:r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антикоагулянтные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антитромбоцитарные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препараты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215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коагулограммы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АЧТВ, ПТИ, ПТВ, РФМК, уровень фибриногена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эффективности и безопасности применения препарата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Варфарин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МНО</a:t>
            </a: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исходного уровня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Антитромбина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степени ингибирования тромбоцитов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антитромбоцитарными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препаратами –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ацетисалициловая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кислота,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клопидогрель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тикагрелор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 Агрегация тромбоцитов </a:t>
            </a: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определение функциональной активности тромбоцитов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462</TotalTime>
  <Words>379</Words>
  <Application>Microsoft Office PowerPoint</Application>
  <PresentationFormat>Экран (4:3)</PresentationFormat>
  <Paragraphs>103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Слайд 1</vt:lpstr>
      <vt:lpstr>Слайд 2</vt:lpstr>
      <vt:lpstr>МЕХАНИЗМ ОБРАЗОВАНИЯ ТРОМБА</vt:lpstr>
      <vt:lpstr>Слайд 4</vt:lpstr>
      <vt:lpstr>ПРЕПАРАТЫ, ПРЕПЯТСТВУЮЩИЕ ОБРАЗОВАНИЮ ТРОМБА</vt:lpstr>
      <vt:lpstr>КОЛИЧЕСТВО ПАЦИЕНТОВ С ПОВТОРНОЙ СОСУДИСТОЙ КАТАСТРОФОЙ В 2017 Г.</vt:lpstr>
      <vt:lpstr>Слайд 7</vt:lpstr>
      <vt:lpstr>Слайд 8</vt:lpstr>
      <vt:lpstr>Слайд 9</vt:lpstr>
      <vt:lpstr>МНО </vt:lpstr>
      <vt:lpstr>АНТИТРОМБИН III</vt:lpstr>
      <vt:lpstr>АГРЕГАЦИЯ ТРОМБОЦИТОВ И ОПРЕДЕЛЕНИЕ ФУНКЦИОНАЛЬНОЙ АКТИВНОСТИ ТРОМБОЦИТОВ</vt:lpstr>
      <vt:lpstr>Слайд 13</vt:lpstr>
      <vt:lpstr>ГБУЗ РБ БСМП г. Уфа Антитромботический кабинет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Статистик</cp:lastModifiedBy>
  <cp:revision>57</cp:revision>
  <dcterms:created xsi:type="dcterms:W3CDTF">2018-01-23T17:08:37Z</dcterms:created>
  <dcterms:modified xsi:type="dcterms:W3CDTF">2018-03-06T04:31:25Z</dcterms:modified>
</cp:coreProperties>
</file>