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25"/>
  </p:notesMasterIdLst>
  <p:sldIdLst>
    <p:sldId id="623" r:id="rId2"/>
    <p:sldId id="627" r:id="rId3"/>
    <p:sldId id="649" r:id="rId4"/>
    <p:sldId id="628" r:id="rId5"/>
    <p:sldId id="631" r:id="rId6"/>
    <p:sldId id="632" r:id="rId7"/>
    <p:sldId id="633" r:id="rId8"/>
    <p:sldId id="647" r:id="rId9"/>
    <p:sldId id="634" r:id="rId10"/>
    <p:sldId id="650" r:id="rId11"/>
    <p:sldId id="652" r:id="rId12"/>
    <p:sldId id="646" r:id="rId13"/>
    <p:sldId id="636" r:id="rId14"/>
    <p:sldId id="645" r:id="rId15"/>
    <p:sldId id="637" r:id="rId16"/>
    <p:sldId id="644" r:id="rId17"/>
    <p:sldId id="638" r:id="rId18"/>
    <p:sldId id="643" r:id="rId19"/>
    <p:sldId id="639" r:id="rId20"/>
    <p:sldId id="642" r:id="rId21"/>
    <p:sldId id="640" r:id="rId22"/>
    <p:sldId id="641" r:id="rId23"/>
    <p:sldId id="65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F04CC"/>
    <a:srgbClr val="FF0066"/>
    <a:srgbClr val="0202BE"/>
    <a:srgbClr val="F4492C"/>
    <a:srgbClr val="0F7C87"/>
    <a:srgbClr val="005024"/>
    <a:srgbClr val="1298A6"/>
    <a:srgbClr val="00133A"/>
    <a:srgbClr val="5C2A04"/>
    <a:srgbClr val="C13FA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6" autoAdjust="0"/>
    <p:restoredTop sz="94180" autoAdjust="0"/>
  </p:normalViewPr>
  <p:slideViewPr>
    <p:cSldViewPr>
      <p:cViewPr>
        <p:scale>
          <a:sx n="60" d="100"/>
          <a:sy n="60" d="100"/>
        </p:scale>
        <p:origin x="-1578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F99EF-6176-44B8-BFCB-96797F4BC333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A2B79C-8FFA-4F26-9EBB-F60B0286A1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6400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A2B79C-8FFA-4F26-9EBB-F60B0286A14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57700F9-7AF7-4B2B-A7FD-79C6D9C7F02A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77A730C-466D-4FE5-89A9-6EFD2A851DB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статистик\Рабочий стол\Нов. год 2018\презен. Нов.год\фото Нов. года\15753206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2908" y="0"/>
            <a:ext cx="923945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14530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>
                <a:solidFill>
                  <a:srgbClr val="2F04CC"/>
                </a:solidFill>
              </a:rPr>
              <a:t>ГБУЗ РБ БСМП г. Уфа </a:t>
            </a:r>
            <a:r>
              <a:rPr lang="ru-RU" sz="2000" i="1" dirty="0" smtClean="0">
                <a:solidFill>
                  <a:schemeClr val="tx1"/>
                </a:solidFill>
              </a:rPr>
              <a:t/>
            </a:r>
            <a:br>
              <a:rPr lang="ru-RU" sz="2000" i="1" dirty="0" smtClean="0">
                <a:solidFill>
                  <a:schemeClr val="tx1"/>
                </a:solidFill>
              </a:rPr>
            </a:br>
            <a:r>
              <a:rPr lang="ru-RU" sz="10000" dirty="0" smtClean="0">
                <a:solidFill>
                  <a:srgbClr val="002060"/>
                </a:solidFill>
              </a:rPr>
              <a:t>КОНКУРС</a:t>
            </a:r>
            <a:endParaRPr lang="ru-RU" sz="10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500306"/>
            <a:ext cx="9144000" cy="435769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9600" b="1" i="1" dirty="0" smtClean="0">
                <a:solidFill>
                  <a:srgbClr val="C00000"/>
                </a:solidFill>
              </a:rPr>
              <a:t>«ЧЕЛОВЕК ГОДА – 2018»</a:t>
            </a:r>
            <a:endParaRPr lang="ru-RU" sz="9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pPr algn="ctr"/>
            <a:r>
              <a:rPr lang="ru-RU" sz="8000" b="1" i="1" dirty="0" smtClean="0">
                <a:solidFill>
                  <a:srgbClr val="0F7C87"/>
                </a:solidFill>
              </a:rPr>
              <a:t>«ОТДЕЛЕНИЕ ГОДА – 2018»</a:t>
            </a:r>
            <a:endParaRPr lang="ru-RU" sz="8000" b="1" i="1" dirty="0">
              <a:solidFill>
                <a:srgbClr val="0F7C87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2500306"/>
            <a:ext cx="4643438" cy="4214842"/>
          </a:xfrm>
        </p:spPr>
        <p:txBody>
          <a:bodyPr>
            <a:noAutofit/>
          </a:bodyPr>
          <a:lstStyle/>
          <a:p>
            <a:pPr lvl="3"/>
            <a:r>
              <a:rPr lang="ru-RU" sz="4000" b="1" i="1" dirty="0" smtClean="0">
                <a:solidFill>
                  <a:srgbClr val="0070C0"/>
                </a:solidFill>
              </a:rPr>
              <a:t>Детское </a:t>
            </a:r>
            <a:r>
              <a:rPr lang="ru-RU" sz="4000" b="1" i="1" dirty="0" err="1" smtClean="0">
                <a:solidFill>
                  <a:srgbClr val="0070C0"/>
                </a:solidFill>
              </a:rPr>
              <a:t>оторино</a:t>
            </a:r>
            <a:endParaRPr lang="ru-RU" sz="4000" b="1" i="1" dirty="0" smtClean="0">
              <a:solidFill>
                <a:srgbClr val="0070C0"/>
              </a:solidFill>
            </a:endParaRPr>
          </a:p>
          <a:p>
            <a:pPr lvl="3"/>
            <a:r>
              <a:rPr lang="ru-RU" sz="4000" b="1" i="1" dirty="0" smtClean="0">
                <a:solidFill>
                  <a:srgbClr val="0070C0"/>
                </a:solidFill>
              </a:rPr>
              <a:t>ларингологическое отделение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11266" name="Picture 2" descr="C:\Documents and Settings\статистик\Рабочий стол\Нов. год 2018\презен. Нов.год\фото Нов. года\s12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00306"/>
            <a:ext cx="5929322" cy="4357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статистик\Рабочий стол\Нов. год 2018\презен. Нов.год\фото отделений\ДЛОР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92" y="0"/>
            <a:ext cx="957269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57364"/>
          </a:xfrm>
        </p:spPr>
        <p:txBody>
          <a:bodyPr>
            <a:noAutofit/>
          </a:bodyPr>
          <a:lstStyle/>
          <a:p>
            <a:pPr algn="ctr"/>
            <a:r>
              <a:rPr lang="ru-RU" sz="7200" b="1" i="1" dirty="0" smtClean="0">
                <a:solidFill>
                  <a:srgbClr val="0202BE"/>
                </a:solidFill>
              </a:rPr>
              <a:t>«ИННОВАЦИИ  </a:t>
            </a:r>
            <a:r>
              <a:rPr lang="ru-RU" sz="7200" b="1" i="1" dirty="0" smtClean="0">
                <a:solidFill>
                  <a:srgbClr val="FF0066"/>
                </a:solidFill>
              </a:rPr>
              <a:t>ГОДА –</a:t>
            </a:r>
            <a:br>
              <a:rPr lang="ru-RU" sz="7200" b="1" i="1" dirty="0" smtClean="0">
                <a:solidFill>
                  <a:srgbClr val="FF0066"/>
                </a:solidFill>
              </a:rPr>
            </a:br>
            <a:r>
              <a:rPr lang="ru-RU" sz="7200" b="1" i="1" dirty="0" smtClean="0">
                <a:solidFill>
                  <a:srgbClr val="0202BE"/>
                </a:solidFill>
              </a:rPr>
              <a:t>      </a:t>
            </a:r>
            <a:r>
              <a:rPr lang="ru-RU" sz="7200" b="1" i="1" dirty="0" smtClean="0">
                <a:solidFill>
                  <a:srgbClr val="00B050"/>
                </a:solidFill>
              </a:rPr>
              <a:t>2018»</a:t>
            </a:r>
            <a:endParaRPr lang="ru-RU" sz="7200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15140" y="2500306"/>
            <a:ext cx="2428860" cy="4214842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002060"/>
                </a:solidFill>
              </a:rPr>
              <a:t>Эндо</a:t>
            </a:r>
          </a:p>
          <a:p>
            <a:r>
              <a:rPr lang="ru-RU" sz="4000" b="1" i="1" dirty="0" smtClean="0">
                <a:solidFill>
                  <a:srgbClr val="002060"/>
                </a:solidFill>
              </a:rPr>
              <a:t>с</a:t>
            </a:r>
            <a:r>
              <a:rPr lang="ru-RU" sz="4000" b="1" i="1" dirty="0" smtClean="0">
                <a:solidFill>
                  <a:srgbClr val="002060"/>
                </a:solidFill>
              </a:rPr>
              <a:t>копи</a:t>
            </a:r>
          </a:p>
          <a:p>
            <a:r>
              <a:rPr lang="ru-RU" sz="4000" b="1" i="1" dirty="0" err="1" smtClean="0">
                <a:solidFill>
                  <a:srgbClr val="002060"/>
                </a:solidFill>
              </a:rPr>
              <a:t>ческое</a:t>
            </a: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sz="4000" b="1" i="1" dirty="0" err="1" smtClean="0">
                <a:solidFill>
                  <a:srgbClr val="002060"/>
                </a:solidFill>
              </a:rPr>
              <a:t>отде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ru-RU" sz="4000" b="1" i="1" dirty="0" err="1" smtClean="0">
                <a:solidFill>
                  <a:srgbClr val="002060"/>
                </a:solidFill>
              </a:rPr>
              <a:t>ление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12290" name="Picture 2" descr="C:\Documents and Settings\статистик\Рабочий стол\Нов. год 2018\презен. Нов.год\фото Нов. года\Нов. партия\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0"/>
            <a:ext cx="6929454" cy="4857760"/>
          </a:xfrm>
          <a:prstGeom prst="rect">
            <a:avLst/>
          </a:prstGeom>
          <a:noFill/>
          <a:ln>
            <a:solidFill>
              <a:srgbClr val="2F04CC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статистик\Рабочий стол\Нов. год 2018\презен. Нов.год\фото отделений\эндоскоп.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</p:spPr>
        <p:txBody>
          <a:bodyPr>
            <a:noAutofit/>
          </a:bodyPr>
          <a:lstStyle/>
          <a:p>
            <a:pPr algn="ctr"/>
            <a:r>
              <a:rPr lang="ru-RU" sz="6600" b="1" i="1" dirty="0" smtClean="0">
                <a:solidFill>
                  <a:srgbClr val="F4492C"/>
                </a:solidFill>
              </a:rPr>
              <a:t>«ИННОВАЦИИ  </a:t>
            </a:r>
            <a:r>
              <a:rPr lang="ru-RU" sz="6600" b="1" i="1" dirty="0" smtClean="0">
                <a:solidFill>
                  <a:srgbClr val="005024"/>
                </a:solidFill>
              </a:rPr>
              <a:t>ГОДА – </a:t>
            </a:r>
            <a:r>
              <a:rPr lang="ru-RU" sz="6600" b="1" i="1" dirty="0" smtClean="0">
                <a:solidFill>
                  <a:srgbClr val="7030A0"/>
                </a:solidFill>
              </a:rPr>
              <a:t>2018»</a:t>
            </a:r>
            <a:endParaRPr lang="ru-RU" sz="6600" b="1" i="1" dirty="0">
              <a:solidFill>
                <a:srgbClr val="7030A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86512" y="2428868"/>
            <a:ext cx="2857488" cy="4286280"/>
          </a:xfrm>
        </p:spPr>
        <p:txBody>
          <a:bodyPr>
            <a:normAutofit fontScale="92500"/>
          </a:bodyPr>
          <a:lstStyle/>
          <a:p>
            <a:r>
              <a:rPr lang="ru-RU" sz="4000" b="1" i="1" dirty="0" err="1" smtClean="0">
                <a:solidFill>
                  <a:srgbClr val="002060"/>
                </a:solidFill>
              </a:rPr>
              <a:t>Педиат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ru-RU" sz="4000" b="1" i="1" dirty="0" err="1" smtClean="0">
                <a:solidFill>
                  <a:srgbClr val="002060"/>
                </a:solidFill>
              </a:rPr>
              <a:t>рическое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ru-RU" sz="4000" b="1" i="1" dirty="0" smtClean="0">
                <a:solidFill>
                  <a:srgbClr val="002060"/>
                </a:solidFill>
              </a:rPr>
              <a:t>отделе</a:t>
            </a:r>
          </a:p>
          <a:p>
            <a:r>
              <a:rPr lang="ru-RU" sz="4000" b="1" i="1" dirty="0" err="1" smtClean="0">
                <a:solidFill>
                  <a:srgbClr val="002060"/>
                </a:solidFill>
              </a:rPr>
              <a:t>ние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endParaRPr lang="ru-RU" sz="4000" b="1" i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4000" b="1" i="1" dirty="0" smtClean="0">
                <a:solidFill>
                  <a:srgbClr val="0070C0"/>
                </a:solidFill>
              </a:rPr>
              <a:t>  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13314" name="Picture 2" descr="C:\Documents and Settings\статистик\Рабочий стол\Нов. год 2018\презен. Нов.год\фото Нов. года\Нов. партия\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3116"/>
            <a:ext cx="6429388" cy="47148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статистик\Рабочий стол\Нов. год 2018\презен. Нов.год\фото отделений\педиатрия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143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71678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C00000"/>
                </a:solidFill>
              </a:rPr>
              <a:t>«ДОКТОР  ГОДА –</a:t>
            </a:r>
            <a:br>
              <a:rPr lang="ru-RU" sz="7200" b="1" i="1" dirty="0" smtClean="0">
                <a:solidFill>
                  <a:srgbClr val="C00000"/>
                </a:solidFill>
              </a:rPr>
            </a:br>
            <a:r>
              <a:rPr lang="ru-RU" sz="7200" b="1" i="1" dirty="0" smtClean="0">
                <a:solidFill>
                  <a:srgbClr val="C00000"/>
                </a:solidFill>
              </a:rPr>
              <a:t> </a:t>
            </a:r>
            <a:r>
              <a:rPr lang="ru-RU" sz="7200" b="1" i="1" dirty="0" smtClean="0">
                <a:solidFill>
                  <a:srgbClr val="C00000"/>
                </a:solidFill>
              </a:rPr>
              <a:t>                          2018»</a:t>
            </a:r>
            <a:endParaRPr lang="ru-RU" sz="72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643570" y="2357430"/>
            <a:ext cx="3500430" cy="4500570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rgbClr val="0202BE"/>
                </a:solidFill>
              </a:rPr>
              <a:t>Захарова  Елена Валерьевна врач-терапевт, </a:t>
            </a:r>
            <a:r>
              <a:rPr lang="ru-RU" sz="3600" b="1" i="1" dirty="0" err="1" smtClean="0">
                <a:solidFill>
                  <a:srgbClr val="0202BE"/>
                </a:solidFill>
              </a:rPr>
              <a:t>терапевти</a:t>
            </a:r>
            <a:endParaRPr lang="ru-RU" sz="3600" b="1" i="1" dirty="0" smtClean="0">
              <a:solidFill>
                <a:srgbClr val="0202BE"/>
              </a:solidFill>
            </a:endParaRPr>
          </a:p>
          <a:p>
            <a:r>
              <a:rPr lang="ru-RU" sz="3600" b="1" i="1" dirty="0" err="1" smtClean="0">
                <a:solidFill>
                  <a:srgbClr val="0202BE"/>
                </a:solidFill>
              </a:rPr>
              <a:t>ческое</a:t>
            </a:r>
            <a:r>
              <a:rPr lang="ru-RU" sz="3600" b="1" i="1" dirty="0" smtClean="0">
                <a:solidFill>
                  <a:srgbClr val="0202BE"/>
                </a:solidFill>
              </a:rPr>
              <a:t> отделение</a:t>
            </a:r>
            <a:endParaRPr lang="ru-RU" sz="3600" b="1" i="1" dirty="0">
              <a:solidFill>
                <a:srgbClr val="0202BE"/>
              </a:solidFill>
            </a:endParaRPr>
          </a:p>
        </p:txBody>
      </p:sp>
      <p:pic>
        <p:nvPicPr>
          <p:cNvPr id="9218" name="Picture 2" descr="C:\Documents and Settings\статистик\Рабочий стол\Нов. год 2018\презен. Нов.год\фото Нов. года\getImage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5715008" cy="5214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Documents and Settings\статистик\Рабочий стол\Нов. год 2018\презен. Нов.год\фото отделений\одиночные\Захар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0"/>
            <a:ext cx="528641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9144000" cy="1500198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FF0066"/>
                </a:solidFill>
              </a:rPr>
              <a:t>«Сестра  ГОДА –</a:t>
            </a:r>
            <a:br>
              <a:rPr lang="ru-RU" sz="7200" b="1" i="1" dirty="0" smtClean="0">
                <a:solidFill>
                  <a:srgbClr val="FF0066"/>
                </a:solidFill>
              </a:rPr>
            </a:br>
            <a:r>
              <a:rPr lang="ru-RU" sz="7200" b="1" i="1" dirty="0" smtClean="0">
                <a:solidFill>
                  <a:srgbClr val="FF0066"/>
                </a:solidFill>
              </a:rPr>
              <a:t> </a:t>
            </a:r>
            <a:r>
              <a:rPr lang="ru-RU" sz="7200" b="1" i="1" dirty="0" smtClean="0">
                <a:solidFill>
                  <a:srgbClr val="FF0066"/>
                </a:solidFill>
              </a:rPr>
              <a:t>                           2018»</a:t>
            </a:r>
            <a:endParaRPr lang="ru-RU" sz="7200" b="1" i="1" dirty="0">
              <a:solidFill>
                <a:srgbClr val="FF0066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86446" y="2357430"/>
            <a:ext cx="3357554" cy="4357718"/>
          </a:xfrm>
        </p:spPr>
        <p:txBody>
          <a:bodyPr>
            <a:normAutofit fontScale="85000" lnSpcReduction="20000"/>
          </a:bodyPr>
          <a:lstStyle/>
          <a:p>
            <a:r>
              <a:rPr lang="ru-RU" sz="4000" b="1" i="1" dirty="0" smtClean="0">
                <a:solidFill>
                  <a:srgbClr val="0202BE"/>
                </a:solidFill>
              </a:rPr>
              <a:t>Николаева Оксана </a:t>
            </a:r>
            <a:r>
              <a:rPr lang="ru-RU" sz="4000" b="1" i="1" dirty="0" err="1" smtClean="0">
                <a:solidFill>
                  <a:srgbClr val="0202BE"/>
                </a:solidFill>
              </a:rPr>
              <a:t>Александ</a:t>
            </a:r>
            <a:endParaRPr lang="ru-RU" sz="4000" b="1" i="1" dirty="0" smtClean="0">
              <a:solidFill>
                <a:srgbClr val="0202BE"/>
              </a:solidFill>
            </a:endParaRPr>
          </a:p>
          <a:p>
            <a:r>
              <a:rPr lang="ru-RU" sz="4000" b="1" i="1" dirty="0" smtClean="0">
                <a:solidFill>
                  <a:srgbClr val="0202BE"/>
                </a:solidFill>
              </a:rPr>
              <a:t>ровна, медсестра процедурная</a:t>
            </a:r>
          </a:p>
          <a:p>
            <a:endParaRPr lang="ru-RU" sz="4000" b="1" i="1" dirty="0" smtClean="0">
              <a:solidFill>
                <a:srgbClr val="0202BE"/>
              </a:solidFill>
            </a:endParaRPr>
          </a:p>
          <a:p>
            <a:r>
              <a:rPr lang="ru-RU" sz="4000" b="1" i="1" dirty="0" smtClean="0">
                <a:solidFill>
                  <a:srgbClr val="0202BE"/>
                </a:solidFill>
              </a:rPr>
              <a:t> Приемное отделение</a:t>
            </a:r>
            <a:endParaRPr lang="ru-RU" sz="4000" b="1" i="1" dirty="0">
              <a:solidFill>
                <a:srgbClr val="0202BE"/>
              </a:solidFill>
            </a:endParaRPr>
          </a:p>
        </p:txBody>
      </p:sp>
      <p:pic>
        <p:nvPicPr>
          <p:cNvPr id="23554" name="Picture 2" descr="C:\Documents and Settings\статистик\Рабочий стол\Нов. год 2018\презен. Нов.год\фото Нов. года\Нов. партия\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14488"/>
            <a:ext cx="6072198" cy="5143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статистик\Рабочий стол\Нов. год 2018\презен. Нов.год\фото отделений\одиночные\Оксван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71490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ru-RU" sz="6800" b="1" i="1" dirty="0" smtClean="0">
                <a:solidFill>
                  <a:srgbClr val="FF0000"/>
                </a:solidFill>
              </a:rPr>
              <a:t>«Наставник   </a:t>
            </a:r>
            <a:r>
              <a:rPr lang="ru-RU" sz="6800" b="1" i="1" dirty="0" smtClean="0">
                <a:solidFill>
                  <a:srgbClr val="0202BE"/>
                </a:solidFill>
              </a:rPr>
              <a:t>ГОДА –</a:t>
            </a:r>
            <a:br>
              <a:rPr lang="ru-RU" sz="6800" b="1" i="1" dirty="0" smtClean="0">
                <a:solidFill>
                  <a:srgbClr val="0202BE"/>
                </a:solidFill>
              </a:rPr>
            </a:br>
            <a:r>
              <a:rPr lang="ru-RU" sz="6800" b="1" i="1" dirty="0" smtClean="0">
                <a:solidFill>
                  <a:srgbClr val="0202BE"/>
                </a:solidFill>
              </a:rPr>
              <a:t>              </a:t>
            </a:r>
            <a:r>
              <a:rPr lang="ru-RU" sz="6800" b="1" i="1" dirty="0" smtClean="0">
                <a:solidFill>
                  <a:srgbClr val="00B050"/>
                </a:solidFill>
              </a:rPr>
              <a:t>2018»</a:t>
            </a:r>
            <a:endParaRPr lang="ru-RU" sz="6800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929322" y="2571744"/>
            <a:ext cx="3214678" cy="4286256"/>
          </a:xfrm>
        </p:spPr>
        <p:txBody>
          <a:bodyPr>
            <a:normAutofit fontScale="77500" lnSpcReduction="20000"/>
          </a:bodyPr>
          <a:lstStyle/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Кинзябаева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Райфа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Радиковна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мед.сестра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о</a:t>
            </a:r>
            <a:r>
              <a:rPr lang="ru-RU" sz="4000" b="1" i="1" dirty="0" err="1" smtClean="0">
                <a:solidFill>
                  <a:srgbClr val="002060"/>
                </a:solidFill>
              </a:rPr>
              <a:t>перацион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н</a:t>
            </a:r>
            <a:r>
              <a:rPr lang="ru-RU" sz="4000" b="1" i="1" dirty="0" err="1" smtClean="0">
                <a:solidFill>
                  <a:srgbClr val="002060"/>
                </a:solidFill>
              </a:rPr>
              <a:t>ая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smtClean="0">
                <a:solidFill>
                  <a:srgbClr val="002060"/>
                </a:solidFill>
              </a:rPr>
              <a:t> </a:t>
            </a: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Операцион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ru-RU" sz="4000" b="1" i="1" dirty="0" err="1" smtClean="0">
                <a:solidFill>
                  <a:srgbClr val="002060"/>
                </a:solidFill>
              </a:rPr>
              <a:t>ный</a:t>
            </a:r>
            <a:r>
              <a:rPr lang="ru-RU" sz="4000" b="1" i="1" dirty="0" smtClean="0">
                <a:solidFill>
                  <a:srgbClr val="002060"/>
                </a:solidFill>
              </a:rPr>
              <a:t> блок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24578" name="Picture 2" descr="C:\Documents and Settings\статистик\Рабочий стол\Нов. год 2018\презен. Нов.год\фото Нов. года\Нов. партия\img_9865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6215074" cy="464344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Documents and Settings\статистик\Рабочий стол\Нов. год 2018\презен. Нов.год\фото отделений\одиночные\Райф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0"/>
            <a:ext cx="464347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74"/>
          </a:xfrm>
        </p:spPr>
        <p:txBody>
          <a:bodyPr>
            <a:noAutofit/>
          </a:bodyPr>
          <a:lstStyle/>
          <a:p>
            <a:pPr algn="ctr"/>
            <a:r>
              <a:rPr lang="ru-RU" sz="7300" b="1" i="1" dirty="0" smtClean="0">
                <a:solidFill>
                  <a:srgbClr val="C00000"/>
                </a:solidFill>
              </a:rPr>
              <a:t>«Успех  ГОДА – 2018»</a:t>
            </a:r>
            <a:endParaRPr lang="ru-RU" sz="7300" b="1" i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1714488"/>
            <a:ext cx="3286116" cy="5143512"/>
          </a:xfrm>
        </p:spPr>
        <p:txBody>
          <a:bodyPr>
            <a:noAutofit/>
          </a:bodyPr>
          <a:lstStyle/>
          <a:p>
            <a:r>
              <a:rPr lang="ru-RU" sz="3000" b="1" i="1" dirty="0" err="1" smtClean="0">
                <a:solidFill>
                  <a:srgbClr val="00B050"/>
                </a:solidFill>
              </a:rPr>
              <a:t>Латыпова</a:t>
            </a:r>
            <a:endParaRPr lang="ru-RU" sz="3000" b="1" i="1" dirty="0" smtClean="0">
              <a:solidFill>
                <a:srgbClr val="00B050"/>
              </a:solidFill>
            </a:endParaRPr>
          </a:p>
          <a:p>
            <a:r>
              <a:rPr lang="ru-RU" sz="3000" b="1" i="1" dirty="0" err="1" smtClean="0">
                <a:solidFill>
                  <a:srgbClr val="00B050"/>
                </a:solidFill>
              </a:rPr>
              <a:t>Раушания</a:t>
            </a:r>
            <a:r>
              <a:rPr lang="ru-RU" sz="3000" b="1" i="1" dirty="0" smtClean="0">
                <a:solidFill>
                  <a:srgbClr val="00B050"/>
                </a:solidFill>
              </a:rPr>
              <a:t> </a:t>
            </a:r>
            <a:r>
              <a:rPr lang="ru-RU" sz="3000" b="1" i="1" dirty="0" err="1" smtClean="0">
                <a:solidFill>
                  <a:srgbClr val="00B050"/>
                </a:solidFill>
              </a:rPr>
              <a:t>Фанисовна</a:t>
            </a:r>
            <a:r>
              <a:rPr lang="ru-RU" sz="3000" b="1" i="1" dirty="0" smtClean="0">
                <a:solidFill>
                  <a:srgbClr val="00B050"/>
                </a:solidFill>
              </a:rPr>
              <a:t>,</a:t>
            </a:r>
          </a:p>
          <a:p>
            <a:r>
              <a:rPr lang="ru-RU" sz="3000" b="1" i="1" dirty="0" smtClean="0">
                <a:solidFill>
                  <a:srgbClr val="00B050"/>
                </a:solidFill>
              </a:rPr>
              <a:t>врач-невролог,</a:t>
            </a:r>
          </a:p>
          <a:p>
            <a:r>
              <a:rPr lang="ru-RU" sz="3000" b="1" i="1" dirty="0" smtClean="0">
                <a:solidFill>
                  <a:srgbClr val="00B050"/>
                </a:solidFill>
              </a:rPr>
              <a:t>Неврологи</a:t>
            </a:r>
          </a:p>
          <a:p>
            <a:r>
              <a:rPr lang="ru-RU" sz="3000" b="1" i="1" dirty="0" err="1" smtClean="0">
                <a:solidFill>
                  <a:srgbClr val="00B050"/>
                </a:solidFill>
              </a:rPr>
              <a:t>ческое</a:t>
            </a:r>
            <a:r>
              <a:rPr lang="ru-RU" sz="3000" b="1" i="1" dirty="0" smtClean="0">
                <a:solidFill>
                  <a:srgbClr val="00B050"/>
                </a:solidFill>
              </a:rPr>
              <a:t> отделение для больных с ОНМК</a:t>
            </a:r>
            <a:endParaRPr lang="ru-RU" sz="3000" b="1" i="1" dirty="0">
              <a:solidFill>
                <a:srgbClr val="00B050"/>
              </a:solidFill>
            </a:endParaRPr>
          </a:p>
        </p:txBody>
      </p:sp>
      <p:pic>
        <p:nvPicPr>
          <p:cNvPr id="25602" name="Picture 2" descr="C:\Documents and Settings\статистик\Рабочий стол\Нов. год 2018\презен. Нов.год\фото Нов. года\Нов. партия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6024578" cy="52149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Documents and Settings\статистик\Рабочий стол\Нов. год 2018\презен. Нов.год\фото отделений\одиночные\Латыпо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0"/>
            <a:ext cx="471490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00024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B050"/>
                </a:solidFill>
              </a:rPr>
              <a:t>«МОЛОДОЙ </a:t>
            </a:r>
            <a:r>
              <a:rPr lang="ru-RU" sz="6000" b="1" i="1" dirty="0" smtClean="0">
                <a:solidFill>
                  <a:srgbClr val="FF0066"/>
                </a:solidFill>
              </a:rPr>
              <a:t>СПЕЦИАЛИСТ–</a:t>
            </a:r>
            <a:br>
              <a:rPr lang="ru-RU" sz="6000" b="1" i="1" dirty="0" smtClean="0">
                <a:solidFill>
                  <a:srgbClr val="FF0066"/>
                </a:solidFill>
              </a:rPr>
            </a:br>
            <a:r>
              <a:rPr lang="ru-RU" sz="6000" b="1" i="1" dirty="0" smtClean="0">
                <a:solidFill>
                  <a:srgbClr val="00B050"/>
                </a:solidFill>
              </a:rPr>
              <a:t> </a:t>
            </a:r>
            <a:r>
              <a:rPr lang="ru-RU" sz="6000" b="1" i="1" dirty="0" smtClean="0">
                <a:solidFill>
                  <a:srgbClr val="00B050"/>
                </a:solidFill>
              </a:rPr>
              <a:t>                  </a:t>
            </a:r>
            <a:r>
              <a:rPr lang="ru-RU" sz="6000" b="1" i="1" dirty="0" smtClean="0">
                <a:solidFill>
                  <a:srgbClr val="2F04CC"/>
                </a:solidFill>
              </a:rPr>
              <a:t>2018»</a:t>
            </a:r>
            <a:endParaRPr lang="ru-RU" sz="6000" b="1" i="1" dirty="0">
              <a:solidFill>
                <a:srgbClr val="2F04CC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2285992"/>
            <a:ext cx="3571868" cy="4572008"/>
          </a:xfrm>
        </p:spPr>
        <p:txBody>
          <a:bodyPr>
            <a:normAutofit fontScale="85000" lnSpcReduction="10000"/>
          </a:bodyPr>
          <a:lstStyle/>
          <a:p>
            <a:r>
              <a:rPr lang="ru-RU" sz="3800" b="1" i="1" dirty="0" err="1" smtClean="0">
                <a:solidFill>
                  <a:srgbClr val="2F04CC"/>
                </a:solidFill>
              </a:rPr>
              <a:t>Ахметкиреева</a:t>
            </a:r>
            <a:endParaRPr lang="ru-RU" sz="3800" b="1" i="1" dirty="0" smtClean="0">
              <a:solidFill>
                <a:srgbClr val="2F04CC"/>
              </a:solidFill>
            </a:endParaRPr>
          </a:p>
          <a:p>
            <a:r>
              <a:rPr lang="ru-RU" sz="3800" b="1" i="1" dirty="0" smtClean="0">
                <a:solidFill>
                  <a:srgbClr val="2F04CC"/>
                </a:solidFill>
              </a:rPr>
              <a:t>Лилия </a:t>
            </a:r>
            <a:r>
              <a:rPr lang="ru-RU" sz="3800" b="1" i="1" dirty="0" err="1" smtClean="0">
                <a:solidFill>
                  <a:srgbClr val="2F04CC"/>
                </a:solidFill>
              </a:rPr>
              <a:t>Камиловна</a:t>
            </a:r>
            <a:r>
              <a:rPr lang="ru-RU" sz="3800" b="1" i="1" dirty="0" smtClean="0">
                <a:solidFill>
                  <a:srgbClr val="2F04CC"/>
                </a:solidFill>
              </a:rPr>
              <a:t>,</a:t>
            </a:r>
          </a:p>
          <a:p>
            <a:r>
              <a:rPr lang="ru-RU" sz="3800" b="1" i="1" dirty="0" smtClean="0">
                <a:solidFill>
                  <a:srgbClr val="2F04CC"/>
                </a:solidFill>
              </a:rPr>
              <a:t>в</a:t>
            </a:r>
            <a:r>
              <a:rPr lang="ru-RU" sz="3800" b="1" i="1" dirty="0" smtClean="0">
                <a:solidFill>
                  <a:srgbClr val="2F04CC"/>
                </a:solidFill>
              </a:rPr>
              <a:t>рач-терапевт,</a:t>
            </a:r>
          </a:p>
          <a:p>
            <a:r>
              <a:rPr lang="ru-RU" sz="3800" b="1" i="1" dirty="0" err="1" smtClean="0">
                <a:solidFill>
                  <a:srgbClr val="2F04CC"/>
                </a:solidFill>
              </a:rPr>
              <a:t>Терапевтичес</a:t>
            </a:r>
            <a:endParaRPr lang="ru-RU" sz="3800" b="1" i="1" dirty="0" smtClean="0">
              <a:solidFill>
                <a:srgbClr val="2F04CC"/>
              </a:solidFill>
            </a:endParaRPr>
          </a:p>
          <a:p>
            <a:r>
              <a:rPr lang="ru-RU" sz="3800" b="1" i="1" dirty="0" smtClean="0">
                <a:solidFill>
                  <a:srgbClr val="2F04CC"/>
                </a:solidFill>
              </a:rPr>
              <a:t>кое отделение</a:t>
            </a:r>
            <a:endParaRPr lang="ru-RU" sz="3800" b="1" i="1" dirty="0">
              <a:solidFill>
                <a:srgbClr val="2F04CC"/>
              </a:solidFill>
            </a:endParaRPr>
          </a:p>
        </p:txBody>
      </p:sp>
      <p:pic>
        <p:nvPicPr>
          <p:cNvPr id="26627" name="Picture 3" descr="E:\АРХИВ\2013\номин. на нов год 2014\фото Новый год 2014\Новая папка\0b3401c2d6e636e6d6d68fd2cf87fedb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41"/>
            <a:ext cx="5842012" cy="4857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Documents and Settings\статистик\Рабочий стол\Нов. год 2018\презен. Нов.год\фото отделений\одиночные\Киреев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0"/>
            <a:ext cx="457203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802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</a:rPr>
              <a:t>«Талант </a:t>
            </a:r>
            <a:r>
              <a:rPr lang="ru-RU" sz="7200" b="1" i="1" dirty="0" smtClean="0">
                <a:solidFill>
                  <a:srgbClr val="005024"/>
                </a:solidFill>
              </a:rPr>
              <a:t> ГОДА – </a:t>
            </a:r>
            <a:br>
              <a:rPr lang="ru-RU" sz="7200" b="1" i="1" dirty="0" smtClean="0">
                <a:solidFill>
                  <a:srgbClr val="005024"/>
                </a:solidFill>
              </a:rPr>
            </a:br>
            <a:r>
              <a:rPr lang="ru-RU" sz="7200" b="1" i="1" dirty="0" smtClean="0">
                <a:solidFill>
                  <a:srgbClr val="005024"/>
                </a:solidFill>
              </a:rPr>
              <a:t> </a:t>
            </a:r>
            <a:r>
              <a:rPr lang="ru-RU" sz="7200" b="1" i="1" dirty="0" smtClean="0">
                <a:solidFill>
                  <a:srgbClr val="005024"/>
                </a:solidFill>
              </a:rPr>
              <a:t>                           </a:t>
            </a:r>
            <a:r>
              <a:rPr lang="ru-RU" sz="7200" b="1" i="1" dirty="0" smtClean="0">
                <a:solidFill>
                  <a:srgbClr val="0070C0"/>
                </a:solidFill>
              </a:rPr>
              <a:t>2018»</a:t>
            </a:r>
            <a:endParaRPr lang="ru-RU" sz="72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2000240"/>
            <a:ext cx="4214810" cy="4857760"/>
          </a:xfrm>
        </p:spPr>
        <p:txBody>
          <a:bodyPr>
            <a:noAutofit/>
          </a:bodyPr>
          <a:lstStyle/>
          <a:p>
            <a:r>
              <a:rPr lang="ru-RU" sz="2800" b="1" dirty="0" err="1" smtClean="0"/>
              <a:t>Тимерханов</a:t>
            </a:r>
            <a:r>
              <a:rPr lang="ru-RU" sz="2800" b="1" dirty="0" smtClean="0"/>
              <a:t> Альберт </a:t>
            </a:r>
            <a:r>
              <a:rPr lang="ru-RU" sz="2800" b="1" dirty="0" err="1" smtClean="0"/>
              <a:t>Иранович</a:t>
            </a:r>
            <a:r>
              <a:rPr lang="ru-RU" sz="2800" b="1" dirty="0" smtClean="0"/>
              <a:t>, врач клинической </a:t>
            </a:r>
            <a:r>
              <a:rPr lang="ru-RU" sz="2800" b="1" dirty="0" smtClean="0"/>
              <a:t>лабораторной                     </a:t>
            </a:r>
            <a:r>
              <a:rPr lang="ru-RU" sz="2800" b="1" dirty="0" smtClean="0"/>
              <a:t>диагностики</a:t>
            </a:r>
            <a:r>
              <a:rPr lang="ru-RU" sz="2800" b="1" dirty="0" smtClean="0"/>
              <a:t>,</a:t>
            </a:r>
          </a:p>
          <a:p>
            <a:r>
              <a:rPr lang="ru-RU" sz="2800" b="1" dirty="0" smtClean="0"/>
              <a:t>Клинико-диагностическая </a:t>
            </a:r>
            <a:r>
              <a:rPr lang="ru-RU" sz="2800" b="1" dirty="0" smtClean="0"/>
              <a:t>лаборатория </a:t>
            </a:r>
            <a:r>
              <a:rPr lang="ru-RU" sz="2800" b="1" dirty="0" smtClean="0"/>
              <a:t>                               </a:t>
            </a:r>
            <a:r>
              <a:rPr lang="ru-RU" sz="2800" b="1" dirty="0" smtClean="0"/>
              <a:t>с отделом клинической бактериологии</a:t>
            </a:r>
            <a:endParaRPr lang="ru-RU" sz="2800" b="1" i="1" dirty="0">
              <a:solidFill>
                <a:srgbClr val="2F04CC"/>
              </a:solidFill>
            </a:endParaRPr>
          </a:p>
        </p:txBody>
      </p:sp>
      <p:pic>
        <p:nvPicPr>
          <p:cNvPr id="27651" name="Picture 3" descr="C:\Documents and Settings\статистик\Рабочий стол\ТИХОНОВ_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57309"/>
            <a:ext cx="5143504" cy="550069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Documents and Settings\статистик\Рабочий стол\Нов. год 2018\презен. Нов.год\фото отделений\одиночные\Тимерханов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3946"/>
          <a:stretch>
            <a:fillRect/>
          </a:stretch>
        </p:blipFill>
        <p:spPr bwMode="auto">
          <a:xfrm>
            <a:off x="2428860" y="0"/>
            <a:ext cx="450059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43116"/>
          </a:xfrm>
        </p:spPr>
        <p:txBody>
          <a:bodyPr>
            <a:noAutofit/>
          </a:bodyPr>
          <a:lstStyle/>
          <a:p>
            <a:r>
              <a:rPr lang="ru-RU" sz="7200" b="1" i="1" dirty="0" smtClean="0">
                <a:solidFill>
                  <a:srgbClr val="0202BE"/>
                </a:solidFill>
              </a:rPr>
              <a:t>«Прорыв  </a:t>
            </a:r>
            <a:r>
              <a:rPr lang="ru-RU" sz="7200" b="1" i="1" dirty="0" smtClean="0">
                <a:solidFill>
                  <a:srgbClr val="F4492C"/>
                </a:solidFill>
              </a:rPr>
              <a:t>ГОДА</a:t>
            </a:r>
            <a:r>
              <a:rPr lang="ru-RU" sz="7200" b="1" i="1" dirty="0" smtClean="0">
                <a:solidFill>
                  <a:srgbClr val="0202BE"/>
                </a:solidFill>
              </a:rPr>
              <a:t> – </a:t>
            </a:r>
            <a:br>
              <a:rPr lang="ru-RU" sz="7200" b="1" i="1" dirty="0" smtClean="0">
                <a:solidFill>
                  <a:srgbClr val="0202BE"/>
                </a:solidFill>
              </a:rPr>
            </a:br>
            <a:r>
              <a:rPr lang="ru-RU" sz="7200" b="1" i="1" dirty="0" smtClean="0">
                <a:solidFill>
                  <a:srgbClr val="0202BE"/>
                </a:solidFill>
              </a:rPr>
              <a:t> </a:t>
            </a:r>
            <a:r>
              <a:rPr lang="ru-RU" sz="7200" b="1" i="1" dirty="0" smtClean="0">
                <a:solidFill>
                  <a:srgbClr val="0202BE"/>
                </a:solidFill>
              </a:rPr>
              <a:t>                           2018»</a:t>
            </a:r>
            <a:endParaRPr lang="ru-RU" sz="7200" b="1" i="1" dirty="0">
              <a:solidFill>
                <a:srgbClr val="0202BE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57884" y="2500306"/>
            <a:ext cx="3286116" cy="4214842"/>
          </a:xfrm>
        </p:spPr>
        <p:txBody>
          <a:bodyPr>
            <a:normAutofit/>
          </a:bodyPr>
          <a:lstStyle/>
          <a:p>
            <a:r>
              <a:rPr lang="ru-RU" sz="4000" b="1" i="1" dirty="0" err="1" smtClean="0">
                <a:solidFill>
                  <a:srgbClr val="002060"/>
                </a:solidFill>
              </a:rPr>
              <a:t>Административно-хозяй</a:t>
            </a:r>
            <a:endParaRPr lang="ru-RU" sz="4000" b="1" i="1" dirty="0" smtClean="0">
              <a:solidFill>
                <a:srgbClr val="002060"/>
              </a:solidFill>
            </a:endParaRPr>
          </a:p>
          <a:p>
            <a:r>
              <a:rPr lang="ru-RU" sz="4000" b="1" i="1" dirty="0" err="1" smtClean="0">
                <a:solidFill>
                  <a:srgbClr val="002060"/>
                </a:solidFill>
              </a:rPr>
              <a:t>ственный</a:t>
            </a:r>
            <a:r>
              <a:rPr lang="ru-RU" sz="4000" b="1" i="1" dirty="0" smtClean="0">
                <a:solidFill>
                  <a:srgbClr val="002060"/>
                </a:solidFill>
              </a:rPr>
              <a:t> отдел </a:t>
            </a:r>
            <a:endParaRPr lang="ru-RU" sz="4000" b="1" i="1" dirty="0">
              <a:solidFill>
                <a:srgbClr val="002060"/>
              </a:solidFill>
            </a:endParaRPr>
          </a:p>
        </p:txBody>
      </p:sp>
      <p:pic>
        <p:nvPicPr>
          <p:cNvPr id="21506" name="Picture 2" descr="C:\Documents and Settings\статистик\Рабочий стол\Нов. год 2018\презен. Нов.год\фото Нов. года\Нов. партия\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64"/>
            <a:ext cx="6072198" cy="500063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Documents and Settings\статистик\Рабочий стол\Нов. год 2018\презен. Нов.год\фото отделений\отделения\АХЧ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C:\Documents and Settings\статистик\Рабочий стол\Нов. год 2018\презен. Нов.год\фото Нов. года\Нов. партия\1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5124</TotalTime>
  <Words>141</Words>
  <Application>Microsoft Office PowerPoint</Application>
  <PresentationFormat>Экран (4:3)</PresentationFormat>
  <Paragraphs>54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Слайд 1</vt:lpstr>
      <vt:lpstr>ГБУЗ РБ БСМП г. Уфа  КОНКУРС</vt:lpstr>
      <vt:lpstr>«ОТДЕЛЕНИЕ ГОДА – 2018»</vt:lpstr>
      <vt:lpstr>Слайд 4</vt:lpstr>
      <vt:lpstr>«ИННОВАЦИИ  ГОДА –       2018»</vt:lpstr>
      <vt:lpstr>Слайд 6</vt:lpstr>
      <vt:lpstr>«ИННОВАЦИИ  ГОДА – 2018»</vt:lpstr>
      <vt:lpstr>Слайд 8</vt:lpstr>
      <vt:lpstr>«ДОКТОР  ГОДА –                            2018»</vt:lpstr>
      <vt:lpstr>Слайд 10</vt:lpstr>
      <vt:lpstr>«Сестра  ГОДА –                             2018»</vt:lpstr>
      <vt:lpstr>Слайд 12</vt:lpstr>
      <vt:lpstr>«Наставник   ГОДА –               2018»</vt:lpstr>
      <vt:lpstr>Слайд 14</vt:lpstr>
      <vt:lpstr>«Успех  ГОДА – 2018»</vt:lpstr>
      <vt:lpstr>Слайд 16</vt:lpstr>
      <vt:lpstr>«МОЛОДОЙ СПЕЦИАЛИСТ–                    2018»</vt:lpstr>
      <vt:lpstr>Слайд 18</vt:lpstr>
      <vt:lpstr>«Талант  ГОДА –                              2018»</vt:lpstr>
      <vt:lpstr>Слайд 20</vt:lpstr>
      <vt:lpstr>«Прорыв  ГОДА –                              2018»</vt:lpstr>
      <vt:lpstr>Слайд 22</vt:lpstr>
      <vt:lpstr>Слайд 23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Timon</dc:creator>
  <cp:lastModifiedBy>Статистик</cp:lastModifiedBy>
  <cp:revision>528</cp:revision>
  <dcterms:created xsi:type="dcterms:W3CDTF">2011-10-02T17:37:41Z</dcterms:created>
  <dcterms:modified xsi:type="dcterms:W3CDTF">2018-12-27T08:14:29Z</dcterms:modified>
</cp:coreProperties>
</file>