
<file path=[Content_Types].xml><?xml version="1.0" encoding="utf-8"?>
<Types xmlns="http://schemas.openxmlformats.org/package/2006/content-types">
  <Override PartName="/ppt/theme/themeOverride1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0.xml" ContentType="application/vnd.openxmlformats-officedocument.themeOverride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charts/chart28.xml" ContentType="application/vnd.openxmlformats-officedocument.drawingml.chart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theme/themeOverride39.xml" ContentType="application/vnd.openxmlformats-officedocument.themeOverride+xml"/>
  <Override PartName="/ppt/charts/chart7.xml" ContentType="application/vnd.openxmlformats-officedocument.drawingml.chart+xml"/>
  <Override PartName="/ppt/theme/themeOverride17.xml" ContentType="application/vnd.openxmlformats-officedocument.themeOverride+xml"/>
  <Override PartName="/ppt/charts/chart20.xml" ContentType="application/vnd.openxmlformats-officedocument.drawingml.chart+xml"/>
  <Override PartName="/ppt/theme/themeOverride28.xml" ContentType="application/vnd.openxmlformats-officedocument.themeOverride+xml"/>
  <Default Extension="xlsx" ContentType="application/vnd.openxmlformats-officedocument.spreadsheetml.sheet"/>
  <Override PartName="/ppt/charts/chart3.xml" ContentType="application/vnd.openxmlformats-officedocument.drawingml.chart+xml"/>
  <Override PartName="/ppt/theme/themeOverride24.xml" ContentType="application/vnd.openxmlformats-officedocument.themeOverride+xml"/>
  <Override PartName="/ppt/theme/themeOverride35.xml" ContentType="application/vnd.openxmlformats-officedocument.themeOverr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Override13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0.xml" ContentType="application/vnd.openxmlformats-officedocument.themeOverride+xml"/>
  <Override PartName="/ppt/charts/chart29.xml" ContentType="application/vnd.openxmlformats-officedocument.drawingml.chart+xml"/>
  <Override PartName="/ppt/drawings/drawing3.xml" ContentType="application/vnd.openxmlformats-officedocument.drawingml.chartshapes+xml"/>
  <Override PartName="/ppt/theme/themeOverride3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charts/chart36.xml" ContentType="application/vnd.openxmlformats-officedocument.drawingml.chart+xml"/>
  <Override PartName="/ppt/charts/chart3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charts/chart34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theme/themeOverride29.xml" ContentType="application/vnd.openxmlformats-officedocument.themeOverride+xml"/>
  <Override PartName="/ppt/charts/chart41.xml" ContentType="application/vnd.openxmlformats-officedocument.drawingml.chart+xml"/>
  <Override PartName="/ppt/theme/themeOverride38.xml" ContentType="application/vnd.openxmlformats-officedocument.themeOverrid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theme/themeOverride18.xml" ContentType="application/vnd.openxmlformats-officedocument.themeOverride+xml"/>
  <Override PartName="/ppt/theme/themeOverride27.xml" ContentType="application/vnd.openxmlformats-officedocument.themeOverride+xml"/>
  <Override PartName="/ppt/theme/themeOverride36.xml" ContentType="application/vnd.openxmlformats-officedocument.themeOverride+xml"/>
  <Default Extension="gif" ContentType="image/gif"/>
  <Override PartName="/ppt/charts/chart4.xml" ContentType="application/vnd.openxmlformats-officedocument.drawingml.chart+xml"/>
  <Override PartName="/ppt/theme/themeOverride16.xml" ContentType="application/vnd.openxmlformats-officedocument.themeOverride+xml"/>
  <Override PartName="/ppt/theme/themeOverride25.xml" ContentType="application/vnd.openxmlformats-officedocument.themeOverride+xml"/>
  <Override PartName="/ppt/theme/themeOverride34.xml" ContentType="application/vnd.openxmlformats-officedocument.themeOverr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23.xml" ContentType="application/vnd.openxmlformats-officedocument.themeOverride+xml"/>
  <Override PartName="/ppt/theme/themeOverride32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Override3.xml" ContentType="application/vnd.openxmlformats-officedocument.themeOverride+xml"/>
  <Override PartName="/ppt/charts/chart26.xml" ContentType="application/vnd.openxmlformats-officedocument.drawingml.chart+xml"/>
  <Default Extension="rels" ContentType="application/vnd.openxmlformats-package.relationships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theme/themeOverride19.xml" ContentType="application/vnd.openxmlformats-officedocument.themeOverride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theme/themeOverride37.xml" ContentType="application/vnd.openxmlformats-officedocument.themeOverride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theme/themeOverride26.xml" ContentType="application/vnd.openxmlformats-officedocument.themeOverr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heme/themeOverride22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33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9" r:id="rId2"/>
    <p:sldId id="516" r:id="rId3"/>
    <p:sldId id="435" r:id="rId4"/>
    <p:sldId id="511" r:id="rId5"/>
    <p:sldId id="442" r:id="rId6"/>
    <p:sldId id="441" r:id="rId7"/>
    <p:sldId id="447" r:id="rId8"/>
    <p:sldId id="509" r:id="rId9"/>
    <p:sldId id="510" r:id="rId10"/>
    <p:sldId id="424" r:id="rId11"/>
    <p:sldId id="474" r:id="rId12"/>
    <p:sldId id="475" r:id="rId13"/>
    <p:sldId id="512" r:id="rId14"/>
    <p:sldId id="487" r:id="rId15"/>
    <p:sldId id="414" r:id="rId16"/>
    <p:sldId id="420" r:id="rId17"/>
    <p:sldId id="515" r:id="rId18"/>
    <p:sldId id="513" r:id="rId19"/>
    <p:sldId id="514" r:id="rId20"/>
    <p:sldId id="473" r:id="rId21"/>
    <p:sldId id="450" r:id="rId22"/>
    <p:sldId id="488" r:id="rId23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CCFFCC"/>
    <a:srgbClr val="FF00FF"/>
    <a:srgbClr val="00FFFF"/>
    <a:srgbClr val="6600CC"/>
    <a:srgbClr val="FFCCCC"/>
    <a:srgbClr val="ABF7AF"/>
    <a:srgbClr val="FFE07D"/>
    <a:srgbClr val="D5D5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86" autoAdjust="0"/>
  </p:normalViewPr>
  <p:slideViewPr>
    <p:cSldViewPr>
      <p:cViewPr>
        <p:scale>
          <a:sx n="70" d="100"/>
          <a:sy n="70" d="100"/>
        </p:scale>
        <p:origin x="-128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3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4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6.xlsx"/><Relationship Id="rId1" Type="http://schemas.openxmlformats.org/officeDocument/2006/relationships/themeOverride" Target="../theme/themeOverride1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7.xlsx"/><Relationship Id="rId1" Type="http://schemas.openxmlformats.org/officeDocument/2006/relationships/themeOverride" Target="../theme/themeOverride16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8.xlsx"/><Relationship Id="rId1" Type="http://schemas.openxmlformats.org/officeDocument/2006/relationships/themeOverride" Target="../theme/themeOverride17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9.xlsx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0.xlsx"/><Relationship Id="rId1" Type="http://schemas.openxmlformats.org/officeDocument/2006/relationships/themeOverride" Target="../theme/themeOverride19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1.xlsx"/><Relationship Id="rId1" Type="http://schemas.openxmlformats.org/officeDocument/2006/relationships/themeOverride" Target="../theme/themeOverride20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4.xlsx"/><Relationship Id="rId1" Type="http://schemas.openxmlformats.org/officeDocument/2006/relationships/themeOverride" Target="../theme/themeOverride21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5.xlsx"/><Relationship Id="rId1" Type="http://schemas.openxmlformats.org/officeDocument/2006/relationships/themeOverride" Target="../theme/themeOverride22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6.xlsx"/><Relationship Id="rId1" Type="http://schemas.openxmlformats.org/officeDocument/2006/relationships/themeOverride" Target="../theme/themeOverride23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7.xlsx"/><Relationship Id="rId1" Type="http://schemas.openxmlformats.org/officeDocument/2006/relationships/themeOverride" Target="../theme/themeOverride24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8.xlsx"/><Relationship Id="rId1" Type="http://schemas.openxmlformats.org/officeDocument/2006/relationships/themeOverride" Target="../theme/themeOverride25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29.xlsx"/><Relationship Id="rId1" Type="http://schemas.openxmlformats.org/officeDocument/2006/relationships/themeOverride" Target="../theme/themeOverride2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0.xlsx"/><Relationship Id="rId1" Type="http://schemas.openxmlformats.org/officeDocument/2006/relationships/themeOverride" Target="../theme/themeOverride27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1.xlsx"/><Relationship Id="rId1" Type="http://schemas.openxmlformats.org/officeDocument/2006/relationships/themeOverride" Target="../theme/themeOverride28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2.xlsx"/><Relationship Id="rId1" Type="http://schemas.openxmlformats.org/officeDocument/2006/relationships/themeOverride" Target="../theme/themeOverride29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Office_Excel33.xlsx"/><Relationship Id="rId1" Type="http://schemas.openxmlformats.org/officeDocument/2006/relationships/themeOverride" Target="../theme/themeOverride30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4.xlsx"/><Relationship Id="rId1" Type="http://schemas.openxmlformats.org/officeDocument/2006/relationships/themeOverride" Target="../theme/themeOverride31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5.xlsx"/><Relationship Id="rId1" Type="http://schemas.openxmlformats.org/officeDocument/2006/relationships/themeOverride" Target="../theme/themeOverride32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6.xlsx"/><Relationship Id="rId1" Type="http://schemas.openxmlformats.org/officeDocument/2006/relationships/themeOverride" Target="../theme/themeOverride33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7.xlsx"/><Relationship Id="rId1" Type="http://schemas.openxmlformats.org/officeDocument/2006/relationships/themeOverride" Target="../theme/themeOverride34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8.xlsx"/><Relationship Id="rId1" Type="http://schemas.openxmlformats.org/officeDocument/2006/relationships/themeOverride" Target="../theme/themeOverride35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Office_Excel39.xlsx"/><Relationship Id="rId1" Type="http://schemas.openxmlformats.org/officeDocument/2006/relationships/themeOverride" Target="../theme/themeOverride36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4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0.xlsx"/><Relationship Id="rId1" Type="http://schemas.openxmlformats.org/officeDocument/2006/relationships/themeOverride" Target="../theme/themeOverride37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1.xlsx"/><Relationship Id="rId1" Type="http://schemas.openxmlformats.org/officeDocument/2006/relationships/themeOverride" Target="../theme/themeOverride38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2.xlsx"/><Relationship Id="rId1" Type="http://schemas.openxmlformats.org/officeDocument/2006/relationships/themeOverride" Target="../theme/themeOverride39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9.4015378499611224E-2"/>
          <c:y val="4.9235034594977765E-2"/>
          <c:w val="0.90598462150038883"/>
          <c:h val="0.6124422007063405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900FF"/>
            </a:solidFill>
          </c:spPr>
          <c:dLbls>
            <c:dLbl>
              <c:idx val="0"/>
              <c:layout>
                <c:manualLayout>
                  <c:x val="2.7557701922008675E-3"/>
                  <c:y val="-2.6607492348600052E-2"/>
                </c:manualLayout>
              </c:layout>
              <c:showVal val="1"/>
            </c:dLbl>
            <c:dLbl>
              <c:idx val="1"/>
              <c:layout>
                <c:manualLayout>
                  <c:x val="3.0474927737074067E-2"/>
                  <c:y val="-4.783259946073452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Число больных с ОНМК</c:v>
                </c:pt>
                <c:pt idx="1">
                  <c:v>в т.ч. из ПСО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1515</c:v>
                </c:pt>
                <c:pt idx="1">
                  <c:v>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6DFFAF"/>
            </a:solidFill>
          </c:spPr>
          <c:dLbls>
            <c:dLbl>
              <c:idx val="0"/>
              <c:layout>
                <c:manualLayout>
                  <c:x val="3.5825012498611232E-2"/>
                  <c:y val="-2.6607492348600052E-2"/>
                </c:manualLayout>
              </c:layout>
              <c:showVal val="1"/>
            </c:dLbl>
            <c:dLbl>
              <c:idx val="1"/>
              <c:layout>
                <c:manualLayout>
                  <c:x val="4.6848093267414626E-2"/>
                  <c:y val="-3.5476656464800083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Число больных с ОНМК</c:v>
                </c:pt>
                <c:pt idx="1">
                  <c:v>в т.ч. из ПСО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1442</c:v>
                </c:pt>
                <c:pt idx="1">
                  <c:v>98</c:v>
                </c:pt>
              </c:numCache>
            </c:numRef>
          </c:val>
        </c:ser>
        <c:shape val="box"/>
        <c:axId val="92461696"/>
        <c:axId val="92340608"/>
        <c:axId val="0"/>
      </c:bar3DChart>
      <c:catAx>
        <c:axId val="92461696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 sz="1400" b="1"/>
            </a:pPr>
            <a:endParaRPr lang="ru-RU"/>
          </a:p>
        </c:txPr>
        <c:crossAx val="92340608"/>
        <c:crosses val="autoZero"/>
        <c:auto val="1"/>
        <c:lblAlgn val="ctr"/>
        <c:lblOffset val="100"/>
      </c:catAx>
      <c:valAx>
        <c:axId val="92340608"/>
        <c:scaling>
          <c:orientation val="minMax"/>
          <c:max val="16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92461696"/>
        <c:crosses val="autoZero"/>
        <c:crossBetween val="between"/>
        <c:majorUnit val="5000"/>
      </c:valAx>
    </c:plotArea>
    <c:plotVisOnly val="1"/>
    <c:dispBlanksAs val="gap"/>
  </c:chart>
  <c:txPr>
    <a:bodyPr/>
    <a:lstStyle/>
    <a:p>
      <a:pPr>
        <a:defRPr sz="1600"/>
      </a:pPr>
      <a:endParaRPr lang="ru-RU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5.4113735783027132E-2"/>
          <c:y val="2.5753402127432483E-2"/>
          <c:w val="0.89326377952755887"/>
          <c:h val="0.6894043363373568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3399"/>
            </a:solidFill>
          </c:spPr>
          <c:dLbls>
            <c:dLbl>
              <c:idx val="0"/>
              <c:layout>
                <c:manualLayout>
                  <c:x val="2.0833333333333301E-2"/>
                  <c:y val="-2.8124999999999994E-2"/>
                </c:manualLayout>
              </c:layout>
              <c:showVal val="1"/>
            </c:dLbl>
            <c:dLbl>
              <c:idx val="1"/>
              <c:layout>
                <c:manualLayout>
                  <c:x val="2.0833333333333343E-2"/>
                  <c:y val="-3.437500000000001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Реконструктивные вмешательства при стенозах прецеребральных артерий, ангиопластика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666699"/>
            </a:solidFill>
            <a:ln>
              <a:solidFill>
                <a:srgbClr val="0000FF"/>
              </a:solidFill>
            </a:ln>
          </c:spPr>
          <c:dLbls>
            <c:dLbl>
              <c:idx val="0"/>
              <c:layout>
                <c:manualLayout>
                  <c:x val="1.4583333333333339E-2"/>
                  <c:y val="-1.8749999999999999E-2"/>
                </c:manualLayout>
              </c:layout>
              <c:showVal val="1"/>
            </c:dLbl>
            <c:dLbl>
              <c:idx val="1"/>
              <c:layout>
                <c:manualLayout>
                  <c:x val="1.4583333333333339E-2"/>
                  <c:y val="-3.125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Реконструктивные вмешательства при стенозах прецеребральных артерий, ангиопластика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</c:ser>
        <c:shape val="cylinder"/>
        <c:axId val="93553792"/>
        <c:axId val="93555328"/>
        <c:axId val="0"/>
      </c:bar3DChart>
      <c:catAx>
        <c:axId val="9355379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93555328"/>
        <c:crosses val="autoZero"/>
        <c:auto val="1"/>
        <c:lblAlgn val="ctr"/>
        <c:lblOffset val="100"/>
      </c:catAx>
      <c:valAx>
        <c:axId val="93555328"/>
        <c:scaling>
          <c:orientation val="minMax"/>
          <c:max val="15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93553792"/>
        <c:crosses val="autoZero"/>
        <c:crossBetween val="between"/>
        <c:majorUnit val="200"/>
      </c:valAx>
    </c:plotArea>
    <c:legend>
      <c:legendPos val="r"/>
      <c:layout>
        <c:manualLayout>
          <c:xMode val="edge"/>
          <c:yMode val="edge"/>
          <c:x val="0.13566779612397989"/>
          <c:y val="0.18966961029806093"/>
          <c:w val="0.1336624192744264"/>
          <c:h val="0.10217997564253463"/>
        </c:manualLayout>
      </c:layout>
      <c:txPr>
        <a:bodyPr/>
        <a:lstStyle/>
        <a:p>
          <a:pPr>
            <a:defRPr sz="10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5.8261447652769763E-2"/>
          <c:y val="0.17747515403218231"/>
          <c:w val="0.94173855234723025"/>
          <c:h val="0.5180690645268798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2.0833333333333301E-2"/>
                  <c:y val="-2.8124999999999994E-2"/>
                </c:manualLayout>
              </c:layout>
              <c:showVal val="1"/>
            </c:dLbl>
            <c:dLbl>
              <c:idx val="1"/>
              <c:layout>
                <c:manualLayout>
                  <c:x val="2.0833333333333343E-2"/>
                  <c:y val="-3.437500000000001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Микрохирургические вмешательства при аневризмах ГМ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0000FF"/>
              </a:solidFill>
            </a:ln>
          </c:spPr>
          <c:dLbls>
            <c:dLbl>
              <c:idx val="0"/>
              <c:layout>
                <c:manualLayout>
                  <c:x val="1.4583333333333339E-2"/>
                  <c:y val="-1.8749999999999999E-2"/>
                </c:manualLayout>
              </c:layout>
              <c:showVal val="1"/>
            </c:dLbl>
            <c:dLbl>
              <c:idx val="1"/>
              <c:layout>
                <c:manualLayout>
                  <c:x val="1.4583333333333339E-2"/>
                  <c:y val="-3.125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Микрохирургические вмешательства при аневризмах ГМ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44</c:v>
                </c:pt>
              </c:numCache>
            </c:numRef>
          </c:val>
        </c:ser>
        <c:shape val="cylinder"/>
        <c:axId val="93773824"/>
        <c:axId val="93775360"/>
        <c:axId val="0"/>
      </c:bar3DChart>
      <c:catAx>
        <c:axId val="9377382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93775360"/>
        <c:crosses val="autoZero"/>
        <c:auto val="1"/>
        <c:lblAlgn val="ctr"/>
        <c:lblOffset val="100"/>
      </c:catAx>
      <c:valAx>
        <c:axId val="93775360"/>
        <c:scaling>
          <c:orientation val="minMax"/>
          <c:max val="6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93773824"/>
        <c:crosses val="autoZero"/>
        <c:crossBetween val="between"/>
        <c:majorUnit val="70"/>
      </c:valAx>
    </c:plotArea>
    <c:legend>
      <c:legendPos val="r"/>
      <c:layout>
        <c:manualLayout>
          <c:xMode val="edge"/>
          <c:yMode val="edge"/>
          <c:x val="9.8241801181661356E-2"/>
          <c:y val="0.1409427602067419"/>
          <c:w val="0.1736935653178619"/>
          <c:h val="0.13418777151917005"/>
        </c:manualLayout>
      </c:layout>
      <c:txPr>
        <a:bodyPr/>
        <a:lstStyle/>
        <a:p>
          <a:pPr>
            <a:defRPr sz="10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8.3043468191251663E-2"/>
          <c:y val="0.22184113120301266"/>
          <c:w val="0.94076137134188165"/>
          <c:h val="0.5655688064302685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900CC"/>
            </a:solidFill>
          </c:spPr>
          <c:dLbls>
            <c:dLbl>
              <c:idx val="0"/>
              <c:layout>
                <c:manualLayout>
                  <c:x val="2.0833333333333301E-2"/>
                  <c:y val="-2.8124999999999994E-2"/>
                </c:manualLayout>
              </c:layout>
              <c:showVal val="1"/>
            </c:dLbl>
            <c:dLbl>
              <c:idx val="1"/>
              <c:layout>
                <c:manualLayout>
                  <c:x val="2.0833333333333343E-2"/>
                  <c:y val="-3.437500000000001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Тромбоэкстракция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66FFFF"/>
            </a:solidFill>
            <a:ln>
              <a:solidFill>
                <a:srgbClr val="0000FF"/>
              </a:solidFill>
            </a:ln>
          </c:spPr>
          <c:dLbls>
            <c:dLbl>
              <c:idx val="0"/>
              <c:layout>
                <c:manualLayout>
                  <c:x val="1.4583333333333339E-2"/>
                  <c:y val="-1.8749999999999999E-2"/>
                </c:manualLayout>
              </c:layout>
              <c:showVal val="1"/>
            </c:dLbl>
            <c:dLbl>
              <c:idx val="1"/>
              <c:layout>
                <c:manualLayout>
                  <c:x val="1.4583333333333339E-2"/>
                  <c:y val="-3.125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Тромбоэкстракция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shape val="cylinder"/>
        <c:axId val="9261056"/>
        <c:axId val="9262592"/>
        <c:axId val="0"/>
      </c:bar3DChart>
      <c:catAx>
        <c:axId val="926105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9262592"/>
        <c:crosses val="autoZero"/>
        <c:auto val="1"/>
        <c:lblAlgn val="ctr"/>
        <c:lblOffset val="100"/>
      </c:catAx>
      <c:valAx>
        <c:axId val="9262592"/>
        <c:scaling>
          <c:orientation val="minMax"/>
          <c:max val="15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9261056"/>
        <c:crosses val="autoZero"/>
        <c:crossBetween val="between"/>
        <c:majorUnit val="70"/>
      </c:valAx>
    </c:plotArea>
    <c:legend>
      <c:legendPos val="r"/>
      <c:layout>
        <c:manualLayout>
          <c:xMode val="edge"/>
          <c:yMode val="edge"/>
          <c:x val="0.12320076905029072"/>
          <c:y val="2.7240685616815238E-2"/>
          <c:w val="0.19276471095665068"/>
          <c:h val="0.19438355848994524"/>
        </c:manualLayout>
      </c:layout>
      <c:txPr>
        <a:bodyPr/>
        <a:lstStyle/>
        <a:p>
          <a:pPr>
            <a:defRPr sz="10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9.384701524018442E-2"/>
          <c:y val="0.14522803641748311"/>
          <c:w val="0.89326377952755887"/>
          <c:h val="0.6894043363373568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66FF66"/>
            </a:solidFill>
          </c:spPr>
          <c:dLbls>
            <c:dLbl>
              <c:idx val="0"/>
              <c:layout>
                <c:manualLayout>
                  <c:x val="2.0833333333333301E-2"/>
                  <c:y val="-2.8124999999999994E-2"/>
                </c:manualLayout>
              </c:layout>
              <c:showVal val="1"/>
            </c:dLbl>
            <c:dLbl>
              <c:idx val="1"/>
              <c:layout>
                <c:manualLayout>
                  <c:x val="2.0833333333333343E-2"/>
                  <c:y val="-3.437500000000001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Кол-во выявленных стенозов более 70%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ysClr val="window" lastClr="FFFFFF"/>
            </a:solidFill>
            <a:ln>
              <a:solidFill>
                <a:srgbClr val="0000FF"/>
              </a:solidFill>
            </a:ln>
          </c:spPr>
          <c:dLbls>
            <c:dLbl>
              <c:idx val="0"/>
              <c:layout>
                <c:manualLayout>
                  <c:x val="4.9650327123233064E-2"/>
                  <c:y val="-4.781142195788729E-2"/>
                </c:manualLayout>
              </c:layout>
              <c:showVal val="1"/>
            </c:dLbl>
            <c:dLbl>
              <c:idx val="1"/>
              <c:layout>
                <c:manualLayout>
                  <c:x val="1.4583333333333339E-2"/>
                  <c:y val="-3.125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Кол-во выявленных стенозов более 70%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107</c:v>
                </c:pt>
              </c:numCache>
            </c:numRef>
          </c:val>
        </c:ser>
        <c:shape val="cylinder"/>
        <c:axId val="93874816"/>
        <c:axId val="94347648"/>
        <c:axId val="0"/>
      </c:bar3DChart>
      <c:catAx>
        <c:axId val="9387481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94347648"/>
        <c:crosses val="autoZero"/>
        <c:auto val="1"/>
        <c:lblAlgn val="ctr"/>
        <c:lblOffset val="100"/>
      </c:catAx>
      <c:valAx>
        <c:axId val="94347648"/>
        <c:scaling>
          <c:orientation val="minMax"/>
          <c:max val="15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93874816"/>
        <c:crosses val="autoZero"/>
        <c:crossBetween val="between"/>
        <c:majorUnit val="200"/>
      </c:valAx>
    </c:plotArea>
    <c:legend>
      <c:legendPos val="r"/>
      <c:layout>
        <c:manualLayout>
          <c:xMode val="edge"/>
          <c:yMode val="edge"/>
          <c:x val="0.13566786062172589"/>
          <c:y val="0.27362463183844843"/>
          <c:w val="0.1336624192744264"/>
          <c:h val="0.10217997564253463"/>
        </c:manualLayout>
      </c:layout>
      <c:txPr>
        <a:bodyPr/>
        <a:lstStyle/>
        <a:p>
          <a:pPr>
            <a:defRPr sz="10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30"/>
      <c:perspective val="20"/>
    </c:view3D>
    <c:plotArea>
      <c:layout>
        <c:manualLayout>
          <c:layoutTarget val="inner"/>
          <c:xMode val="edge"/>
          <c:yMode val="edge"/>
          <c:x val="0.16085585291746388"/>
          <c:y val="6.3965252643531353E-2"/>
          <c:w val="0.83901087952510922"/>
          <c:h val="0.722740486309784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ЦАГ</c:v>
                </c:pt>
              </c:strCache>
            </c:strRef>
          </c:tx>
          <c:explosion val="4"/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00FF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9900FF"/>
              </a:solidFill>
            </c:spPr>
          </c:dPt>
          <c:dLbls>
            <c:dLbl>
              <c:idx val="0"/>
              <c:layout>
                <c:manualLayout>
                  <c:x val="-2.2859717931442886E-2"/>
                  <c:y val="5.9184630538778885E-2"/>
                </c:manualLayout>
              </c:layout>
              <c:spPr>
                <a:solidFill>
                  <a:srgbClr val="00B050"/>
                </a:solidFill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showCatName val="1"/>
            </c:dLbl>
            <c:dLbl>
              <c:idx val="1"/>
              <c:layout>
                <c:manualLayout>
                  <c:x val="-2.5771346506861137E-2"/>
                  <c:y val="0.11175173869845999"/>
                </c:manualLayout>
              </c:layout>
              <c:spPr>
                <a:solidFill>
                  <a:srgbClr val="FF0000"/>
                </a:solidFill>
              </c:spPr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showCatName val="1"/>
            </c:dLbl>
            <c:dLbl>
              <c:idx val="2"/>
              <c:layout>
                <c:manualLayout>
                  <c:x val="-4.7242457260100561E-3"/>
                  <c:y val="7.8150201909605782E-2"/>
                </c:manualLayout>
              </c:layout>
              <c:spPr>
                <a:solidFill>
                  <a:srgbClr val="0000FF"/>
                </a:solidFill>
              </c:spPr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showCatName val="1"/>
            </c:dLbl>
            <c:dLbl>
              <c:idx val="3"/>
              <c:layout>
                <c:manualLayout>
                  <c:x val="-0.11759766244117634"/>
                  <c:y val="4.3173385213702377E-2"/>
                </c:manualLayout>
              </c:layout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Val val="1"/>
              <c:showCatName val="1"/>
            </c:dLbl>
            <c:dLbl>
              <c:idx val="4"/>
              <c:layout>
                <c:manualLayout>
                  <c:x val="-7.4405213895703787E-2"/>
                  <c:y val="-8.5274732098502504E-2"/>
                </c:manualLayout>
              </c:layout>
              <c:spPr>
                <a:solidFill>
                  <a:srgbClr val="9900FF"/>
                </a:solidFill>
              </c:spPr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showCatName val="1"/>
            </c:dLbl>
            <c:dLbl>
              <c:idx val="5"/>
              <c:layout>
                <c:manualLayout>
                  <c:x val="-8.0852509761912328E-2"/>
                  <c:y val="0.10350667092470375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showCatName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Лист1!$A$2:$A$7</c:f>
              <c:strCache>
                <c:ptCount val="6"/>
                <c:pt idx="0">
                  <c:v>г. Октябрьский</c:v>
                </c:pt>
                <c:pt idx="1">
                  <c:v>г. Белорецк</c:v>
                </c:pt>
                <c:pt idx="2">
                  <c:v>ГКБ № 18</c:v>
                </c:pt>
                <c:pt idx="3">
                  <c:v>г. Туймазы</c:v>
                </c:pt>
                <c:pt idx="4">
                  <c:v>г. Белебей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31</c:v>
                </c:pt>
                <c:pt idx="1">
                  <c:v>12</c:v>
                </c:pt>
                <c:pt idx="2">
                  <c:v>25</c:v>
                </c:pt>
                <c:pt idx="3">
                  <c:v>8</c:v>
                </c:pt>
                <c:pt idx="4">
                  <c:v>8</c:v>
                </c:pt>
                <c:pt idx="5">
                  <c:v>185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5.6325253478210963E-2"/>
          <c:y val="0.21249735868127953"/>
          <c:w val="0.89326377952755887"/>
          <c:h val="0.6027797736220477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dLbl>
              <c:idx val="0"/>
              <c:layout>
                <c:manualLayout>
                  <c:x val="2.0833333333333301E-2"/>
                  <c:y val="-2.8124999999999994E-2"/>
                </c:manualLayout>
              </c:layout>
              <c:showVal val="1"/>
            </c:dLbl>
            <c:dLbl>
              <c:idx val="1"/>
              <c:layout>
                <c:manualLayout>
                  <c:x val="2.0833333333333343E-2"/>
                  <c:y val="-3.437500000000001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ЦАГ</c:v>
                </c:pt>
                <c:pt idx="1">
                  <c:v>больным из ПСО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441</c:v>
                </c:pt>
                <c:pt idx="1">
                  <c:v>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0000FF"/>
              </a:solidFill>
            </a:ln>
          </c:spPr>
          <c:dLbls>
            <c:dLbl>
              <c:idx val="0"/>
              <c:layout>
                <c:manualLayout>
                  <c:x val="4.8500487125362139E-2"/>
                  <c:y val="-1.8750126248598648E-2"/>
                </c:manualLayout>
              </c:layout>
              <c:showVal val="1"/>
            </c:dLbl>
            <c:dLbl>
              <c:idx val="1"/>
              <c:layout>
                <c:manualLayout>
                  <c:x val="1.4583333333333339E-2"/>
                  <c:y val="-3.125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ЦАГ</c:v>
                </c:pt>
                <c:pt idx="1">
                  <c:v>больным из ПСО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269</c:v>
                </c:pt>
                <c:pt idx="1">
                  <c:v>76</c:v>
                </c:pt>
              </c:numCache>
            </c:numRef>
          </c:val>
        </c:ser>
        <c:shape val="cylinder"/>
        <c:axId val="94449664"/>
        <c:axId val="94451200"/>
        <c:axId val="0"/>
      </c:bar3DChart>
      <c:catAx>
        <c:axId val="9444966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94451200"/>
        <c:crosses val="autoZero"/>
        <c:auto val="1"/>
        <c:lblAlgn val="ctr"/>
        <c:lblOffset val="100"/>
      </c:catAx>
      <c:valAx>
        <c:axId val="94451200"/>
        <c:scaling>
          <c:orientation val="minMax"/>
          <c:max val="5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94449664"/>
        <c:crosses val="autoZero"/>
        <c:crossBetween val="between"/>
        <c:majorUnit val="600"/>
      </c:valAx>
    </c:plotArea>
    <c:legend>
      <c:legendPos val="r"/>
      <c:layout>
        <c:manualLayout>
          <c:xMode val="edge"/>
          <c:yMode val="edge"/>
          <c:x val="0.1486902096348269"/>
          <c:y val="0.12365450555998829"/>
          <c:w val="0.77779526755290929"/>
          <c:h val="0.12193996062992124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4434232159237298"/>
          <c:y val="0.11502345150055794"/>
        </c:manualLayout>
      </c:layout>
      <c:txPr>
        <a:bodyPr/>
        <a:lstStyle/>
        <a:p>
          <a:pPr>
            <a:defRPr sz="2400"/>
          </a:pPr>
          <a:endParaRPr lang="ru-RU"/>
        </a:p>
      </c:txPr>
    </c:title>
    <c:view3D>
      <c:rotX val="60"/>
      <c:perspective val="1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dPt>
            <c:idx val="0"/>
            <c:spPr>
              <a:solidFill>
                <a:srgbClr val="66FF66"/>
              </a:solidFill>
            </c:spPr>
          </c:dPt>
          <c:dPt>
            <c:idx val="1"/>
            <c:explosion val="20"/>
            <c:spPr>
              <a:solidFill>
                <a:srgbClr val="FF00FF"/>
              </a:solidFill>
            </c:spPr>
          </c:dPt>
          <c:dLbls>
            <c:txPr>
              <a:bodyPr/>
              <a:lstStyle/>
              <a:p>
                <a:pPr>
                  <a:defRPr sz="3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ИИ</c:v>
                </c:pt>
                <c:pt idx="1">
                  <c:v>ГИ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123</c:v>
                </c:pt>
                <c:pt idx="1">
                  <c:v>103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4434232159237298"/>
          <c:y val="0.11502345150055794"/>
        </c:manualLayout>
      </c:layout>
      <c:txPr>
        <a:bodyPr/>
        <a:lstStyle/>
        <a:p>
          <a:pPr>
            <a:defRPr sz="2400"/>
          </a:pPr>
          <a:endParaRPr lang="ru-RU"/>
        </a:p>
      </c:txPr>
    </c:title>
    <c:view3D>
      <c:rotX val="60"/>
      <c:perspective val="1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dPt>
            <c:idx val="0"/>
            <c:spPr>
              <a:solidFill>
                <a:srgbClr val="66FF66"/>
              </a:solidFill>
            </c:spPr>
          </c:dPt>
          <c:dPt>
            <c:idx val="1"/>
            <c:explosion val="20"/>
            <c:spPr>
              <a:solidFill>
                <a:srgbClr val="FF00FF"/>
              </a:solidFill>
            </c:spPr>
          </c:dPt>
          <c:dLbls>
            <c:dLbl>
              <c:idx val="0"/>
              <c:layout>
                <c:manualLayout>
                  <c:x val="-0.20222068644601621"/>
                  <c:y val="-0.21155519757064034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3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ИИ</c:v>
                </c:pt>
                <c:pt idx="1">
                  <c:v>ГИ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125</c:v>
                </c:pt>
                <c:pt idx="1">
                  <c:v>67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080927384076993E-2"/>
          <c:y val="0.17082573605491128"/>
          <c:w val="0.95084735481583094"/>
          <c:h val="0.5536555989137356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12 мес. 2014г. 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  <a:ln>
              <a:solidFill>
                <a:srgbClr val="339966"/>
              </a:solidFill>
            </a:ln>
          </c:spPr>
          <c:dPt>
            <c:idx val="0"/>
            <c:spPr>
              <a:solidFill>
                <a:srgbClr val="FF0000"/>
              </a:solidFill>
              <a:ln>
                <a:solidFill>
                  <a:srgbClr val="339966"/>
                </a:solidFill>
              </a:ln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5.8095877033834727E-4"/>
                  <c:y val="6.3590784027219875E-3"/>
                </c:manualLayout>
              </c:layout>
              <c:showVal val="1"/>
            </c:dLbl>
            <c:dLbl>
              <c:idx val="2"/>
              <c:layout>
                <c:manualLayout>
                  <c:x val="-3.1480677883853996E-3"/>
                  <c:y val="3.1612165222360371E-3"/>
                </c:manualLayout>
              </c:layout>
              <c:showVal val="1"/>
            </c:dLbl>
            <c:dLbl>
              <c:idx val="3"/>
              <c:layout>
                <c:manualLayout>
                  <c:x val="-2.7777777777778906E-3"/>
                  <c:y val="7.0588564662405814E-3"/>
                </c:manualLayout>
              </c:layout>
              <c:showVal val="1"/>
            </c:dLbl>
            <c:dLbl>
              <c:idx val="4"/>
              <c:layout>
                <c:manualLayout>
                  <c:x val="1.3888888888889243E-3"/>
                  <c:y val="-4.7058494161124134E-3"/>
                </c:manualLayout>
              </c:layout>
              <c:showVal val="1"/>
            </c:dLbl>
            <c:dLbl>
              <c:idx val="5"/>
              <c:layout>
                <c:manualLayout>
                  <c:x val="-4.1666666666666683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ЦП</c:v>
                </c:pt>
                <c:pt idx="1">
                  <c:v>ПСО № 1 г. Октябрьский</c:v>
                </c:pt>
                <c:pt idx="2">
                  <c:v>ПСО № 2 г. Белорецк</c:v>
                </c:pt>
                <c:pt idx="3">
                  <c:v>ПСО № 3 ГКБ № 18 г. Уфа</c:v>
                </c:pt>
                <c:pt idx="4">
                  <c:v>ПСО № 4 г. Туймазы</c:v>
                </c:pt>
                <c:pt idx="5">
                  <c:v>ПСО № 12 г. Белебей</c:v>
                </c:pt>
                <c:pt idx="6">
                  <c:v>РСЦ № 1 БСМП</c:v>
                </c:pt>
                <c:pt idx="7">
                  <c:v>ИТОГО по зоне 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16.899999999999999</c:v>
                </c:pt>
                <c:pt idx="1">
                  <c:v>10</c:v>
                </c:pt>
                <c:pt idx="2">
                  <c:v>17.899999999999999</c:v>
                </c:pt>
                <c:pt idx="3">
                  <c:v>9.5</c:v>
                </c:pt>
                <c:pt idx="4">
                  <c:v>12.8</c:v>
                </c:pt>
                <c:pt idx="5">
                  <c:v>10.6</c:v>
                </c:pt>
                <c:pt idx="6">
                  <c:v>14.9</c:v>
                </c:pt>
                <c:pt idx="7">
                  <c:v>12.5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12 мес. 2015г. 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923F9"/>
              </a:solidFill>
            </a:ln>
          </c:spPr>
          <c:dPt>
            <c:idx val="0"/>
            <c:spPr>
              <a:solidFill>
                <a:srgbClr val="FF0000"/>
              </a:solidFill>
              <a:ln>
                <a:solidFill>
                  <a:srgbClr val="F923F9"/>
                </a:solidFill>
              </a:ln>
            </c:spPr>
          </c:dPt>
          <c:dLbls>
            <c:dLbl>
              <c:idx val="0"/>
              <c:layout>
                <c:manualLayout>
                  <c:x val="5.9093053014430096E-3"/>
                  <c:y val="1.441939121302898E-2"/>
                </c:manualLayout>
              </c:layout>
              <c:spPr/>
              <c:txPr>
                <a:bodyPr/>
                <a:lstStyle/>
                <a:p>
                  <a:pPr>
                    <a:defRPr sz="1600" b="1" u="sng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9.8506513464110754E-3"/>
                  <c:y val="9.8765115878724045E-3"/>
                </c:manualLayout>
              </c:layout>
              <c:showVal val="1"/>
            </c:dLbl>
            <c:dLbl>
              <c:idx val="2"/>
              <c:layout>
                <c:manualLayout>
                  <c:x val="4.8701989754522381E-3"/>
                  <c:y val="-1.9931128598667789E-3"/>
                </c:manualLayout>
              </c:layout>
              <c:showVal val="1"/>
            </c:dLbl>
            <c:dLbl>
              <c:idx val="3"/>
              <c:layout>
                <c:manualLayout>
                  <c:x val="2.7777777777778919E-3"/>
                  <c:y val="3.6601051014207848E-3"/>
                </c:manualLayout>
              </c:layout>
              <c:showVal val="1"/>
            </c:dLbl>
            <c:dLbl>
              <c:idx val="4"/>
              <c:layout>
                <c:manualLayout>
                  <c:x val="1.1148470031935193E-2"/>
                  <c:y val="7.1644246628952742E-3"/>
                </c:manualLayout>
              </c:layout>
              <c:showVal val="1"/>
            </c:dLbl>
            <c:dLbl>
              <c:idx val="5"/>
              <c:layout>
                <c:manualLayout>
                  <c:x val="1.1111111111111125E-2"/>
                  <c:y val="0"/>
                </c:manualLayout>
              </c:layout>
              <c:showVal val="1"/>
            </c:dLbl>
            <c:dLbl>
              <c:idx val="6"/>
              <c:layout>
                <c:manualLayout>
                  <c:x val="4.4279083270686095E-3"/>
                  <c:y val="3.7825064734471055E-3"/>
                </c:manualLayout>
              </c:layout>
              <c:showVal val="1"/>
            </c:dLbl>
            <c:dLbl>
              <c:idx val="7"/>
              <c:layout>
                <c:manualLayout>
                  <c:x val="1.216405705251382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 u="sng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ЦП</c:v>
                </c:pt>
                <c:pt idx="1">
                  <c:v>ПСО № 1 г. Октябрьский</c:v>
                </c:pt>
                <c:pt idx="2">
                  <c:v>ПСО № 2 г. Белорецк</c:v>
                </c:pt>
                <c:pt idx="3">
                  <c:v>ПСО № 3 ГКБ № 18 г. Уфа</c:v>
                </c:pt>
                <c:pt idx="4">
                  <c:v>ПСО № 4 г. Туймазы</c:v>
                </c:pt>
                <c:pt idx="5">
                  <c:v>ПСО № 12 г. Белебей</c:v>
                </c:pt>
                <c:pt idx="6">
                  <c:v>РСЦ № 1 БСМП</c:v>
                </c:pt>
                <c:pt idx="7">
                  <c:v>ИТОГО по зоне 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16.899999999999999</c:v>
                </c:pt>
                <c:pt idx="1">
                  <c:v>11</c:v>
                </c:pt>
                <c:pt idx="2">
                  <c:v>13.9</c:v>
                </c:pt>
                <c:pt idx="3">
                  <c:v>11.8</c:v>
                </c:pt>
                <c:pt idx="4">
                  <c:v>11.9</c:v>
                </c:pt>
                <c:pt idx="5">
                  <c:v>11.2</c:v>
                </c:pt>
                <c:pt idx="6">
                  <c:v>13.3</c:v>
                </c:pt>
                <c:pt idx="7">
                  <c:v>12.3</c:v>
                </c:pt>
              </c:numCache>
            </c:numRef>
          </c:val>
        </c:ser>
        <c:axId val="94872320"/>
        <c:axId val="94873856"/>
      </c:barChart>
      <c:catAx>
        <c:axId val="94872320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 sz="1400" b="1"/>
            </a:pPr>
            <a:endParaRPr lang="ru-RU"/>
          </a:p>
        </c:txPr>
        <c:crossAx val="94873856"/>
        <c:crosses val="autoZero"/>
        <c:auto val="1"/>
        <c:lblAlgn val="ctr"/>
        <c:lblOffset val="100"/>
      </c:catAx>
      <c:valAx>
        <c:axId val="94873856"/>
        <c:scaling>
          <c:orientation val="minMax"/>
          <c:max val="27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94872320"/>
        <c:crosses val="autoZero"/>
        <c:crossBetween val="between"/>
        <c:majorUnit val="32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5779193524081645"/>
          <c:y val="0.27990547903508567"/>
          <c:w val="0.39216121770831297"/>
          <c:h val="7.7554785287658121E-2"/>
        </c:manualLayout>
      </c:layout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6226815398075242E-2"/>
          <c:y val="0.10942761444167041"/>
          <c:w val="0.91782152230972114"/>
          <c:h val="0.534813653478328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12 мес. 2014г.</c:v>
                </c:pt>
              </c:strCache>
            </c:strRef>
          </c:tx>
          <c:spPr>
            <a:solidFill>
              <a:srgbClr val="3333FF"/>
            </a:solidFill>
            <a:ln>
              <a:solidFill>
                <a:srgbClr val="339966"/>
              </a:solidFill>
            </a:ln>
          </c:spPr>
          <c:dLbls>
            <c:dLbl>
              <c:idx val="0"/>
              <c:layout>
                <c:manualLayout>
                  <c:x val="1.4814085739282886E-3"/>
                  <c:y val="8.668973342577603E-4"/>
                </c:manualLayout>
              </c:layout>
              <c:showVal val="1"/>
            </c:dLbl>
            <c:dLbl>
              <c:idx val="1"/>
              <c:layout>
                <c:manualLayout>
                  <c:x val="-2.5376202974628239E-3"/>
                  <c:y val="-2.8970425564739956E-3"/>
                </c:manualLayout>
              </c:layout>
              <c:showVal val="1"/>
            </c:dLbl>
            <c:dLbl>
              <c:idx val="2"/>
              <c:layout>
                <c:manualLayout>
                  <c:x val="-3.1480677883854022E-3"/>
                  <c:y val="3.1612165222360388E-3"/>
                </c:manualLayout>
              </c:layout>
              <c:showVal val="1"/>
            </c:dLbl>
            <c:dLbl>
              <c:idx val="3"/>
              <c:layout>
                <c:manualLayout>
                  <c:x val="-1.3888888888889247E-3"/>
                  <c:y val="-1.3070980512924469E-3"/>
                </c:manualLayout>
              </c:layout>
              <c:showVal val="1"/>
            </c:dLbl>
            <c:dLbl>
              <c:idx val="4"/>
              <c:layout>
                <c:manualLayout>
                  <c:x val="-1.2975241193800851E-2"/>
                  <c:y val="-1.1907449512473561E-3"/>
                </c:manualLayout>
              </c:layout>
              <c:showVal val="1"/>
            </c:dLbl>
            <c:dLbl>
              <c:idx val="5"/>
              <c:layout>
                <c:manualLayout>
                  <c:x val="-5.5555555555555558E-3"/>
                  <c:y val="8.3659545175335821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ПСО № 1 г. Октябрьский</c:v>
                </c:pt>
                <c:pt idx="1">
                  <c:v>ПСО № 2 г. Белорецк</c:v>
                </c:pt>
                <c:pt idx="2">
                  <c:v>ПСО № 3 ГКБ № 18 г. Уфа</c:v>
                </c:pt>
                <c:pt idx="3">
                  <c:v>ПСО № 4 г. Туймазы</c:v>
                </c:pt>
                <c:pt idx="4">
                  <c:v>ПСО № 12 г. Белебей</c:v>
                </c:pt>
                <c:pt idx="5">
                  <c:v>РСЦ № 1 БСМП</c:v>
                </c:pt>
                <c:pt idx="6">
                  <c:v>ИТОГО по зоне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1.7</c:v>
                </c:pt>
                <c:pt idx="1">
                  <c:v>1.4</c:v>
                </c:pt>
                <c:pt idx="2">
                  <c:v>1.4</c:v>
                </c:pt>
                <c:pt idx="3">
                  <c:v>2.4</c:v>
                </c:pt>
                <c:pt idx="4">
                  <c:v>0.5</c:v>
                </c:pt>
                <c:pt idx="5">
                  <c:v>2</c:v>
                </c:pt>
                <c:pt idx="6">
                  <c:v>1.7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12 мес. 2015г. </c:v>
                </c:pt>
              </c:strCache>
            </c:strRef>
          </c:tx>
          <c:spPr>
            <a:solidFill>
              <a:srgbClr val="CCFF33"/>
            </a:solidFill>
            <a:ln>
              <a:solidFill>
                <a:srgbClr val="F923F9"/>
              </a:solidFill>
            </a:ln>
          </c:spPr>
          <c:dLbls>
            <c:dLbl>
              <c:idx val="0"/>
              <c:layout>
                <c:manualLayout>
                  <c:x val="7.0369641294838426E-3"/>
                  <c:y val="6.8543782661347726E-3"/>
                </c:manualLayout>
              </c:layout>
              <c:showVal val="1"/>
            </c:dLbl>
            <c:dLbl>
              <c:idx val="1"/>
              <c:layout>
                <c:manualLayout>
                  <c:x val="4.4444133374394578E-3"/>
                  <c:y val="-1.4709889280530885E-3"/>
                </c:manualLayout>
              </c:layout>
              <c:showVal val="1"/>
            </c:dLbl>
            <c:dLbl>
              <c:idx val="2"/>
              <c:layout>
                <c:manualLayout>
                  <c:x val="9.0741469816273748E-3"/>
                  <c:y val="-5.7756376158349092E-3"/>
                </c:manualLayout>
              </c:layout>
              <c:showVal val="1"/>
            </c:dLbl>
            <c:dLbl>
              <c:idx val="3"/>
              <c:layout>
                <c:manualLayout>
                  <c:x val="2.7777777777778945E-3"/>
                  <c:y val="3.6601051014207857E-3"/>
                </c:manualLayout>
              </c:layout>
              <c:showVal val="1"/>
            </c:dLbl>
            <c:dLbl>
              <c:idx val="4"/>
              <c:layout>
                <c:manualLayout>
                  <c:x val="8.1215631353207321E-4"/>
                  <c:y val="3.3819181894481787E-3"/>
                </c:manualLayout>
              </c:layout>
              <c:showVal val="1"/>
            </c:dLbl>
            <c:dLbl>
              <c:idx val="5"/>
              <c:layout>
                <c:manualLayout>
                  <c:x val="1.1111111111111125E-2"/>
                  <c:y val="0"/>
                </c:manualLayout>
              </c:layout>
              <c:showVal val="1"/>
            </c:dLbl>
            <c:dLbl>
              <c:idx val="6"/>
              <c:layout>
                <c:manualLayout>
                  <c:x val="-2.7217170517144563E-4"/>
                  <c:y val="-3.7825064734471055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 u="sng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ПСО № 1 г. Октябрьский</c:v>
                </c:pt>
                <c:pt idx="1">
                  <c:v>ПСО № 2 г. Белорецк</c:v>
                </c:pt>
                <c:pt idx="2">
                  <c:v>ПСО № 3 ГКБ № 18 г. Уфа</c:v>
                </c:pt>
                <c:pt idx="3">
                  <c:v>ПСО № 4 г. Туймазы</c:v>
                </c:pt>
                <c:pt idx="4">
                  <c:v>ПСО № 12 г. Белебей</c:v>
                </c:pt>
                <c:pt idx="5">
                  <c:v>РСЦ № 1 БСМП</c:v>
                </c:pt>
                <c:pt idx="6">
                  <c:v>ИТОГО по зоне 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1.2</c:v>
                </c:pt>
                <c:pt idx="1">
                  <c:v>2.2000000000000002</c:v>
                </c:pt>
                <c:pt idx="2">
                  <c:v>1.5</c:v>
                </c:pt>
                <c:pt idx="3">
                  <c:v>2.4</c:v>
                </c:pt>
                <c:pt idx="4">
                  <c:v>1.9000000000000001</c:v>
                </c:pt>
                <c:pt idx="5">
                  <c:v>1.2</c:v>
                </c:pt>
                <c:pt idx="6">
                  <c:v>1.6</c:v>
                </c:pt>
              </c:numCache>
            </c:numRef>
          </c:val>
        </c:ser>
        <c:axId val="95019392"/>
        <c:axId val="95020928"/>
      </c:barChart>
      <c:catAx>
        <c:axId val="95019392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 sz="1400" b="1"/>
            </a:pPr>
            <a:endParaRPr lang="ru-RU"/>
          </a:p>
        </c:txPr>
        <c:crossAx val="95020928"/>
        <c:crosses val="autoZero"/>
        <c:auto val="1"/>
        <c:lblAlgn val="ctr"/>
        <c:lblOffset val="100"/>
      </c:catAx>
      <c:valAx>
        <c:axId val="95020928"/>
        <c:scaling>
          <c:orientation val="minMax"/>
          <c:max val="5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95019392"/>
        <c:crosses val="autoZero"/>
        <c:crossBetween val="between"/>
        <c:majorUnit val="8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3.9058819093093472E-2"/>
          <c:y val="0.14751775246443707"/>
          <c:w val="0.49245825889580841"/>
          <c:h val="9.5828461246583244E-2"/>
        </c:manualLayout>
      </c:layout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0.20544508464576744"/>
          <c:y val="3.2437864046851957E-2"/>
          <c:w val="0.7417786912565274"/>
          <c:h val="0.5607759852079926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900FF"/>
            </a:solidFill>
          </c:spPr>
          <c:dLbls>
            <c:dLbl>
              <c:idx val="0"/>
              <c:layout>
                <c:manualLayout>
                  <c:x val="4.8611820908787906E-2"/>
                  <c:y val="-6.440091312605481E-2"/>
                </c:manualLayout>
              </c:layout>
              <c:showVal val="1"/>
            </c:dLbl>
            <c:dLbl>
              <c:idx val="1"/>
              <c:layout>
                <c:manualLayout>
                  <c:x val="-6.6554449924851114E-3"/>
                  <c:y val="-9.5665198921469144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Госпитализировано с ОНМК до 6 часов от начала заболевания (без переводов из ПСО)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36.200000000000003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6DFFAF"/>
            </a:solidFill>
          </c:spPr>
          <c:dLbls>
            <c:dLbl>
              <c:idx val="0"/>
              <c:layout>
                <c:manualLayout>
                  <c:x val="3.5825012498611232E-2"/>
                  <c:y val="-2.6607492348600052E-2"/>
                </c:manualLayout>
              </c:layout>
              <c:showVal val="1"/>
            </c:dLbl>
            <c:dLbl>
              <c:idx val="1"/>
              <c:layout>
                <c:manualLayout>
                  <c:x val="4.6848093267414626E-2"/>
                  <c:y val="-3.5476656464800083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Госпитализировано с ОНМК до 6 часов от начала заболевания (без переводов из ПСО)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43.1</c:v>
                </c:pt>
              </c:numCache>
            </c:numRef>
          </c:val>
        </c:ser>
        <c:shape val="cylinder"/>
        <c:axId val="92390528"/>
        <c:axId val="92392064"/>
        <c:axId val="0"/>
      </c:bar3DChart>
      <c:catAx>
        <c:axId val="923905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92392064"/>
        <c:crosses val="autoZero"/>
        <c:auto val="1"/>
        <c:lblAlgn val="ctr"/>
        <c:lblOffset val="100"/>
      </c:catAx>
      <c:valAx>
        <c:axId val="92392064"/>
        <c:scaling>
          <c:orientation val="minMax"/>
          <c:max val="50"/>
          <c:min val="2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92390528"/>
        <c:crosses val="autoZero"/>
        <c:crossBetween val="between"/>
        <c:majorUnit val="5000"/>
      </c:valAx>
    </c:plotArea>
    <c:plotVisOnly val="1"/>
    <c:dispBlanksAs val="gap"/>
  </c:chart>
  <c:txPr>
    <a:bodyPr/>
    <a:lstStyle/>
    <a:p>
      <a:pPr>
        <a:defRPr sz="1600"/>
      </a:pPr>
      <a:endParaRPr lang="ru-RU"/>
    </a:p>
  </c:txPr>
  <c:externalData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080927384076993E-2"/>
          <c:y val="0.16776352188177829"/>
          <c:w val="0.95084735481583094"/>
          <c:h val="0.6002844291220225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12 мес. 2014г.</c:v>
                </c:pt>
              </c:strCache>
            </c:strRef>
          </c:tx>
          <c:spPr>
            <a:solidFill>
              <a:srgbClr val="00FF00"/>
            </a:solidFill>
            <a:ln>
              <a:solidFill>
                <a:srgbClr val="339966"/>
              </a:solidFill>
            </a:ln>
          </c:spPr>
          <c:dPt>
            <c:idx val="0"/>
            <c:spPr>
              <a:solidFill>
                <a:srgbClr val="FF0000"/>
              </a:solidFill>
              <a:ln>
                <a:solidFill>
                  <a:srgbClr val="339966"/>
                </a:solidFill>
              </a:ln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6.7042869641295091E-3"/>
                  <c:y val="-4.9883415389168923E-3"/>
                </c:manualLayout>
              </c:layout>
              <c:showVal val="1"/>
            </c:dLbl>
            <c:dLbl>
              <c:idx val="2"/>
              <c:layout>
                <c:manualLayout>
                  <c:x val="-3.1480677883854035E-3"/>
                  <c:y val="3.1612165222360397E-3"/>
                </c:manualLayout>
              </c:layout>
              <c:showVal val="1"/>
            </c:dLbl>
            <c:dLbl>
              <c:idx val="3"/>
              <c:layout>
                <c:manualLayout>
                  <c:x val="-2.7777777777778945E-3"/>
                  <c:y val="7.0588564662405814E-3"/>
                </c:manualLayout>
              </c:layout>
              <c:showVal val="1"/>
            </c:dLbl>
            <c:dLbl>
              <c:idx val="4"/>
              <c:layout>
                <c:manualLayout>
                  <c:x val="-3.7983933157753774E-3"/>
                  <c:y val="-4.729375722404654E-4"/>
                </c:manualLayout>
              </c:layout>
              <c:showVal val="1"/>
            </c:dLbl>
            <c:dLbl>
              <c:idx val="5"/>
              <c:layout>
                <c:manualLayout>
                  <c:x val="-4.1666666666666683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ЦП</c:v>
                </c:pt>
                <c:pt idx="1">
                  <c:v>ПСО № 1 г. Октябрьский</c:v>
                </c:pt>
                <c:pt idx="2">
                  <c:v>ПСО № 2 г. Белорецк</c:v>
                </c:pt>
                <c:pt idx="3">
                  <c:v>ПСО № 3 ГКБ № 18 г. Уфа</c:v>
                </c:pt>
                <c:pt idx="4">
                  <c:v>ПСО № 4 г. Туймазы</c:v>
                </c:pt>
                <c:pt idx="5">
                  <c:v>ПСО № 12 г. Белебей</c:v>
                </c:pt>
                <c:pt idx="6">
                  <c:v>РСЦ № 1 БСМП</c:v>
                </c:pt>
                <c:pt idx="7">
                  <c:v>ИТОГО по зоне 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35.5</c:v>
                </c:pt>
                <c:pt idx="1">
                  <c:v>46.3</c:v>
                </c:pt>
                <c:pt idx="2">
                  <c:v>39.4</c:v>
                </c:pt>
                <c:pt idx="3">
                  <c:v>29.6</c:v>
                </c:pt>
                <c:pt idx="4">
                  <c:v>42.9</c:v>
                </c:pt>
                <c:pt idx="5">
                  <c:v>38</c:v>
                </c:pt>
                <c:pt idx="6">
                  <c:v>32.200000000000003</c:v>
                </c:pt>
                <c:pt idx="7">
                  <c:v>34.9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12 мес. 2015г.</c:v>
                </c:pt>
              </c:strCache>
            </c:strRef>
          </c:tx>
          <c:spPr>
            <a:solidFill>
              <a:srgbClr val="FFCA21"/>
            </a:solidFill>
            <a:ln>
              <a:solidFill>
                <a:srgbClr val="F923F9"/>
              </a:solidFill>
            </a:ln>
          </c:spPr>
          <c:dPt>
            <c:idx val="0"/>
            <c:spPr>
              <a:solidFill>
                <a:srgbClr val="FF0000"/>
              </a:solidFill>
              <a:ln>
                <a:solidFill>
                  <a:srgbClr val="F923F9"/>
                </a:solidFill>
              </a:ln>
            </c:spPr>
          </c:dPt>
          <c:dLbls>
            <c:dLbl>
              <c:idx val="0"/>
              <c:layout>
                <c:manualLayout>
                  <c:x val="3.7988017671239205E-3"/>
                  <c:y val="4.7627046563186995E-3"/>
                </c:manualLayout>
              </c:layout>
              <c:spPr/>
              <c:txPr>
                <a:bodyPr/>
                <a:lstStyle/>
                <a:p>
                  <a:pPr>
                    <a:defRPr sz="1800" b="1" u="sng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4.4444133374394578E-3"/>
                  <c:y val="-1.4709889280530887E-3"/>
                </c:manualLayout>
              </c:layout>
              <c:showVal val="1"/>
            </c:dLbl>
            <c:dLbl>
              <c:idx val="2"/>
              <c:layout>
                <c:manualLayout>
                  <c:x val="2.5899900011110409E-3"/>
                  <c:y val="6.922752863288713E-3"/>
                </c:manualLayout>
              </c:layout>
              <c:showVal val="1"/>
            </c:dLbl>
            <c:dLbl>
              <c:idx val="3"/>
              <c:layout>
                <c:manualLayout>
                  <c:x val="4.1666666666666683E-3"/>
                  <c:y val="1.6308513942826213E-2"/>
                </c:manualLayout>
              </c:layout>
              <c:showVal val="1"/>
            </c:dLbl>
            <c:dLbl>
              <c:idx val="4"/>
              <c:layout>
                <c:manualLayout>
                  <c:x val="4.4428274309390482E-3"/>
                  <c:y val="8.5148760363632069E-3"/>
                </c:manualLayout>
              </c:layout>
              <c:showVal val="1"/>
            </c:dLbl>
            <c:dLbl>
              <c:idx val="5"/>
              <c:layout>
                <c:manualLayout>
                  <c:x val="7.2206029395426698E-3"/>
                  <c:y val="1.2698323821255594E-2"/>
                </c:manualLayout>
              </c:layout>
              <c:showVal val="1"/>
            </c:dLbl>
            <c:dLbl>
              <c:idx val="6"/>
              <c:layout>
                <c:manualLayout>
                  <c:x val="3.5142132900266004E-3"/>
                  <c:y val="8.4655492141704203E-3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 u="sng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ЦП</c:v>
                </c:pt>
                <c:pt idx="1">
                  <c:v>ПСО № 1 г. Октябрьский</c:v>
                </c:pt>
                <c:pt idx="2">
                  <c:v>ПСО № 2 г. Белорецк</c:v>
                </c:pt>
                <c:pt idx="3">
                  <c:v>ПСО № 3 ГКБ № 18 г. Уфа</c:v>
                </c:pt>
                <c:pt idx="4">
                  <c:v>ПСО № 4 г. Туймазы</c:v>
                </c:pt>
                <c:pt idx="5">
                  <c:v>ПСО № 12 г. Белебей</c:v>
                </c:pt>
                <c:pt idx="6">
                  <c:v>РСЦ № 1 БСМП</c:v>
                </c:pt>
                <c:pt idx="7">
                  <c:v>ИТОГО по зоне 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35.5</c:v>
                </c:pt>
                <c:pt idx="1">
                  <c:v>41.9</c:v>
                </c:pt>
                <c:pt idx="2">
                  <c:v>39.4</c:v>
                </c:pt>
                <c:pt idx="3">
                  <c:v>29.9</c:v>
                </c:pt>
                <c:pt idx="4">
                  <c:v>47.4</c:v>
                </c:pt>
                <c:pt idx="5">
                  <c:v>30</c:v>
                </c:pt>
                <c:pt idx="6">
                  <c:v>26.2</c:v>
                </c:pt>
                <c:pt idx="7">
                  <c:v>32.800000000000004</c:v>
                </c:pt>
              </c:numCache>
            </c:numRef>
          </c:val>
        </c:ser>
        <c:axId val="95170944"/>
        <c:axId val="95172480"/>
      </c:barChart>
      <c:catAx>
        <c:axId val="95170944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 sz="1200" b="1"/>
            </a:pPr>
            <a:endParaRPr lang="ru-RU"/>
          </a:p>
        </c:txPr>
        <c:crossAx val="95172480"/>
        <c:crosses val="autoZero"/>
        <c:auto val="1"/>
        <c:lblAlgn val="ctr"/>
        <c:lblOffset val="100"/>
      </c:catAx>
      <c:valAx>
        <c:axId val="95172480"/>
        <c:scaling>
          <c:orientation val="minMax"/>
          <c:max val="6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95170944"/>
        <c:crosses val="autoZero"/>
        <c:crossBetween val="between"/>
        <c:majorUnit val="65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43352158175235456"/>
          <c:y val="1.8295251693443142E-2"/>
          <c:w val="0.56647841824764567"/>
          <c:h val="0.1072358448684775"/>
        </c:manualLayout>
      </c:layout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9831036745406882E-2"/>
          <c:y val="0.20909589456192995"/>
          <c:w val="0.95515255905511809"/>
          <c:h val="0.5736590368000147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12 мес. 2014г.</c:v>
                </c:pt>
              </c:strCache>
            </c:strRef>
          </c:tx>
          <c:spPr>
            <a:solidFill>
              <a:srgbClr val="9900FF"/>
            </a:solidFill>
            <a:ln>
              <a:solidFill>
                <a:srgbClr val="339966"/>
              </a:solidFill>
            </a:ln>
          </c:spPr>
          <c:dPt>
            <c:idx val="0"/>
            <c:spPr>
              <a:solidFill>
                <a:srgbClr val="FF0000"/>
              </a:solidFill>
              <a:ln>
                <a:solidFill>
                  <a:srgbClr val="339966"/>
                </a:solidFill>
              </a:ln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1.1486220472440945E-3"/>
                  <c:y val="-4.9884474072952123E-3"/>
                </c:manualLayout>
              </c:layout>
              <c:showVal val="1"/>
            </c:dLbl>
            <c:dLbl>
              <c:idx val="2"/>
              <c:layout>
                <c:manualLayout>
                  <c:x val="-3.1480677883854035E-3"/>
                  <c:y val="3.1612165222360397E-3"/>
                </c:manualLayout>
              </c:layout>
              <c:showVal val="1"/>
            </c:dLbl>
            <c:dLbl>
              <c:idx val="3"/>
              <c:layout>
                <c:manualLayout>
                  <c:x val="-2.7777777777778945E-3"/>
                  <c:y val="7.0588564662405814E-3"/>
                </c:manualLayout>
              </c:layout>
              <c:showVal val="1"/>
            </c:dLbl>
            <c:dLbl>
              <c:idx val="4"/>
              <c:layout>
                <c:manualLayout>
                  <c:x val="-1.1111111111111125E-2"/>
                  <c:y val="-8.1917177602589299E-3"/>
                </c:manualLayout>
              </c:layout>
              <c:showVal val="1"/>
            </c:dLbl>
            <c:dLbl>
              <c:idx val="5"/>
              <c:layout>
                <c:manualLayout>
                  <c:x val="-4.1666666666666683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ЦП</c:v>
                </c:pt>
                <c:pt idx="1">
                  <c:v>ПСО № 1 г. Октябрьский</c:v>
                </c:pt>
                <c:pt idx="2">
                  <c:v>ПСО № 2 г. Белорецк</c:v>
                </c:pt>
                <c:pt idx="3">
                  <c:v>ПСО № 3 ГКБ № 18 г. Уфа</c:v>
                </c:pt>
                <c:pt idx="4">
                  <c:v>ПСО № 4 г. Туймазы</c:v>
                </c:pt>
                <c:pt idx="5">
                  <c:v>ПСО № 12 г. Белебей</c:v>
                </c:pt>
                <c:pt idx="6">
                  <c:v>РСЦ № 1 БСМП</c:v>
                </c:pt>
                <c:pt idx="7">
                  <c:v>ИТОГО по зоне 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15</c:v>
                </c:pt>
                <c:pt idx="1">
                  <c:v>8.5</c:v>
                </c:pt>
                <c:pt idx="2">
                  <c:v>18.399999999999999</c:v>
                </c:pt>
                <c:pt idx="3">
                  <c:v>9.8000000000000007</c:v>
                </c:pt>
                <c:pt idx="4">
                  <c:v>11.5</c:v>
                </c:pt>
                <c:pt idx="5">
                  <c:v>14.6</c:v>
                </c:pt>
                <c:pt idx="6">
                  <c:v>12.3</c:v>
                </c:pt>
                <c:pt idx="7">
                  <c:v>11.6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12 мес. 2015г.</c:v>
                </c:pt>
              </c:strCache>
            </c:strRef>
          </c:tx>
          <c:spPr>
            <a:solidFill>
              <a:sysClr val="window" lastClr="FFFFFF"/>
            </a:solidFill>
            <a:ln>
              <a:solidFill>
                <a:srgbClr val="F923F9"/>
              </a:solidFill>
            </a:ln>
          </c:spPr>
          <c:dPt>
            <c:idx val="0"/>
            <c:spPr>
              <a:solidFill>
                <a:srgbClr val="FF0000"/>
              </a:solidFill>
              <a:ln>
                <a:solidFill>
                  <a:srgbClr val="F923F9"/>
                </a:solidFill>
              </a:ln>
            </c:spPr>
          </c:dPt>
          <c:dLbls>
            <c:dLbl>
              <c:idx val="0"/>
              <c:layout>
                <c:manualLayout>
                  <c:x val="1.1203521434820993E-2"/>
                  <c:y val="1.3128784647485785E-2"/>
                </c:manualLayout>
              </c:layout>
              <c:spPr/>
              <c:txPr>
                <a:bodyPr/>
                <a:lstStyle/>
                <a:p>
                  <a:pPr>
                    <a:defRPr sz="1800" b="1" u="sng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4.4444133374394578E-3"/>
                  <c:y val="-1.4709889280530887E-3"/>
                </c:manualLayout>
              </c:layout>
              <c:showVal val="1"/>
            </c:dLbl>
            <c:dLbl>
              <c:idx val="2"/>
              <c:layout>
                <c:manualLayout>
                  <c:x val="9.0741469816273748E-3"/>
                  <c:y val="-5.775637615834911E-3"/>
                </c:manualLayout>
              </c:layout>
              <c:showVal val="1"/>
            </c:dLbl>
            <c:dLbl>
              <c:idx val="3"/>
              <c:layout>
                <c:manualLayout>
                  <c:x val="9.7222222222222224E-3"/>
                  <c:y val="3.6601292120306034E-3"/>
                </c:manualLayout>
              </c:layout>
              <c:showVal val="1"/>
            </c:dLbl>
            <c:dLbl>
              <c:idx val="4"/>
              <c:layout>
                <c:manualLayout>
                  <c:x val="8.3333333333333367E-3"/>
                  <c:y val="9.7603445654148944E-3"/>
                </c:manualLayout>
              </c:layout>
              <c:showVal val="1"/>
            </c:dLbl>
            <c:dLbl>
              <c:idx val="5"/>
              <c:layout>
                <c:manualLayout>
                  <c:x val="1.1111111111111125E-2"/>
                  <c:y val="0"/>
                </c:manualLayout>
              </c:layout>
              <c:showVal val="1"/>
            </c:dLbl>
            <c:dLbl>
              <c:idx val="6"/>
              <c:layout>
                <c:manualLayout>
                  <c:x val="1.3888888888889204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 u="sng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ЦП</c:v>
                </c:pt>
                <c:pt idx="1">
                  <c:v>ПСО № 1 г. Октябрьский</c:v>
                </c:pt>
                <c:pt idx="2">
                  <c:v>ПСО № 2 г. Белорецк</c:v>
                </c:pt>
                <c:pt idx="3">
                  <c:v>ПСО № 3 ГКБ № 18 г. Уфа</c:v>
                </c:pt>
                <c:pt idx="4">
                  <c:v>ПСО № 4 г. Туймазы</c:v>
                </c:pt>
                <c:pt idx="5">
                  <c:v>ПСО № 12 г. Белебей</c:v>
                </c:pt>
                <c:pt idx="6">
                  <c:v>РСЦ № 1 БСМП</c:v>
                </c:pt>
                <c:pt idx="7">
                  <c:v>ИТОГО по зоне 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15</c:v>
                </c:pt>
                <c:pt idx="1">
                  <c:v>9.3000000000000007</c:v>
                </c:pt>
                <c:pt idx="2">
                  <c:v>12.7</c:v>
                </c:pt>
                <c:pt idx="3">
                  <c:v>12.4</c:v>
                </c:pt>
                <c:pt idx="4">
                  <c:v>8.4</c:v>
                </c:pt>
                <c:pt idx="5">
                  <c:v>8.1</c:v>
                </c:pt>
                <c:pt idx="6">
                  <c:v>12.3</c:v>
                </c:pt>
                <c:pt idx="7">
                  <c:v>11.1</c:v>
                </c:pt>
              </c:numCache>
            </c:numRef>
          </c:val>
        </c:ser>
        <c:axId val="95645696"/>
        <c:axId val="95647232"/>
      </c:barChart>
      <c:catAx>
        <c:axId val="95645696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 sz="1400" b="1"/>
            </a:pPr>
            <a:endParaRPr lang="ru-RU"/>
          </a:p>
        </c:txPr>
        <c:crossAx val="95647232"/>
        <c:crosses val="autoZero"/>
        <c:auto val="1"/>
        <c:lblAlgn val="ctr"/>
        <c:lblOffset val="100"/>
      </c:catAx>
      <c:valAx>
        <c:axId val="95647232"/>
        <c:scaling>
          <c:orientation val="minMax"/>
          <c:max val="23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95645696"/>
        <c:crosses val="autoZero"/>
        <c:crossBetween val="between"/>
        <c:majorUnit val="24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48809743081935308"/>
          <c:y val="0.22147006818517426"/>
          <c:w val="0.49044203628350885"/>
          <c:h val="8.8312453991064244E-2"/>
        </c:manualLayout>
      </c:layout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9.6041666666666692E-2"/>
          <c:y val="0.1"/>
        </c:manualLayout>
      </c:layout>
    </c:title>
    <c:view3D>
      <c:rotX val="50"/>
      <c:perspective val="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explosion val="1"/>
          <c:dPt>
            <c:idx val="0"/>
            <c:spPr>
              <a:solidFill>
                <a:srgbClr val="6DFFAF"/>
              </a:solidFill>
            </c:spPr>
          </c:dPt>
          <c:dPt>
            <c:idx val="1"/>
            <c:spPr>
              <a:solidFill>
                <a:schemeClr val="tx1">
                  <a:lumMod val="85000"/>
                  <a:lumOff val="15000"/>
                </a:schemeClr>
              </a:solidFill>
            </c:spPr>
          </c:dPt>
          <c:dLbls>
            <c:dLbl>
              <c:idx val="0"/>
              <c:layout>
                <c:manualLayout>
                  <c:x val="-9.1956282808398931E-2"/>
                  <c:y val="-0.442387057086614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80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,2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Percent val="1"/>
            </c:dLbl>
            <c:dLbl>
              <c:idx val="1"/>
              <c:layout>
                <c:manualLayout>
                  <c:x val="0.14633727034120741"/>
                  <c:y val="0.171770423228346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3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1"/>
                <c:pt idx="0">
                  <c:v>% независимых больных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80.2</c:v>
                </c:pt>
                <c:pt idx="1">
                  <c:v>19.8</c:v>
                </c:pt>
              </c:numCache>
            </c:numRef>
          </c:val>
        </c:ser>
      </c:pie3DChart>
    </c:plotArea>
    <c:legend>
      <c:legendPos val="r"/>
      <c:legendEntry>
        <c:idx val="1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22464058398950121"/>
          <c:y val="0.58102288385826739"/>
          <c:w val="0.31001558398950152"/>
          <c:h val="0.15471998031496076"/>
        </c:manualLayout>
      </c:layout>
      <c:txPr>
        <a:bodyPr/>
        <a:lstStyle/>
        <a:p>
          <a:pPr>
            <a:defRPr b="1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9.6041666666666692E-2"/>
          <c:y val="0.1"/>
        </c:manualLayout>
      </c:layout>
    </c:title>
    <c:view3D>
      <c:rotX val="50"/>
      <c:perspective val="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explosion val="1"/>
          <c:dPt>
            <c:idx val="0"/>
            <c:spPr>
              <a:solidFill>
                <a:srgbClr val="6DFFAF"/>
              </a:solidFill>
            </c:spPr>
          </c:dPt>
          <c:dPt>
            <c:idx val="1"/>
            <c:spPr>
              <a:solidFill>
                <a:schemeClr val="tx1">
                  <a:lumMod val="85000"/>
                  <a:lumOff val="15000"/>
                </a:schemeClr>
              </a:solidFill>
            </c:spPr>
          </c:dPt>
          <c:dLbls>
            <c:dLbl>
              <c:idx val="0"/>
              <c:layout>
                <c:manualLayout>
                  <c:x val="-9.1956282808398931E-2"/>
                  <c:y val="-0.442387057086614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80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,3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Percent val="1"/>
            </c:dLbl>
            <c:dLbl>
              <c:idx val="1"/>
              <c:layout>
                <c:manualLayout>
                  <c:x val="0.14217060367454062"/>
                  <c:y val="0.1623954232283464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3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1"/>
                <c:pt idx="0">
                  <c:v>% независимых больных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80.3</c:v>
                </c:pt>
                <c:pt idx="1">
                  <c:v>19.700000000000003</c:v>
                </c:pt>
              </c:numCache>
            </c:numRef>
          </c:val>
        </c:ser>
      </c:pie3DChart>
    </c:plotArea>
    <c:legend>
      <c:legendPos val="r"/>
      <c:legendEntry>
        <c:idx val="1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22464058398950121"/>
          <c:y val="0.58102288385826739"/>
          <c:w val="0.31001558398950152"/>
          <c:h val="0.15471998031496076"/>
        </c:manualLayout>
      </c:layout>
      <c:txPr>
        <a:bodyPr/>
        <a:lstStyle/>
        <a:p>
          <a:pPr>
            <a:defRPr b="1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9.4015378499611224E-2"/>
          <c:y val="4.9235034594977765E-2"/>
          <c:w val="0.90598462150038883"/>
          <c:h val="0.6124422007063405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900FF"/>
            </a:solidFill>
          </c:spPr>
          <c:dLbls>
            <c:dLbl>
              <c:idx val="0"/>
              <c:layout>
                <c:manualLayout>
                  <c:x val="2.7557701922008675E-3"/>
                  <c:y val="-2.6607492348600052E-2"/>
                </c:manualLayout>
              </c:layout>
              <c:showVal val="1"/>
            </c:dLbl>
            <c:dLbl>
              <c:idx val="1"/>
              <c:layout>
                <c:manualLayout>
                  <c:x val="-6.6554449924851114E-3"/>
                  <c:y val="-9.5665198921469144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Число больных с ОКС</c:v>
                </c:pt>
                <c:pt idx="1">
                  <c:v>в т.ч. из ПСО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1661</c:v>
                </c:pt>
                <c:pt idx="1">
                  <c:v>680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CCCCFF"/>
            </a:solidFill>
          </c:spPr>
          <c:dLbls>
            <c:dLbl>
              <c:idx val="0"/>
              <c:layout>
                <c:manualLayout>
                  <c:x val="3.5825012498611232E-2"/>
                  <c:y val="-2.6607492348600052E-2"/>
                </c:manualLayout>
              </c:layout>
              <c:showVal val="1"/>
            </c:dLbl>
            <c:dLbl>
              <c:idx val="1"/>
              <c:layout>
                <c:manualLayout>
                  <c:x val="4.6848093267414626E-2"/>
                  <c:y val="-3.5476656464800083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Число больных с ОКС</c:v>
                </c:pt>
                <c:pt idx="1">
                  <c:v>в т.ч. из ПСО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2006</c:v>
                </c:pt>
                <c:pt idx="1">
                  <c:v>876</c:v>
                </c:pt>
              </c:numCache>
            </c:numRef>
          </c:val>
        </c:ser>
        <c:shape val="box"/>
        <c:axId val="95931392"/>
        <c:axId val="96187136"/>
        <c:axId val="0"/>
      </c:bar3DChart>
      <c:catAx>
        <c:axId val="959313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96187136"/>
        <c:crosses val="autoZero"/>
        <c:auto val="1"/>
        <c:lblAlgn val="ctr"/>
        <c:lblOffset val="100"/>
      </c:catAx>
      <c:valAx>
        <c:axId val="96187136"/>
        <c:scaling>
          <c:orientation val="minMax"/>
          <c:max val="2200"/>
          <c:min val="3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95931392"/>
        <c:crosses val="autoZero"/>
        <c:crossBetween val="between"/>
        <c:majorUnit val="5000"/>
      </c:valAx>
    </c:plotArea>
    <c:plotVisOnly val="1"/>
    <c:dispBlanksAs val="gap"/>
  </c:chart>
  <c:txPr>
    <a:bodyPr/>
    <a:lstStyle/>
    <a:p>
      <a:pPr>
        <a:defRPr sz="1600"/>
      </a:pPr>
      <a:endParaRPr lang="ru-RU"/>
    </a:p>
  </c:txPr>
  <c:externalData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9.4015378499611224E-2"/>
          <c:y val="4.9235034594977765E-2"/>
          <c:w val="0.90598462150038883"/>
          <c:h val="0.574099287670902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900FF"/>
            </a:solidFill>
          </c:spPr>
          <c:dLbls>
            <c:dLbl>
              <c:idx val="0"/>
              <c:layout>
                <c:manualLayout>
                  <c:x val="2.2352454665530982E-2"/>
                  <c:y val="-4.5740394027629187E-2"/>
                </c:manualLayout>
              </c:layout>
              <c:showVal val="1"/>
            </c:dLbl>
            <c:dLbl>
              <c:idx val="1"/>
              <c:layout>
                <c:manualLayout>
                  <c:x val="-6.6554449924851114E-3"/>
                  <c:y val="-9.5665198921469144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Госпитализировано с ОКС до 12 часов от начала заболевания (без переводов из ПСО)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44.4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CCCCFF"/>
            </a:solidFill>
          </c:spPr>
          <c:dLbls>
            <c:dLbl>
              <c:idx val="0"/>
              <c:layout>
                <c:manualLayout>
                  <c:x val="3.5824980351977349E-2"/>
                  <c:y val="-6.0090173865849555E-2"/>
                </c:manualLayout>
              </c:layout>
              <c:showVal val="1"/>
            </c:dLbl>
            <c:dLbl>
              <c:idx val="1"/>
              <c:layout>
                <c:manualLayout>
                  <c:x val="4.6848093267414626E-2"/>
                  <c:y val="-3.5476656464800083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Госпитализировано с ОКС до 12 часов от начала заболевания (без переводов из ПСО)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44.2</c:v>
                </c:pt>
              </c:numCache>
            </c:numRef>
          </c:val>
        </c:ser>
        <c:shape val="cylinder"/>
        <c:axId val="96114176"/>
        <c:axId val="96115712"/>
        <c:axId val="0"/>
      </c:bar3DChart>
      <c:catAx>
        <c:axId val="961141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96115712"/>
        <c:crosses val="autoZero"/>
        <c:auto val="1"/>
        <c:lblAlgn val="ctr"/>
        <c:lblOffset val="100"/>
      </c:catAx>
      <c:valAx>
        <c:axId val="96115712"/>
        <c:scaling>
          <c:orientation val="minMax"/>
          <c:max val="60"/>
          <c:min val="3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96114176"/>
        <c:crosses val="autoZero"/>
        <c:crossBetween val="between"/>
        <c:majorUnit val="5000"/>
      </c:valAx>
    </c:plotArea>
    <c:legend>
      <c:legendPos val="r"/>
      <c:layout>
        <c:manualLayout>
          <c:xMode val="edge"/>
          <c:yMode val="edge"/>
          <c:x val="0"/>
          <c:y val="2.4722297863012791E-3"/>
          <c:w val="0.9965698255749359"/>
          <c:h val="0.13472447104489371"/>
        </c:manualLayout>
      </c:layout>
      <c:txPr>
        <a:bodyPr/>
        <a:lstStyle/>
        <a:p>
          <a:pPr>
            <a:defRPr sz="10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600"/>
      </a:pPr>
      <a:endParaRPr lang="ru-RU"/>
    </a:p>
  </c:txPr>
  <c:externalData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sideWall>
      <c:spPr>
        <a:ln>
          <a:noFill/>
        </a:ln>
      </c:spPr>
    </c:sideWall>
    <c:backWall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0.1144800395184602"/>
          <c:y val="2.3354360845363992E-2"/>
          <c:w val="0.90598462150038883"/>
          <c:h val="0.8452178511261186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900FF"/>
            </a:solidFill>
          </c:spPr>
          <c:dLbls>
            <c:dLbl>
              <c:idx val="0"/>
              <c:layout>
                <c:manualLayout>
                  <c:x val="2.7557701922008675E-3"/>
                  <c:y val="-2.6607492348600052E-2"/>
                </c:manualLayout>
              </c:layout>
              <c:showVal val="1"/>
            </c:dLbl>
            <c:dLbl>
              <c:idx val="1"/>
              <c:layout>
                <c:manualLayout>
                  <c:x val="-6.6554449924851114E-3"/>
                  <c:y val="-9.5665198921469144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Госпитализировано с ИМ до 6 часов от начала заболевания (без переводов из ПСО)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CCCCFF"/>
            </a:solidFill>
          </c:spPr>
          <c:dLbls>
            <c:dLbl>
              <c:idx val="0"/>
              <c:layout>
                <c:manualLayout>
                  <c:x val="3.5825012498611232E-2"/>
                  <c:y val="-2.6607492348600052E-2"/>
                </c:manualLayout>
              </c:layout>
              <c:showVal val="1"/>
            </c:dLbl>
            <c:dLbl>
              <c:idx val="1"/>
              <c:layout>
                <c:manualLayout>
                  <c:x val="4.6848093267414626E-2"/>
                  <c:y val="-3.5476656464800083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Госпитализировано с ИМ до 6 часов от начала заболевания (без переводов из ПСО)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31.1</c:v>
                </c:pt>
              </c:numCache>
            </c:numRef>
          </c:val>
        </c:ser>
        <c:shape val="cone"/>
        <c:axId val="96326016"/>
        <c:axId val="96327552"/>
        <c:axId val="0"/>
      </c:bar3DChart>
      <c:catAx>
        <c:axId val="963260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96327552"/>
        <c:crosses val="autoZero"/>
        <c:auto val="1"/>
        <c:lblAlgn val="ctr"/>
        <c:lblOffset val="100"/>
      </c:catAx>
      <c:valAx>
        <c:axId val="96327552"/>
        <c:scaling>
          <c:orientation val="minMax"/>
          <c:max val="40"/>
          <c:min val="2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96326016"/>
        <c:crosses val="autoZero"/>
        <c:crossBetween val="between"/>
        <c:majorUnit val="5000"/>
      </c:valAx>
    </c:plotArea>
    <c:plotVisOnly val="1"/>
    <c:dispBlanksAs val="gap"/>
  </c:chart>
  <c:txPr>
    <a:bodyPr/>
    <a:lstStyle/>
    <a:p>
      <a:pPr>
        <a:defRPr sz="1600"/>
      </a:pPr>
      <a:endParaRPr lang="ru-RU"/>
    </a:p>
  </c:txPr>
  <c:externalData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5.6130482922758301E-3"/>
          <c:y val="0.15385406349649103"/>
        </c:manualLayout>
      </c:layout>
      <c:txPr>
        <a:bodyPr/>
        <a:lstStyle/>
        <a:p>
          <a:pPr>
            <a:defRPr>
              <a:solidFill>
                <a:srgbClr val="0000FF"/>
              </a:solidFill>
            </a:defRPr>
          </a:pPr>
          <a:endParaRPr lang="ru-RU"/>
        </a:p>
      </c:txPr>
    </c:title>
    <c:view3D>
      <c:rotX val="40"/>
      <c:rotY val="90"/>
      <c:perspective val="30"/>
    </c:view3D>
    <c:plotArea>
      <c:layout>
        <c:manualLayout>
          <c:layoutTarget val="inner"/>
          <c:xMode val="edge"/>
          <c:yMode val="edge"/>
          <c:x val="4.0856983152090839E-2"/>
          <c:y val="0.11186345725179471"/>
          <c:w val="0.91894895573346003"/>
          <c:h val="0.826425905395854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dPt>
            <c:idx val="0"/>
            <c:spPr>
              <a:solidFill>
                <a:srgbClr val="0000FF"/>
              </a:solidFill>
              <a:ln w="76200">
                <a:solidFill>
                  <a:schemeClr val="bg1"/>
                </a:solidFill>
              </a:ln>
            </c:spPr>
          </c:dPt>
          <c:dPt>
            <c:idx val="1"/>
            <c:spPr>
              <a:solidFill>
                <a:schemeClr val="accent6">
                  <a:lumMod val="60000"/>
                  <a:lumOff val="40000"/>
                </a:schemeClr>
              </a:solidFill>
              <a:ln w="76200">
                <a:solidFill>
                  <a:schemeClr val="bg1"/>
                </a:solidFill>
              </a:ln>
            </c:spPr>
          </c:dPt>
          <c:dPt>
            <c:idx val="2"/>
            <c:spPr>
              <a:solidFill>
                <a:srgbClr val="00B050"/>
              </a:solidFill>
              <a:ln w="76200"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-0.22683680286066804"/>
                  <c:y val="-0.24133045500854514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0.13278720373008679"/>
                  <c:y val="-0.1995774110205249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accent2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ИМ с ↑ST</c:v>
                </c:pt>
                <c:pt idx="1">
                  <c:v>ИМ без ПST</c:v>
                </c:pt>
                <c:pt idx="2">
                  <c:v>Нестабильная стенокардия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544</c:v>
                </c:pt>
                <c:pt idx="1">
                  <c:v>241</c:v>
                </c:pt>
                <c:pt idx="2">
                  <c:v>876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2.5211974373182022E-3"/>
          <c:y val="0.15760660163055168"/>
        </c:manualLayout>
      </c:layout>
      <c:txPr>
        <a:bodyPr/>
        <a:lstStyle/>
        <a:p>
          <a:pPr>
            <a:defRPr>
              <a:solidFill>
                <a:srgbClr val="0000FF"/>
              </a:solidFill>
            </a:defRPr>
          </a:pPr>
          <a:endParaRPr lang="ru-RU"/>
        </a:p>
      </c:txPr>
    </c:title>
    <c:view3D>
      <c:rotX val="40"/>
      <c:rotY val="90"/>
      <c:perspective val="30"/>
    </c:view3D>
    <c:plotArea>
      <c:layout>
        <c:manualLayout>
          <c:layoutTarget val="inner"/>
          <c:xMode val="edge"/>
          <c:yMode val="edge"/>
          <c:x val="4.0856983152090839E-2"/>
          <c:y val="0.11186345725179471"/>
          <c:w val="0.91894895573346003"/>
          <c:h val="0.826425905395854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dPt>
            <c:idx val="0"/>
            <c:spPr>
              <a:solidFill>
                <a:srgbClr val="0000FF"/>
              </a:solidFill>
              <a:ln w="76200">
                <a:solidFill>
                  <a:schemeClr val="bg1"/>
                </a:solidFill>
              </a:ln>
            </c:spPr>
          </c:dPt>
          <c:dPt>
            <c:idx val="1"/>
            <c:spPr>
              <a:solidFill>
                <a:schemeClr val="accent6">
                  <a:lumMod val="60000"/>
                  <a:lumOff val="40000"/>
                </a:schemeClr>
              </a:solidFill>
              <a:ln w="76200">
                <a:solidFill>
                  <a:schemeClr val="bg1"/>
                </a:solidFill>
              </a:ln>
            </c:spPr>
          </c:dPt>
          <c:dPt>
            <c:idx val="2"/>
            <c:spPr>
              <a:solidFill>
                <a:srgbClr val="00B050"/>
              </a:solidFill>
              <a:ln w="76200"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-0.22086892207854172"/>
                  <c:y val="-0.2114977768427622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ИМ с ↑</a:t>
                    </a:r>
                    <a:r>
                      <a:rPr lang="en-US" dirty="0"/>
                      <a:t>ST
26</a:t>
                    </a:r>
                    <a:r>
                      <a:rPr lang="en-US" dirty="0" smtClean="0"/>
                      <a:t>%</a:t>
                    </a:r>
                    <a:endParaRPr lang="ru-RU" dirty="0" smtClean="0"/>
                  </a:p>
                  <a:p>
                    <a:endParaRPr lang="en-US" sz="1400" i="1" u="sng" dirty="0"/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0.21418979387336373"/>
                  <c:y val="-0.14376446352296568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accent2">
                            <a:lumMod val="50000"/>
                          </a:schemeClr>
                        </a:solidFill>
                      </a:defRPr>
                    </a:pPr>
                    <a:r>
                      <a:rPr lang="ru-RU" dirty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ИМ без П</a:t>
                    </a:r>
                    <a:r>
                      <a:rPr lang="en-US" dirty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ST
13</a:t>
                    </a:r>
                    <a:r>
                      <a:rPr lang="en-US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%</a:t>
                    </a:r>
                    <a:endParaRPr lang="ru-RU" dirty="0" smtClean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  <a:p>
                    <a:pPr>
                      <a:defRPr b="1">
                        <a:solidFill>
                          <a:schemeClr val="accent2">
                            <a:lumMod val="50000"/>
                          </a:schemeClr>
                        </a:solidFill>
                      </a:defRPr>
                    </a:pPr>
                    <a:r>
                      <a:rPr lang="ru-RU" sz="1400" i="1" u="sng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 </a:t>
                    </a:r>
                    <a:endParaRPr lang="en-US" sz="1400" i="1" u="sng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pPr/>
              <c:showCatName val="1"/>
              <c:showPercent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ИМ с ↑ST</c:v>
                </c:pt>
                <c:pt idx="1">
                  <c:v>ИМ без ПST</c:v>
                </c:pt>
                <c:pt idx="2">
                  <c:v>Нестабильная стенокардия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531</c:v>
                </c:pt>
                <c:pt idx="1">
                  <c:v>254</c:v>
                </c:pt>
                <c:pt idx="2">
                  <c:v>1221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026316900831165E-2"/>
          <c:y val="2.6010216264797246E-2"/>
          <c:w val="0.95031474190726051"/>
          <c:h val="0.705689563279933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12 мес. 2014г.</c:v>
                </c:pt>
              </c:strCache>
            </c:strRef>
          </c:tx>
          <c:spPr>
            <a:solidFill>
              <a:srgbClr val="66FFFF"/>
            </a:solidFill>
            <a:ln w="25400">
              <a:solidFill>
                <a:srgbClr val="0000FF"/>
              </a:solidFill>
            </a:ln>
          </c:spPr>
          <c:dPt>
            <c:idx val="0"/>
            <c:spPr>
              <a:solidFill>
                <a:srgbClr val="FF0000"/>
              </a:solidFill>
              <a:ln w="25400">
                <a:solidFill>
                  <a:srgbClr val="0000FF"/>
                </a:solidFill>
              </a:ln>
            </c:spPr>
          </c:dPt>
          <c:dLbls>
            <c:dLbl>
              <c:idx val="0"/>
              <c:layout>
                <c:manualLayout>
                  <c:x val="-1.0693361338152223E-2"/>
                  <c:y val="9.0888922286393708E-3"/>
                </c:manualLayout>
              </c:layout>
              <c:spPr/>
              <c:txPr>
                <a:bodyPr/>
                <a:lstStyle/>
                <a:p>
                  <a:pPr>
                    <a:defRPr sz="2800"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7.0329334318123349E-3"/>
                  <c:y val="-1.3134143306764465E-3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1.4566395955359156E-2"/>
                </c:manualLayout>
              </c:layout>
              <c:showVal val="1"/>
            </c:dLbl>
            <c:dLbl>
              <c:idx val="3"/>
              <c:layout>
                <c:manualLayout>
                  <c:x val="-1.6102713480329047E-3"/>
                  <c:y val="1.464474275644501E-2"/>
                </c:manualLayout>
              </c:layout>
              <c:showVal val="1"/>
            </c:dLbl>
            <c:dLbl>
              <c:idx val="4"/>
              <c:layout>
                <c:manualLayout>
                  <c:x val="-5.2007987565697023E-3"/>
                  <c:y val="5.2010746243046956E-3"/>
                </c:manualLayout>
              </c:layout>
              <c:showVal val="1"/>
            </c:dLbl>
            <c:dLbl>
              <c:idx val="5"/>
              <c:layout>
                <c:manualLayout>
                  <c:x val="-4.4301758738418422E-5"/>
                  <c:y val="1.3468550818525817E-3"/>
                </c:manualLayout>
              </c:layout>
              <c:showVal val="1"/>
            </c:dLbl>
            <c:dLbl>
              <c:idx val="6"/>
              <c:layout>
                <c:manualLayout>
                  <c:x val="3.7365635249958112E-3"/>
                  <c:y val="-8.0184002544264645E-3"/>
                </c:manualLayout>
              </c:layout>
              <c:showVal val="1"/>
            </c:dLbl>
            <c:dLbl>
              <c:idx val="7"/>
              <c:layout>
                <c:manualLayout>
                  <c:x val="-7.0330077085060238E-3"/>
                  <c:y val="7.9957989191488006E-3"/>
                </c:manualLayout>
              </c:layout>
              <c:showVal val="1"/>
            </c:dLbl>
            <c:dLbl>
              <c:idx val="8"/>
              <c:layout>
                <c:manualLayout>
                  <c:x val="-6.7231396278578104E-3"/>
                  <c:y val="-2.9289485512890043E-2"/>
                </c:manualLayout>
              </c:layout>
              <c:showVal val="1"/>
            </c:dLbl>
            <c:dLbl>
              <c:idx val="9"/>
              <c:layout>
                <c:manualLayout>
                  <c:x val="-8.0677675534293891E-3"/>
                  <c:y val="5.8578971025780085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ЦП мониторинга снижения смертности</c:v>
                </c:pt>
                <c:pt idx="1">
                  <c:v>ПСО № 1 г. Октябрьский</c:v>
                </c:pt>
                <c:pt idx="2">
                  <c:v>ПСО № 2 г. Белорецк</c:v>
                </c:pt>
                <c:pt idx="3">
                  <c:v>ПСО № 3 ГКБ № 18 г. Уфа</c:v>
                </c:pt>
                <c:pt idx="4">
                  <c:v>ПСО № 4 г. Туймазы</c:v>
                </c:pt>
                <c:pt idx="5">
                  <c:v>ПСО № 12 г. Белебей</c:v>
                </c:pt>
                <c:pt idx="6">
                  <c:v>РСЦ № 1 </c:v>
                </c:pt>
                <c:pt idx="7">
                  <c:v>ИТОГО по зоне 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20</c:v>
                </c:pt>
                <c:pt idx="1">
                  <c:v>31.4</c:v>
                </c:pt>
                <c:pt idx="2">
                  <c:v>36</c:v>
                </c:pt>
                <c:pt idx="3">
                  <c:v>24.7</c:v>
                </c:pt>
                <c:pt idx="4">
                  <c:v>42.3</c:v>
                </c:pt>
                <c:pt idx="5">
                  <c:v>37.300000000000004</c:v>
                </c:pt>
                <c:pt idx="6">
                  <c:v>7.4</c:v>
                </c:pt>
                <c:pt idx="7">
                  <c:v>21.7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12 мес. 2015г. </c:v>
                </c:pt>
              </c:strCache>
            </c:strRef>
          </c:tx>
          <c:spPr>
            <a:solidFill>
              <a:sysClr val="window" lastClr="FFFFFF"/>
            </a:solidFill>
            <a:ln w="28575">
              <a:solidFill>
                <a:srgbClr val="0000FF"/>
              </a:solidFill>
            </a:ln>
          </c:spPr>
          <c:dPt>
            <c:idx val="0"/>
            <c:spPr>
              <a:solidFill>
                <a:srgbClr val="FF0000"/>
              </a:solidFill>
              <a:ln w="28575">
                <a:solidFill>
                  <a:srgbClr val="0000FF"/>
                </a:solidFill>
              </a:ln>
            </c:spPr>
          </c:dPt>
          <c:dLbls>
            <c:dLbl>
              <c:idx val="0"/>
              <c:layout>
                <c:manualLayout>
                  <c:x val="1.6544217295260831E-3"/>
                  <c:y val="1.8380881853364864E-4"/>
                </c:manualLayout>
              </c:layout>
              <c:spPr/>
              <c:txPr>
                <a:bodyPr/>
                <a:lstStyle/>
                <a:p>
                  <a:pPr>
                    <a:defRPr sz="2800" b="1" u="none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1.0934048435403651E-2"/>
                  <c:y val="3.719995286007216E-3"/>
                </c:manualLayout>
              </c:layout>
              <c:showVal val="1"/>
            </c:dLbl>
            <c:dLbl>
              <c:idx val="2"/>
              <c:layout>
                <c:manualLayout>
                  <c:x val="8.2038990516111344E-3"/>
                  <c:y val="3.9503905303172179E-3"/>
                </c:manualLayout>
              </c:layout>
              <c:showVal val="1"/>
            </c:dLbl>
            <c:dLbl>
              <c:idx val="3"/>
              <c:layout>
                <c:manualLayout>
                  <c:x val="9.500907994416519E-3"/>
                  <c:y val="2.4570880209002391E-3"/>
                </c:manualLayout>
              </c:layout>
              <c:showVal val="1"/>
            </c:dLbl>
            <c:dLbl>
              <c:idx val="4"/>
              <c:layout>
                <c:manualLayout>
                  <c:x val="1.2101651330144059E-2"/>
                  <c:y val="2.9289485512890043E-3"/>
                </c:manualLayout>
              </c:layout>
              <c:showVal val="1"/>
            </c:dLbl>
            <c:dLbl>
              <c:idx val="5"/>
              <c:layout>
                <c:manualLayout>
                  <c:x val="2.7334062326364013E-3"/>
                  <c:y val="-9.5977262134207264E-3"/>
                </c:manualLayout>
              </c:layout>
              <c:showVal val="1"/>
            </c:dLbl>
            <c:dLbl>
              <c:idx val="6"/>
              <c:layout>
                <c:manualLayout>
                  <c:x val="5.4528426409810342E-3"/>
                  <c:y val="-1.2076723691988084E-2"/>
                </c:manualLayout>
              </c:layout>
              <c:showVal val="1"/>
            </c:dLbl>
            <c:dLbl>
              <c:idx val="7"/>
              <c:layout>
                <c:manualLayout>
                  <c:x val="6.9444444444444501E-3"/>
                  <c:y val="-7.2831979776795813E-3"/>
                </c:manualLayout>
              </c:layout>
              <c:showVal val="1"/>
            </c:dLbl>
            <c:dLbl>
              <c:idx val="8"/>
              <c:layout>
                <c:manualLayout>
                  <c:x val="5.378511702286249E-3"/>
                  <c:y val="-4.6863176820624075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 u="none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ЦП мониторинга снижения смертности</c:v>
                </c:pt>
                <c:pt idx="1">
                  <c:v>ПСО № 1 г. Октябрьский</c:v>
                </c:pt>
                <c:pt idx="2">
                  <c:v>ПСО № 2 г. Белорецк</c:v>
                </c:pt>
                <c:pt idx="3">
                  <c:v>ПСО № 3 ГКБ № 18 г. Уфа</c:v>
                </c:pt>
                <c:pt idx="4">
                  <c:v>ПСО № 4 г. Туймазы</c:v>
                </c:pt>
                <c:pt idx="5">
                  <c:v>ПСО № 12 г. Белебей</c:v>
                </c:pt>
                <c:pt idx="6">
                  <c:v>РСЦ № 1 </c:v>
                </c:pt>
                <c:pt idx="7">
                  <c:v>ИТОГО по зоне 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25</c:v>
                </c:pt>
                <c:pt idx="1">
                  <c:v>27.9</c:v>
                </c:pt>
                <c:pt idx="2">
                  <c:v>35.5</c:v>
                </c:pt>
                <c:pt idx="3">
                  <c:v>45.4</c:v>
                </c:pt>
                <c:pt idx="4">
                  <c:v>48</c:v>
                </c:pt>
                <c:pt idx="5">
                  <c:v>25</c:v>
                </c:pt>
                <c:pt idx="6">
                  <c:v>7</c:v>
                </c:pt>
                <c:pt idx="7">
                  <c:v>23.1</c:v>
                </c:pt>
              </c:numCache>
            </c:numRef>
          </c:val>
        </c:ser>
        <c:axId val="96886144"/>
        <c:axId val="96547968"/>
      </c:barChart>
      <c:catAx>
        <c:axId val="96886144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 sz="1400" b="1"/>
            </a:pPr>
            <a:endParaRPr lang="ru-RU"/>
          </a:p>
        </c:txPr>
        <c:crossAx val="96547968"/>
        <c:crosses val="autoZero"/>
        <c:auto val="1"/>
        <c:lblAlgn val="ctr"/>
        <c:lblOffset val="100"/>
      </c:catAx>
      <c:valAx>
        <c:axId val="96547968"/>
        <c:scaling>
          <c:orientation val="minMax"/>
          <c:max val="9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96886144"/>
        <c:crosses val="autoZero"/>
        <c:crossBetween val="between"/>
        <c:majorUnit val="100"/>
        <c:minorUnit val="5"/>
      </c:valAx>
    </c:plotArea>
    <c:legend>
      <c:legendPos val="t"/>
      <c:legendEntry>
        <c:idx val="0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ru-RU"/>
          </a:p>
        </c:txPr>
      </c:legendEntry>
      <c:layout>
        <c:manualLayout>
          <c:xMode val="edge"/>
          <c:yMode val="edge"/>
          <c:x val="0.81073129368588204"/>
          <c:y val="0.31002251600370584"/>
          <c:w val="0.15138888888888891"/>
          <c:h val="0.12200646942963672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sideWall>
      <c:spPr>
        <a:ln>
          <a:noFill/>
        </a:ln>
      </c:spPr>
    </c:sideWall>
    <c:backWall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0.10317937924592742"/>
          <c:y val="0.13309539680776225"/>
          <c:w val="0.78999761343389874"/>
          <c:h val="0.6834675776765544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900FF"/>
            </a:solidFill>
          </c:spPr>
          <c:dLbls>
            <c:dLbl>
              <c:idx val="0"/>
              <c:layout>
                <c:manualLayout>
                  <c:x val="2.7557701922008675E-3"/>
                  <c:y val="-2.6607492348600052E-2"/>
                </c:manualLayout>
              </c:layout>
              <c:showVal val="1"/>
            </c:dLbl>
            <c:dLbl>
              <c:idx val="1"/>
              <c:layout>
                <c:manualLayout>
                  <c:x val="-6.6554449924851114E-3"/>
                  <c:y val="-9.5665198921469144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Госпитализировано с ИИ до 4,5 часов от начала заболевания (без переводов из ПСО)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24.2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6DFFAF"/>
            </a:solidFill>
          </c:spPr>
          <c:dLbls>
            <c:dLbl>
              <c:idx val="0"/>
              <c:layout>
                <c:manualLayout>
                  <c:x val="3.5825012498611232E-2"/>
                  <c:y val="-2.6607492348600052E-2"/>
                </c:manualLayout>
              </c:layout>
              <c:showVal val="1"/>
            </c:dLbl>
            <c:dLbl>
              <c:idx val="1"/>
              <c:layout>
                <c:manualLayout>
                  <c:x val="4.6848093267414626E-2"/>
                  <c:y val="-3.5476656464800083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Госпитализировано с ИИ до 4,5 часов от начала заболевания (без переводов из ПСО)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29.8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*Сигнальный индикатор снижения смертности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4.5640946561214382E-2"/>
                  <c:y val="-4.7832599460734537E-3"/>
                </c:manualLayout>
              </c:layout>
              <c:tx>
                <c:rich>
                  <a:bodyPr/>
                  <a:lstStyle/>
                  <a:p>
                    <a:pPr>
                      <a:defRPr sz="1800" b="1" i="1" u="sng">
                        <a:solidFill>
                          <a:srgbClr val="FF0000"/>
                        </a:solidFill>
                      </a:defRPr>
                    </a:pPr>
                    <a:r>
                      <a:rPr lang="en-US" sz="1800" b="1" i="1" u="sng" dirty="0" smtClean="0">
                        <a:solidFill>
                          <a:srgbClr val="FF0000"/>
                        </a:solidFill>
                      </a:rPr>
                      <a:t>30</a:t>
                    </a:r>
                    <a:r>
                      <a:rPr lang="ru-RU" sz="1800" b="1" i="1" u="sng" dirty="0" smtClean="0">
                        <a:solidFill>
                          <a:srgbClr val="FF0000"/>
                        </a:solidFill>
                      </a:rPr>
                      <a:t>*</a:t>
                    </a:r>
                    <a:endParaRPr lang="en-US" sz="1800" b="1" i="1" u="sng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ln>
                  <a:solidFill>
                    <a:srgbClr val="FF0000"/>
                  </a:solidFill>
                </a:ln>
              </c:spPr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Госпитализировано с ИИ до 4,5 часов от начала заболевания (без переводов из ПСО)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shape val="cone"/>
        <c:axId val="92669056"/>
        <c:axId val="92670592"/>
        <c:axId val="0"/>
      </c:bar3DChart>
      <c:catAx>
        <c:axId val="926690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92670592"/>
        <c:crosses val="autoZero"/>
        <c:auto val="1"/>
        <c:lblAlgn val="ctr"/>
        <c:lblOffset val="100"/>
      </c:catAx>
      <c:valAx>
        <c:axId val="92670592"/>
        <c:scaling>
          <c:orientation val="minMax"/>
          <c:max val="40"/>
          <c:min val="2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92669056"/>
        <c:crosses val="autoZero"/>
        <c:crossBetween val="between"/>
        <c:majorUnit val="5000"/>
      </c:valAx>
    </c:plotArea>
    <c:legend>
      <c:legendPos val="t"/>
      <c:legendEntry>
        <c:idx val="2"/>
        <c:delete val="1"/>
      </c:legendEntry>
      <c:layout>
        <c:manualLayout>
          <c:xMode val="edge"/>
          <c:yMode val="edge"/>
          <c:x val="3.5927078061285381E-2"/>
          <c:y val="2.4780271327877152E-2"/>
          <c:w val="0.40557016298600584"/>
          <c:h val="0.1059024305941315"/>
        </c:manualLayout>
      </c:layout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600"/>
      </a:pPr>
      <a:endParaRPr lang="ru-RU"/>
    </a:p>
  </c:txPr>
  <c:externalData r:id="rId2"/>
  <c:userShapes r:id="rId3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6.5857126985890482E-2"/>
          <c:y val="0.16872118375736045"/>
          <c:w val="0.73696330037403268"/>
          <c:h val="0.5749121519418383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00FF"/>
            </a:solidFill>
          </c:spPr>
          <c:dLbls>
            <c:dLbl>
              <c:idx val="0"/>
              <c:layout>
                <c:manualLayout>
                  <c:x val="1.9188238343887731E-2"/>
                  <c:y val="-3.3804230085546061E-2"/>
                </c:manualLayout>
              </c:layout>
              <c:showVal val="1"/>
            </c:dLbl>
            <c:dLbl>
              <c:idx val="1"/>
              <c:layout>
                <c:manualLayout>
                  <c:x val="1.9195805856772087E-2"/>
                  <c:y val="-9.7982940167141951E-3"/>
                </c:manualLayout>
              </c:layout>
              <c:showVal val="1"/>
            </c:dLbl>
            <c:dLbl>
              <c:idx val="2"/>
              <c:tx>
                <c:rich>
                  <a:bodyPr/>
                  <a:lstStyle/>
                  <a:p>
                    <a:pPr>
                      <a:defRPr b="1" i="1" u="sng">
                        <a:solidFill>
                          <a:srgbClr val="00B050"/>
                        </a:solidFill>
                      </a:defRPr>
                    </a:pPr>
                    <a:r>
                      <a:rPr lang="en-US" b="1" i="1" u="sng" dirty="0" smtClean="0">
                        <a:solidFill>
                          <a:srgbClr val="00B050"/>
                        </a:solidFill>
                      </a:rPr>
                      <a:t>20</a:t>
                    </a:r>
                    <a:r>
                      <a:rPr lang="ru-RU" b="1" i="1" u="sng" dirty="0" smtClean="0">
                        <a:solidFill>
                          <a:srgbClr val="00B050"/>
                        </a:solidFill>
                      </a:rPr>
                      <a:t>*</a:t>
                    </a:r>
                    <a:endParaRPr lang="en-US" i="1" u="sng" dirty="0">
                      <a:solidFill>
                        <a:srgbClr val="00B050"/>
                      </a:solidFill>
                    </a:endParaRPr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Коронарография</c:v>
                </c:pt>
                <c:pt idx="1">
                  <c:v>в т.ч. больным из ПСО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744</c:v>
                </c:pt>
                <c:pt idx="1">
                  <c:v>356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3.0164837774927518E-2"/>
                  <c:y val="-3.5927078061285311E-2"/>
                </c:manualLayout>
              </c:layout>
              <c:showVal val="1"/>
            </c:dLbl>
            <c:dLbl>
              <c:idx val="1"/>
              <c:layout>
                <c:manualLayout>
                  <c:x val="1.9195805856772087E-2"/>
                  <c:y val="-2.2862686038999838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Коронарография</c:v>
                </c:pt>
                <c:pt idx="1">
                  <c:v>в т.ч. больным из ПСО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793</c:v>
                </c:pt>
                <c:pt idx="1">
                  <c:v>450</c:v>
                </c:pt>
              </c:numCache>
            </c:numRef>
          </c:val>
        </c:ser>
        <c:dLbls>
          <c:showVal val="1"/>
        </c:dLbls>
        <c:shape val="box"/>
        <c:axId val="97083392"/>
        <c:axId val="97084928"/>
        <c:axId val="0"/>
      </c:bar3DChart>
      <c:catAx>
        <c:axId val="97083392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 sz="1400" b="1"/>
            </a:pPr>
            <a:endParaRPr lang="ru-RU"/>
          </a:p>
        </c:txPr>
        <c:crossAx val="97084928"/>
        <c:crosses val="autoZero"/>
        <c:auto val="1"/>
        <c:lblAlgn val="ctr"/>
        <c:lblOffset val="100"/>
      </c:catAx>
      <c:valAx>
        <c:axId val="97084928"/>
        <c:scaling>
          <c:orientation val="minMax"/>
          <c:max val="850"/>
          <c:min val="2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97083392"/>
        <c:crosses val="autoZero"/>
        <c:crossBetween val="between"/>
        <c:majorUnit val="5000"/>
      </c:valAx>
    </c:plotArea>
    <c:legend>
      <c:legendPos val="t"/>
      <c:layout>
        <c:manualLayout>
          <c:xMode val="edge"/>
          <c:yMode val="edge"/>
          <c:x val="0.77275876754434725"/>
          <c:y val="0"/>
          <c:w val="0.20895992703987029"/>
          <c:h val="0.22634637818020223"/>
        </c:manualLayout>
      </c:layout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600"/>
      </a:pPr>
      <a:endParaRPr lang="ru-RU"/>
    </a:p>
  </c:txPr>
  <c:externalData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8.9372975652277947E-2"/>
          <c:y val="3.2035087888785327E-2"/>
          <c:w val="0.90862938306000185"/>
          <c:h val="0.7970913859812673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00FF"/>
            </a:solidFill>
          </c:spPr>
          <c:dLbls>
            <c:dLbl>
              <c:idx val="0"/>
              <c:layout>
                <c:manualLayout>
                  <c:x val="1.6653589777120236E-2"/>
                  <c:y val="1.3422325522748201E-2"/>
                </c:manualLayout>
              </c:layout>
              <c:showVal val="1"/>
            </c:dLbl>
            <c:dLbl>
              <c:idx val="1"/>
              <c:layout>
                <c:manualLayout>
                  <c:x val="1.9195805856772087E-2"/>
                  <c:y val="-9.7982940167141951E-3"/>
                </c:manualLayout>
              </c:layout>
              <c:showVal val="1"/>
            </c:dLbl>
            <c:dLbl>
              <c:idx val="2"/>
              <c:tx>
                <c:rich>
                  <a:bodyPr/>
                  <a:lstStyle/>
                  <a:p>
                    <a:pPr>
                      <a:defRPr b="1" i="1" u="sng">
                        <a:solidFill>
                          <a:srgbClr val="00B050"/>
                        </a:solidFill>
                      </a:defRPr>
                    </a:pPr>
                    <a:r>
                      <a:rPr lang="en-US" b="1" i="1" u="sng" dirty="0" smtClean="0">
                        <a:solidFill>
                          <a:srgbClr val="00B050"/>
                        </a:solidFill>
                      </a:rPr>
                      <a:t>20</a:t>
                    </a:r>
                    <a:r>
                      <a:rPr lang="ru-RU" b="1" i="1" u="sng" dirty="0" smtClean="0">
                        <a:solidFill>
                          <a:srgbClr val="00B050"/>
                        </a:solidFill>
                      </a:rPr>
                      <a:t>*</a:t>
                    </a:r>
                    <a:endParaRPr lang="en-US" i="1" u="sng" dirty="0">
                      <a:solidFill>
                        <a:srgbClr val="00B050"/>
                      </a:solidFill>
                    </a:endParaRPr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Стентирование КА</c:v>
                </c:pt>
                <c:pt idx="1">
                  <c:v>в т.ч. больным из ПСО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278</c:v>
                </c:pt>
                <c:pt idx="1">
                  <c:v>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3.5592002755548489E-2"/>
                  <c:y val="-5.9549516655355581E-3"/>
                </c:manualLayout>
              </c:layout>
              <c:showVal val="1"/>
            </c:dLbl>
            <c:dLbl>
              <c:idx val="1"/>
              <c:layout>
                <c:manualLayout>
                  <c:x val="2.733689571736142E-2"/>
                  <c:y val="-5.7358089048155118E-3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Стентирование КА</c:v>
                </c:pt>
                <c:pt idx="1">
                  <c:v>в т.ч. больным из ПСО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287</c:v>
                </c:pt>
                <c:pt idx="1">
                  <c:v>134</c:v>
                </c:pt>
              </c:numCache>
            </c:numRef>
          </c:val>
        </c:ser>
        <c:dLbls>
          <c:showVal val="1"/>
        </c:dLbls>
        <c:shape val="cone"/>
        <c:axId val="97139712"/>
        <c:axId val="96928512"/>
        <c:axId val="0"/>
      </c:bar3DChart>
      <c:catAx>
        <c:axId val="97139712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 sz="1400" b="1"/>
            </a:pPr>
            <a:endParaRPr lang="ru-RU"/>
          </a:p>
        </c:txPr>
        <c:crossAx val="96928512"/>
        <c:crosses val="autoZero"/>
        <c:auto val="1"/>
        <c:lblAlgn val="ctr"/>
        <c:lblOffset val="100"/>
      </c:catAx>
      <c:valAx>
        <c:axId val="96928512"/>
        <c:scaling>
          <c:orientation val="minMax"/>
          <c:max val="31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97139712"/>
        <c:crosses val="autoZero"/>
        <c:crossBetween val="between"/>
        <c:majorUnit val="5000"/>
      </c:valAx>
    </c:plotArea>
    <c:plotVisOnly val="1"/>
    <c:dispBlanksAs val="gap"/>
  </c:chart>
  <c:txPr>
    <a:bodyPr/>
    <a:lstStyle/>
    <a:p>
      <a:pPr>
        <a:defRPr sz="1600"/>
      </a:pPr>
      <a:endParaRPr lang="ru-RU"/>
    </a:p>
  </c:txPr>
  <c:externalData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8.9373047774307157E-2"/>
          <c:y val="3.2034982224197338E-2"/>
          <c:w val="0.90862938306000185"/>
          <c:h val="0.5749121519418383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00FF"/>
            </a:solidFill>
          </c:spPr>
          <c:dLbls>
            <c:dLbl>
              <c:idx val="0"/>
              <c:layout>
                <c:manualLayout>
                  <c:x val="3.5649353734005296E-2"/>
                  <c:y val="-2.9394882050142596E-2"/>
                </c:manualLayout>
              </c:layout>
              <c:showVal val="1"/>
            </c:dLbl>
            <c:dLbl>
              <c:idx val="1"/>
              <c:layout>
                <c:manualLayout>
                  <c:x val="1.9195805856772087E-2"/>
                  <c:y val="-9.7982940167141951E-3"/>
                </c:manualLayout>
              </c:layout>
              <c:showVal val="1"/>
            </c:dLbl>
            <c:dLbl>
              <c:idx val="2"/>
              <c:tx>
                <c:rich>
                  <a:bodyPr/>
                  <a:lstStyle/>
                  <a:p>
                    <a:pPr>
                      <a:defRPr b="1" i="1" u="sng">
                        <a:solidFill>
                          <a:srgbClr val="00B050"/>
                        </a:solidFill>
                      </a:defRPr>
                    </a:pPr>
                    <a:r>
                      <a:rPr lang="en-US" b="1" i="1" u="sng" dirty="0" smtClean="0">
                        <a:solidFill>
                          <a:srgbClr val="00B050"/>
                        </a:solidFill>
                      </a:rPr>
                      <a:t>20</a:t>
                    </a:r>
                    <a:r>
                      <a:rPr lang="ru-RU" b="1" i="1" u="sng" dirty="0" smtClean="0">
                        <a:solidFill>
                          <a:srgbClr val="00B050"/>
                        </a:solidFill>
                      </a:rPr>
                      <a:t>*</a:t>
                    </a:r>
                    <a:endParaRPr lang="en-US" i="1" u="sng" dirty="0">
                      <a:solidFill>
                        <a:srgbClr val="00B050"/>
                      </a:solidFill>
                    </a:endParaRPr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Балонная ангиопластика</c:v>
                </c:pt>
                <c:pt idx="1">
                  <c:v>в т.ч. больным из ПСО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54</c:v>
                </c:pt>
                <c:pt idx="1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2.4859942222511845E-2"/>
                  <c:y val="-3.1410065936097152E-3"/>
                </c:manualLayout>
              </c:layout>
              <c:showVal val="1"/>
            </c:dLbl>
            <c:dLbl>
              <c:idx val="1"/>
              <c:layout>
                <c:manualLayout>
                  <c:x val="2.7153163810373662E-2"/>
                  <c:y val="6.6447249702408515E-3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Балонная ангиопластика</c:v>
                </c:pt>
                <c:pt idx="1">
                  <c:v>в т.ч. больным из ПСО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70</c:v>
                </c:pt>
                <c:pt idx="1">
                  <c:v>27</c:v>
                </c:pt>
              </c:numCache>
            </c:numRef>
          </c:val>
        </c:ser>
        <c:dLbls>
          <c:showVal val="1"/>
        </c:dLbls>
        <c:shape val="pyramid"/>
        <c:axId val="97343360"/>
        <c:axId val="97344896"/>
        <c:axId val="0"/>
      </c:bar3DChart>
      <c:catAx>
        <c:axId val="97343360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 sz="1400" b="1"/>
            </a:pPr>
            <a:endParaRPr lang="ru-RU"/>
          </a:p>
        </c:txPr>
        <c:crossAx val="97344896"/>
        <c:crosses val="autoZero"/>
        <c:auto val="1"/>
        <c:lblAlgn val="ctr"/>
        <c:lblOffset val="100"/>
      </c:catAx>
      <c:valAx>
        <c:axId val="97344896"/>
        <c:scaling>
          <c:orientation val="minMax"/>
          <c:max val="8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97343360"/>
        <c:crosses val="autoZero"/>
        <c:crossBetween val="between"/>
        <c:majorUnit val="5000"/>
      </c:valAx>
    </c:plotArea>
    <c:plotVisOnly val="1"/>
    <c:dispBlanksAs val="gap"/>
  </c:chart>
  <c:txPr>
    <a:bodyPr/>
    <a:lstStyle/>
    <a:p>
      <a:pPr>
        <a:defRPr sz="1600"/>
      </a:pPr>
      <a:endParaRPr lang="ru-RU"/>
    </a:p>
  </c:txPr>
  <c:externalData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5"/>
      <c:rotY val="210"/>
      <c:perspective val="30"/>
    </c:view3D>
    <c:plotArea>
      <c:layout>
        <c:manualLayout>
          <c:layoutTarget val="inner"/>
          <c:xMode val="edge"/>
          <c:yMode val="edge"/>
          <c:x val="0.29676984543804896"/>
          <c:y val="6.0563049888700489E-2"/>
          <c:w val="0.7032301545619507"/>
          <c:h val="0.93731201887875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7"/>
          <c:dPt>
            <c:idx val="0"/>
            <c:spPr>
              <a:solidFill>
                <a:srgbClr val="FFFFCC"/>
              </a:solidFill>
              <a:ln>
                <a:solidFill>
                  <a:srgbClr val="0000FF"/>
                </a:solidFill>
              </a:ln>
            </c:spPr>
          </c:dPt>
          <c:dPt>
            <c:idx val="1"/>
            <c:spPr>
              <a:solidFill>
                <a:sysClr val="window" lastClr="FFFFFF">
                  <a:lumMod val="50000"/>
                </a:sysClr>
              </a:solidFill>
            </c:spPr>
          </c:dPt>
          <c:dPt>
            <c:idx val="2"/>
            <c:spPr>
              <a:solidFill>
                <a:srgbClr val="CCFFCC"/>
              </a:solidFill>
              <a:ln>
                <a:solidFill>
                  <a:srgbClr val="00B050"/>
                </a:solidFill>
              </a:ln>
            </c:spPr>
          </c:dPt>
          <c:dLbls>
            <c:dLbl>
              <c:idx val="0"/>
              <c:layout>
                <c:manualLayout>
                  <c:x val="0.24733678581167753"/>
                  <c:y val="-2.2317585301837268E-2"/>
                </c:manualLayout>
              </c:layout>
              <c:showPercent val="1"/>
            </c:dLbl>
            <c:dLbl>
              <c:idx val="1"/>
              <c:layout>
                <c:manualLayout>
                  <c:x val="8.7756242572374202E-2"/>
                  <c:y val="9.6610965296004714E-2"/>
                </c:manualLayout>
              </c:layout>
              <c:spPr/>
              <c:txPr>
                <a:bodyPr/>
                <a:lstStyle/>
                <a:p>
                  <a:pPr>
                    <a:defRPr sz="3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Percent val="1"/>
            </c:dLbl>
            <c:dLbl>
              <c:idx val="2"/>
              <c:layout>
                <c:manualLayout>
                  <c:x val="-8.7108587261348014E-2"/>
                  <c:y val="-0.11419101778944299"/>
                </c:manualLayout>
              </c:layout>
              <c:showPercent val="1"/>
            </c:dLbl>
            <c:txPr>
              <a:bodyPr/>
              <a:lstStyle/>
              <a:p>
                <a:pPr>
                  <a:defRPr sz="3200" b="1">
                    <a:solidFill>
                      <a:srgbClr val="0000FF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Стентировано</c:v>
                </c:pt>
                <c:pt idx="1">
                  <c:v>Балонная ангиопластика</c:v>
                </c:pt>
                <c:pt idx="2">
                  <c:v>прочие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642</c:v>
                </c:pt>
                <c:pt idx="1">
                  <c:v>171</c:v>
                </c:pt>
                <c:pt idx="2">
                  <c:v>1193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320"/>
      <c:perspective val="30"/>
    </c:view3D>
    <c:plotArea>
      <c:layout>
        <c:manualLayout>
          <c:layoutTarget val="inner"/>
          <c:xMode val="edge"/>
          <c:yMode val="edge"/>
          <c:x val="4.0856983152090839E-2"/>
          <c:y val="0.11186345725179471"/>
          <c:w val="0.91894895573346003"/>
          <c:h val="0.826425905395854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explosion val="3"/>
          <c:dPt>
            <c:idx val="0"/>
            <c:spPr>
              <a:solidFill>
                <a:srgbClr val="0000FF"/>
              </a:solidFill>
            </c:spPr>
          </c:dPt>
          <c:dPt>
            <c:idx val="1"/>
            <c:spPr>
              <a:solidFill>
                <a:srgbClr val="4BACC6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>
                <c:manualLayout>
                  <c:x val="-0.17016497625027438"/>
                  <c:y val="0.26493477742583704"/>
                </c:manualLayout>
              </c:layout>
              <c:showPercent val="1"/>
            </c:dLbl>
            <c:dLbl>
              <c:idx val="1"/>
              <c:layout>
                <c:manualLayout>
                  <c:x val="0.43489509422241751"/>
                  <c:y val="-0.10813706958209868"/>
                </c:manualLayout>
              </c:layout>
              <c:showPercent val="1"/>
            </c:dLbl>
            <c:dLbl>
              <c:idx val="2"/>
              <c:layout>
                <c:manualLayout>
                  <c:x val="0.12018711292660429"/>
                  <c:y val="-0.21605356207733858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/>
                      <a:t>НС</a:t>
                    </a:r>
                    <a:r>
                      <a:rPr lang="ru-RU" sz="2000" dirty="0"/>
                      <a:t>
8%</a:t>
                    </a:r>
                    <a:endParaRPr lang="ru-RU" dirty="0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ИМ стентированный</c:v>
                </c:pt>
                <c:pt idx="1">
                  <c:v>ИМ без оперативного лечения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411</c:v>
                </c:pt>
                <c:pt idx="1">
                  <c:v>376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220"/>
      <c:perspective val="30"/>
    </c:view3D>
    <c:plotArea>
      <c:layout>
        <c:manualLayout>
          <c:layoutTarget val="inner"/>
          <c:xMode val="edge"/>
          <c:yMode val="edge"/>
          <c:x val="4.0856983152090839E-2"/>
          <c:y val="0.11186345725179471"/>
          <c:w val="0.91894895573346003"/>
          <c:h val="0.826425905395854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dPt>
            <c:idx val="0"/>
            <c:spPr>
              <a:solidFill>
                <a:srgbClr val="CCFFCC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8.7160187329612962E-2"/>
                  <c:y val="-7.4904437701366539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Percent val="1"/>
            </c:dLbl>
            <c:dLbl>
              <c:idx val="1"/>
              <c:layout>
                <c:manualLayout>
                  <c:x val="-0.37870756525628224"/>
                  <c:y val="0.35490804841128765"/>
                </c:manualLayout>
              </c:layout>
              <c:showPercent val="1"/>
            </c:dLbl>
            <c:dLbl>
              <c:idx val="2"/>
              <c:layout>
                <c:manualLayout>
                  <c:x val="0.12018711292660429"/>
                  <c:y val="-0.21605356207733858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/>
                      <a:t>НС</a:t>
                    </a:r>
                    <a:r>
                      <a:rPr lang="ru-RU" sz="2000" b="1" dirty="0"/>
                      <a:t>
8%</a:t>
                    </a:r>
                    <a:endParaRPr lang="ru-RU" dirty="0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НС стентированный</c:v>
                </c:pt>
                <c:pt idx="1">
                  <c:v>НС без оперативного лечения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231</c:v>
                </c:pt>
                <c:pt idx="1">
                  <c:v>996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150"/>
      <c:perspective val="30"/>
    </c:view3D>
    <c:plotArea>
      <c:layout>
        <c:manualLayout>
          <c:layoutTarget val="inner"/>
          <c:xMode val="edge"/>
          <c:yMode val="edge"/>
          <c:x val="5.582990778802358E-3"/>
          <c:y val="7.1441714809465521E-3"/>
          <c:w val="0.91894895573346003"/>
          <c:h val="0.826425905395854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dPt>
            <c:idx val="0"/>
            <c:spPr>
              <a:solidFill>
                <a:srgbClr val="0000FF"/>
              </a:solidFill>
            </c:spPr>
          </c:dPt>
          <c:dPt>
            <c:idx val="1"/>
            <c:spPr>
              <a:solidFill>
                <a:srgbClr val="CCFFCC"/>
              </a:solidFill>
            </c:spPr>
          </c:dPt>
          <c:dLbls>
            <c:dLbl>
              <c:idx val="0"/>
              <c:layout>
                <c:manualLayout>
                  <c:x val="0.27965003888456841"/>
                  <c:y val="-8.0348277274747179E-2"/>
                </c:manualLayout>
              </c:layout>
              <c:showPercent val="1"/>
            </c:dLbl>
            <c:dLbl>
              <c:idx val="1"/>
              <c:layout>
                <c:manualLayout>
                  <c:x val="-0.26570436618153526"/>
                  <c:y val="3.6304125930452173E-2"/>
                </c:manualLayout>
              </c:layout>
              <c:spPr/>
              <c:txPr>
                <a:bodyPr/>
                <a:lstStyle/>
                <a:p>
                  <a:pPr>
                    <a:defRPr sz="28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Percent val="1"/>
            </c:dLbl>
            <c:dLbl>
              <c:idx val="2"/>
              <c:layout>
                <c:manualLayout>
                  <c:x val="0.12018711292660429"/>
                  <c:y val="-0.21605356207733858"/>
                </c:manualLayout>
              </c:layout>
              <c:tx>
                <c:rich>
                  <a:bodyPr/>
                  <a:lstStyle/>
                  <a:p>
                    <a:r>
                      <a:rPr lang="ru-RU" sz="2800" dirty="0" smtClean="0"/>
                      <a:t>НС</a:t>
                    </a:r>
                    <a:r>
                      <a:rPr lang="ru-RU" sz="2800" dirty="0"/>
                      <a:t>
8%</a:t>
                    </a:r>
                    <a:endParaRPr lang="ru-RU" dirty="0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ИМ стентирования</c:v>
                </c:pt>
                <c:pt idx="1">
                  <c:v>НС стентирования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411</c:v>
                </c:pt>
                <c:pt idx="1">
                  <c:v>231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7.9817468811258827E-2"/>
          <c:y val="2.6267766938425287E-2"/>
        </c:manualLayout>
      </c:layout>
      <c:txPr>
        <a:bodyPr/>
        <a:lstStyle/>
        <a:p>
          <a:pPr>
            <a:defRPr sz="2800">
              <a:solidFill>
                <a:schemeClr val="tx1"/>
              </a:solidFill>
            </a:defRPr>
          </a:pPr>
          <a:endParaRPr lang="ru-RU"/>
        </a:p>
      </c:txPr>
    </c:title>
    <c:view3D>
      <c:rotX val="40"/>
      <c:rotY val="210"/>
      <c:perspective val="30"/>
    </c:view3D>
    <c:plotArea>
      <c:layout>
        <c:manualLayout>
          <c:layoutTarget val="inner"/>
          <c:xMode val="edge"/>
          <c:yMode val="edge"/>
          <c:x val="4.0856983152090839E-2"/>
          <c:y val="0.11186345725179471"/>
          <c:w val="0.91894895573346003"/>
          <c:h val="0.826425905395854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FF00FF"/>
              </a:solidFill>
            </c:spPr>
          </c:dPt>
          <c:dLbls>
            <c:dLbl>
              <c:idx val="0"/>
              <c:layout>
                <c:manualLayout>
                  <c:x val="-0.14486921860587695"/>
                  <c:y val="0.22146619697243647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0.12227478866153255"/>
                  <c:y val="-0.107167069820525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9.2478388342643006E-2"/>
                  <c:y val="-0.2200623541828686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НС</a:t>
                    </a:r>
                    <a:r>
                      <a:rPr lang="ru-RU" dirty="0">
                        <a:solidFill>
                          <a:schemeClr val="bg1"/>
                        </a:solidFill>
                      </a:rPr>
                      <a:t>
8%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ИМ с ↑ST</c:v>
                </c:pt>
                <c:pt idx="1">
                  <c:v>ИМ без ПST</c:v>
                </c:pt>
                <c:pt idx="2">
                  <c:v>Нестабильная стенокардия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</c:v>
                </c:pt>
                <c:pt idx="1">
                  <c:v>5</c:v>
                </c:pt>
                <c:pt idx="2">
                  <c:v>4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1.1421269797807797E-2"/>
          <c:y val="7.7322183500078939E-2"/>
        </c:manualLayout>
      </c:layout>
      <c:txPr>
        <a:bodyPr/>
        <a:lstStyle/>
        <a:p>
          <a:pPr>
            <a:defRPr sz="2800">
              <a:solidFill>
                <a:schemeClr val="tx1"/>
              </a:solidFill>
            </a:defRPr>
          </a:pPr>
          <a:endParaRPr lang="ru-RU"/>
        </a:p>
      </c:txPr>
    </c:title>
    <c:view3D>
      <c:rotX val="40"/>
      <c:rotY val="210"/>
      <c:perspective val="30"/>
    </c:view3D>
    <c:plotArea>
      <c:layout>
        <c:manualLayout>
          <c:layoutTarget val="inner"/>
          <c:xMode val="edge"/>
          <c:yMode val="edge"/>
          <c:x val="4.0856983152090839E-2"/>
          <c:y val="0.11186345725179471"/>
          <c:w val="0.91894895573346003"/>
          <c:h val="0.826425905395854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0.11490479552451162"/>
                  <c:y val="0.22309601868136253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1.3931023793055207E-2"/>
                  <c:y val="-0.20194480487493016"/>
                </c:manualLayout>
              </c:layout>
              <c:showCatName val="1"/>
              <c:showPercent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ИМ с ↑ST</c:v>
                </c:pt>
                <c:pt idx="1">
                  <c:v>ИМ без ПST</c:v>
                </c:pt>
                <c:pt idx="2">
                  <c:v>Нестабильная стенокардия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</c:v>
                </c:pt>
                <c:pt idx="1">
                  <c:v>9</c:v>
                </c:pt>
                <c:pt idx="2">
                  <c:v>0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5782480314960718E-2"/>
          <c:y val="6.4987896686688293E-2"/>
          <c:w val="0.96016896325459378"/>
          <c:h val="0.7117571972528150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12 мес. 2014г.</c:v>
                </c:pt>
              </c:strCache>
            </c:strRef>
          </c:tx>
          <c:spPr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0"/>
              <a:tileRect/>
            </a:gradFill>
            <a:ln>
              <a:solidFill>
                <a:srgbClr val="0000FF"/>
              </a:solidFill>
            </a:ln>
          </c:spPr>
          <c:dPt>
            <c:idx val="0"/>
            <c:spPr>
              <a:solidFill>
                <a:srgbClr val="FF0000"/>
              </a:solidFill>
              <a:ln>
                <a:solidFill>
                  <a:srgbClr val="0000FF"/>
                </a:solidFill>
              </a:ln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1.1486220472440945E-3"/>
                  <c:y val="-4.9884474072952123E-3"/>
                </c:manualLayout>
              </c:layout>
              <c:showVal val="1"/>
            </c:dLbl>
            <c:dLbl>
              <c:idx val="2"/>
              <c:layout>
                <c:manualLayout>
                  <c:x val="-8.7036307961504827E-3"/>
                  <c:y val="-9.7593432366917254E-3"/>
                </c:manualLayout>
              </c:layout>
              <c:showVal val="1"/>
            </c:dLbl>
            <c:dLbl>
              <c:idx val="3"/>
              <c:layout>
                <c:manualLayout>
                  <c:x val="-2.7777777777778971E-3"/>
                  <c:y val="7.0588564662405814E-3"/>
                </c:manualLayout>
              </c:layout>
              <c:showVal val="1"/>
            </c:dLbl>
            <c:dLbl>
              <c:idx val="4"/>
              <c:layout>
                <c:manualLayout>
                  <c:x val="-1.3888888888888944E-3"/>
                  <c:y val="2.3576706056618709E-2"/>
                </c:manualLayout>
              </c:layout>
              <c:showVal val="1"/>
            </c:dLbl>
            <c:dLbl>
              <c:idx val="5"/>
              <c:layout>
                <c:manualLayout>
                  <c:x val="-4.1666666666666683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Целевой показатель </c:v>
                </c:pt>
                <c:pt idx="1">
                  <c:v>ПСО № 1 г. Октябрьский</c:v>
                </c:pt>
                <c:pt idx="2">
                  <c:v>ПСО № 2 г. Белорецк</c:v>
                </c:pt>
                <c:pt idx="3">
                  <c:v>ПСО № 3 ГКБ № 18 г. Уфа</c:v>
                </c:pt>
                <c:pt idx="4">
                  <c:v>ПСО № 4 г. Туймазы</c:v>
                </c:pt>
                <c:pt idx="5">
                  <c:v>ПСО № 12 г. Белебей</c:v>
                </c:pt>
                <c:pt idx="6">
                  <c:v>РСЦ № 1 БСМП</c:v>
                </c:pt>
                <c:pt idx="7">
                  <c:v>ИТОГО по зоне 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4.7</c:v>
                </c:pt>
                <c:pt idx="1">
                  <c:v>4.2</c:v>
                </c:pt>
                <c:pt idx="2">
                  <c:v>6.9</c:v>
                </c:pt>
                <c:pt idx="3">
                  <c:v>3.2</c:v>
                </c:pt>
                <c:pt idx="4">
                  <c:v>4.2</c:v>
                </c:pt>
                <c:pt idx="5">
                  <c:v>3.3</c:v>
                </c:pt>
                <c:pt idx="6">
                  <c:v>3</c:v>
                </c:pt>
                <c:pt idx="7">
                  <c:v>3.6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12 мес. 2015г.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923F9"/>
              </a:solidFill>
            </a:ln>
          </c:spPr>
          <c:dPt>
            <c:idx val="0"/>
            <c:spPr>
              <a:solidFill>
                <a:srgbClr val="FF0000"/>
              </a:solidFill>
              <a:ln>
                <a:solidFill>
                  <a:srgbClr val="F923F9"/>
                </a:solidFill>
              </a:ln>
            </c:spPr>
          </c:dPt>
          <c:dLbls>
            <c:dLbl>
              <c:idx val="0"/>
              <c:layout>
                <c:manualLayout>
                  <c:x val="-6.8519247594050741E-3"/>
                  <c:y val="-2.9740668797449254E-3"/>
                </c:manualLayout>
              </c:layout>
              <c:spPr/>
              <c:txPr>
                <a:bodyPr/>
                <a:lstStyle/>
                <a:p>
                  <a:pPr>
                    <a:defRPr sz="2000" b="1" u="sng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1.1388888888888895E-2"/>
                  <c:y val="-2.2393428225846078E-2"/>
                </c:manualLayout>
              </c:layout>
              <c:showVal val="1"/>
            </c:dLbl>
            <c:dLbl>
              <c:idx val="2"/>
              <c:layout>
                <c:manualLayout>
                  <c:x val="4.9074803149606831E-3"/>
                  <c:y val="-4.9345374822254897E-3"/>
                </c:manualLayout>
              </c:layout>
              <c:showVal val="1"/>
            </c:dLbl>
            <c:dLbl>
              <c:idx val="3"/>
              <c:layout>
                <c:manualLayout>
                  <c:x val="5.5555555555555558E-3"/>
                  <c:y val="3.6599295546042867E-3"/>
                </c:manualLayout>
              </c:layout>
              <c:showVal val="1"/>
            </c:dLbl>
            <c:dLbl>
              <c:idx val="4"/>
              <c:layout>
                <c:manualLayout>
                  <c:x val="5.5555555555555558E-3"/>
                  <c:y val="1.1184507758960979E-2"/>
                </c:manualLayout>
              </c:layout>
              <c:showVal val="1"/>
            </c:dLbl>
            <c:dLbl>
              <c:idx val="5"/>
              <c:layout>
                <c:manualLayout>
                  <c:x val="9.7222222222222224E-3"/>
                  <c:y val="-1.5264917511996308E-2"/>
                </c:manualLayout>
              </c:layout>
              <c:showVal val="1"/>
            </c:dLbl>
            <c:dLbl>
              <c:idx val="6"/>
              <c:layout>
                <c:manualLayout>
                  <c:x val="2.7777777777777848E-3"/>
                  <c:y val="4.306782135604678E-3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 u="sng"/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Целевой показатель </c:v>
                </c:pt>
                <c:pt idx="1">
                  <c:v>ПСО № 1 г. Октябрьский</c:v>
                </c:pt>
                <c:pt idx="2">
                  <c:v>ПСО № 2 г. Белорецк</c:v>
                </c:pt>
                <c:pt idx="3">
                  <c:v>ПСО № 3 ГКБ № 18 г. Уфа</c:v>
                </c:pt>
                <c:pt idx="4">
                  <c:v>ПСО № 4 г. Туймазы</c:v>
                </c:pt>
                <c:pt idx="5">
                  <c:v>ПСО № 12 г. Белебей</c:v>
                </c:pt>
                <c:pt idx="6">
                  <c:v>РСЦ № 1 БСМП</c:v>
                </c:pt>
                <c:pt idx="7">
                  <c:v>ИТОГО по зоне 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4.7</c:v>
                </c:pt>
                <c:pt idx="1">
                  <c:v>1.9000000000000001</c:v>
                </c:pt>
                <c:pt idx="2">
                  <c:v>8.9</c:v>
                </c:pt>
                <c:pt idx="3">
                  <c:v>4</c:v>
                </c:pt>
                <c:pt idx="4">
                  <c:v>2.6</c:v>
                </c:pt>
                <c:pt idx="5">
                  <c:v>6.7</c:v>
                </c:pt>
                <c:pt idx="6">
                  <c:v>2.5</c:v>
                </c:pt>
                <c:pt idx="7">
                  <c:v>3.4</c:v>
                </c:pt>
              </c:numCache>
            </c:numRef>
          </c:val>
        </c:ser>
        <c:axId val="98352512"/>
        <c:axId val="98440320"/>
      </c:barChart>
      <c:catAx>
        <c:axId val="98352512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 sz="1400" b="1"/>
            </a:pPr>
            <a:endParaRPr lang="ru-RU"/>
          </a:p>
        </c:txPr>
        <c:crossAx val="98440320"/>
        <c:crosses val="autoZero"/>
        <c:auto val="1"/>
        <c:lblAlgn val="ctr"/>
        <c:lblOffset val="100"/>
      </c:catAx>
      <c:valAx>
        <c:axId val="98440320"/>
        <c:scaling>
          <c:orientation val="minMax"/>
          <c:max val="12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98352512"/>
        <c:crosses val="autoZero"/>
        <c:crossBetween val="between"/>
        <c:majorUnit val="40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78302187226596698"/>
          <c:y val="0.14380955551433938"/>
          <c:w val="0.21697812773403333"/>
          <c:h val="0.22118135312982018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2.6609477253850117E-2"/>
          <c:y val="6.0501010916097026E-2"/>
        </c:manualLayout>
      </c:layout>
      <c:txPr>
        <a:bodyPr/>
        <a:lstStyle/>
        <a:p>
          <a:pPr>
            <a:defRPr>
              <a:solidFill>
                <a:srgbClr val="0000FF"/>
              </a:solidFill>
            </a:defRPr>
          </a:pPr>
          <a:endParaRPr lang="ru-RU"/>
        </a:p>
      </c:txPr>
    </c:title>
    <c:view3D>
      <c:rotX val="40"/>
      <c:rotY val="90"/>
      <c:perspective val="30"/>
    </c:view3D>
    <c:plotArea>
      <c:layout>
        <c:manualLayout>
          <c:layoutTarget val="inner"/>
          <c:xMode val="edge"/>
          <c:yMode val="edge"/>
          <c:x val="4.0856983152090839E-2"/>
          <c:y val="0.11186345725179471"/>
          <c:w val="0.91894895573346003"/>
          <c:h val="0.826425905395854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dPt>
            <c:idx val="0"/>
            <c:spPr>
              <a:solidFill>
                <a:srgbClr val="CC00CC"/>
              </a:solidFill>
              <a:ln w="76200">
                <a:solidFill>
                  <a:schemeClr val="bg1"/>
                </a:solidFill>
              </a:ln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  <a:ln w="76200">
                <a:solidFill>
                  <a:schemeClr val="bg1"/>
                </a:solidFill>
              </a:ln>
            </c:spPr>
          </c:dPt>
          <c:dPt>
            <c:idx val="2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dLbl>
              <c:idx val="1"/>
              <c:layout>
                <c:manualLayout>
                  <c:x val="-4.3956425476534354E-2"/>
                  <c:y val="0.11928442413310526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2"/>
              <c:layout>
                <c:manualLayout>
                  <c:x val="-0.12396590781465439"/>
                  <c:y val="8.0795467924602654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ИИ</c:v>
                </c:pt>
                <c:pt idx="1">
                  <c:v>ГИ</c:v>
                </c:pt>
                <c:pt idx="2">
                  <c:v>ТИА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999</c:v>
                </c:pt>
                <c:pt idx="1">
                  <c:v>320</c:v>
                </c:pt>
                <c:pt idx="2">
                  <c:v>196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9831036745406882E-2"/>
          <c:y val="4.0268922081541321E-2"/>
          <c:w val="0.95084735481583094"/>
          <c:h val="0.7207239433494381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12 мес. 2014г.</c:v>
                </c:pt>
              </c:strCache>
            </c:strRef>
          </c:tx>
          <c:spPr>
            <a:gradFill flip="none" rotWithShape="1">
              <a:gsLst>
                <a:gs pos="22000">
                  <a:srgbClr val="8064A2">
                    <a:lumMod val="40000"/>
                    <a:lumOff val="60000"/>
                  </a:srgbClr>
                </a:gs>
                <a:gs pos="41000">
                  <a:srgbClr val="9966FF"/>
                </a:gs>
                <a:gs pos="64000">
                  <a:srgbClr val="C1C2F7"/>
                </a:gs>
                <a:gs pos="80000">
                  <a:srgbClr val="6600FF"/>
                </a:gs>
                <a:gs pos="94000">
                  <a:srgbClr val="8064A2">
                    <a:lumMod val="60000"/>
                    <a:lumOff val="40000"/>
                  </a:srgbClr>
                </a:gs>
              </a:gsLst>
              <a:lin ang="2700000" scaled="1"/>
              <a:tileRect/>
            </a:gradFill>
            <a:ln>
              <a:solidFill>
                <a:srgbClr val="339966"/>
              </a:solidFill>
            </a:ln>
          </c:spPr>
          <c:dLbls>
            <c:dLbl>
              <c:idx val="0"/>
              <c:layout>
                <c:manualLayout>
                  <c:x val="-2.6852580927384092E-3"/>
                  <c:y val="-1.7792059165167519E-3"/>
                </c:manualLayout>
              </c:layout>
              <c:showVal val="1"/>
            </c:dLbl>
            <c:dLbl>
              <c:idx val="1"/>
              <c:layout>
                <c:manualLayout>
                  <c:x val="-9.4819553805774188E-3"/>
                  <c:y val="-8.6166359752694842E-3"/>
                </c:manualLayout>
              </c:layout>
              <c:showVal val="1"/>
            </c:dLbl>
            <c:dLbl>
              <c:idx val="2"/>
              <c:layout>
                <c:manualLayout>
                  <c:x val="-3.1480677883854087E-3"/>
                  <c:y val="3.1612165222360423E-3"/>
                </c:manualLayout>
              </c:layout>
              <c:showVal val="1"/>
            </c:dLbl>
            <c:dLbl>
              <c:idx val="3"/>
              <c:layout>
                <c:manualLayout>
                  <c:x val="-2.7777777777778997E-3"/>
                  <c:y val="7.0588564662405814E-3"/>
                </c:manualLayout>
              </c:layout>
              <c:showVal val="1"/>
            </c:dLbl>
            <c:dLbl>
              <c:idx val="4"/>
              <c:layout>
                <c:manualLayout>
                  <c:x val="1.3888888888889269E-3"/>
                  <c:y val="-4.7058494161124134E-3"/>
                </c:manualLayout>
              </c:layout>
              <c:showVal val="1"/>
            </c:dLbl>
            <c:dLbl>
              <c:idx val="5"/>
              <c:layout>
                <c:manualLayout>
                  <c:x val="-4.1666666666666683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ПСО № 1 г. Октябрьский</c:v>
                </c:pt>
                <c:pt idx="1">
                  <c:v>ПСО № 2 г. Белорецк</c:v>
                </c:pt>
                <c:pt idx="2">
                  <c:v>ПСО № 3 ГКБ № 18 г. Уфа</c:v>
                </c:pt>
                <c:pt idx="3">
                  <c:v>ПСО № 4 г. Туймазы</c:v>
                </c:pt>
                <c:pt idx="4">
                  <c:v>ПСО № 12 г. Белебей</c:v>
                </c:pt>
                <c:pt idx="5">
                  <c:v>РСЦ № 1 БСМП</c:v>
                </c:pt>
                <c:pt idx="6">
                  <c:v>ИТОГО по зоне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1.8</c:v>
                </c:pt>
                <c:pt idx="1">
                  <c:v>4.5999999999999996</c:v>
                </c:pt>
                <c:pt idx="2">
                  <c:v>0</c:v>
                </c:pt>
                <c:pt idx="3">
                  <c:v>2.8</c:v>
                </c:pt>
                <c:pt idx="4">
                  <c:v>1</c:v>
                </c:pt>
                <c:pt idx="5">
                  <c:v>1.6</c:v>
                </c:pt>
                <c:pt idx="6">
                  <c:v>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12 мес. 2015г.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923F9"/>
              </a:solidFill>
            </a:ln>
          </c:spPr>
          <c:dLbls>
            <c:dLbl>
              <c:idx val="0"/>
              <c:layout>
                <c:manualLayout>
                  <c:x val="-1.2963455490541981E-3"/>
                  <c:y val="6.8543628297402783E-3"/>
                </c:manualLayout>
              </c:layout>
              <c:showVal val="1"/>
            </c:dLbl>
            <c:dLbl>
              <c:idx val="1"/>
              <c:layout>
                <c:manualLayout>
                  <c:x val="4.4444133374394578E-3"/>
                  <c:y val="-1.4709889280530907E-3"/>
                </c:manualLayout>
              </c:layout>
              <c:showVal val="1"/>
            </c:dLbl>
            <c:dLbl>
              <c:idx val="2"/>
              <c:layout>
                <c:manualLayout>
                  <c:x val="-6.2036307961504319E-3"/>
                  <c:y val="2.3110709819393247E-3"/>
                </c:manualLayout>
              </c:layout>
              <c:showVal val="1"/>
            </c:dLbl>
            <c:dLbl>
              <c:idx val="3"/>
              <c:layout>
                <c:manualLayout>
                  <c:x val="9.7222222222222224E-3"/>
                  <c:y val="-1.0523554245100188E-3"/>
                </c:manualLayout>
              </c:layout>
              <c:showVal val="1"/>
            </c:dLbl>
            <c:dLbl>
              <c:idx val="4"/>
              <c:layout>
                <c:manualLayout>
                  <c:x val="8.3333333333333367E-3"/>
                  <c:y val="-4.1829772587665265E-3"/>
                </c:manualLayout>
              </c:layout>
              <c:showVal val="1"/>
            </c:dLbl>
            <c:dLbl>
              <c:idx val="5"/>
              <c:layout>
                <c:manualLayout>
                  <c:x val="4.1666666666666683E-3"/>
                  <c:y val="7.4127034612855232E-17"/>
                </c:manualLayout>
              </c:layout>
              <c:showVal val="1"/>
            </c:dLbl>
            <c:dLbl>
              <c:idx val="6"/>
              <c:layout>
                <c:manualLayout>
                  <c:x val="2.7777777777777848E-3"/>
                  <c:y val="1.6173358022113001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 u="sng"/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ПСО № 1 г. Октябрьский</c:v>
                </c:pt>
                <c:pt idx="1">
                  <c:v>ПСО № 2 г. Белорецк</c:v>
                </c:pt>
                <c:pt idx="2">
                  <c:v>ПСО № 3 ГКБ № 18 г. Уфа</c:v>
                </c:pt>
                <c:pt idx="3">
                  <c:v>ПСО № 4 г. Туймазы</c:v>
                </c:pt>
                <c:pt idx="4">
                  <c:v>ПСО № 12 г. Белебей</c:v>
                </c:pt>
                <c:pt idx="5">
                  <c:v>РСЦ № 1 БСМП</c:v>
                </c:pt>
                <c:pt idx="6">
                  <c:v>ИТОГО по зоне 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1.1000000000000001</c:v>
                </c:pt>
                <c:pt idx="1">
                  <c:v>5.3</c:v>
                </c:pt>
                <c:pt idx="2">
                  <c:v>1.6</c:v>
                </c:pt>
                <c:pt idx="3">
                  <c:v>1.6</c:v>
                </c:pt>
                <c:pt idx="4">
                  <c:v>3.2</c:v>
                </c:pt>
                <c:pt idx="5">
                  <c:v>1.1000000000000001</c:v>
                </c:pt>
                <c:pt idx="6">
                  <c:v>1.6</c:v>
                </c:pt>
              </c:numCache>
            </c:numRef>
          </c:val>
        </c:ser>
        <c:axId val="98647040"/>
        <c:axId val="98673408"/>
      </c:barChart>
      <c:catAx>
        <c:axId val="98647040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 sz="1400" b="1"/>
            </a:pPr>
            <a:endParaRPr lang="ru-RU"/>
          </a:p>
        </c:txPr>
        <c:crossAx val="98673408"/>
        <c:crosses val="autoZero"/>
        <c:auto val="1"/>
        <c:lblAlgn val="ctr"/>
        <c:lblOffset val="100"/>
      </c:catAx>
      <c:valAx>
        <c:axId val="98673408"/>
        <c:scaling>
          <c:orientation val="minMax"/>
          <c:max val="8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98647040"/>
        <c:crosses val="autoZero"/>
        <c:crossBetween val="between"/>
        <c:majorUnit val="18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30278531968488714"/>
          <c:w val="0.18896117672790913"/>
          <c:h val="0.16362248835390872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5782480314960662E-2"/>
          <c:y val="0.14843751776969571"/>
          <c:w val="0.96016896325459378"/>
          <c:h val="0.6122596178754107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12 мес. 2014г.</c:v>
                </c:pt>
              </c:strCache>
            </c:strRef>
          </c:tx>
          <c:spPr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solidFill>
                <a:srgbClr val="0000FF"/>
              </a:solidFill>
            </a:ln>
          </c:spPr>
          <c:dPt>
            <c:idx val="0"/>
            <c:spPr>
              <a:solidFill>
                <a:srgbClr val="FF0000"/>
              </a:solidFill>
              <a:ln>
                <a:solidFill>
                  <a:srgbClr val="0000FF"/>
                </a:solidFill>
              </a:ln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1.1486220472440945E-3"/>
                  <c:y val="-4.9884474072952123E-3"/>
                </c:manualLayout>
              </c:layout>
              <c:showVal val="1"/>
            </c:dLbl>
            <c:dLbl>
              <c:idx val="2"/>
              <c:layout>
                <c:manualLayout>
                  <c:x val="-8.7036307961504827E-3"/>
                  <c:y val="-9.7593432366917254E-3"/>
                </c:manualLayout>
              </c:layout>
              <c:showVal val="1"/>
            </c:dLbl>
            <c:dLbl>
              <c:idx val="3"/>
              <c:layout>
                <c:manualLayout>
                  <c:x val="-2.7777777777778971E-3"/>
                  <c:y val="7.0588564662405814E-3"/>
                </c:manualLayout>
              </c:layout>
              <c:showVal val="1"/>
            </c:dLbl>
            <c:dLbl>
              <c:idx val="4"/>
              <c:layout>
                <c:manualLayout>
                  <c:x val="-1.3888888888888944E-3"/>
                  <c:y val="2.3576706056618709E-2"/>
                </c:manualLayout>
              </c:layout>
              <c:showVal val="1"/>
            </c:dLbl>
            <c:dLbl>
              <c:idx val="5"/>
              <c:layout>
                <c:manualLayout>
                  <c:x val="-4.1666666666666683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ЦП</c:v>
                </c:pt>
                <c:pt idx="1">
                  <c:v>ПСО № 1 г. Октябрьский</c:v>
                </c:pt>
                <c:pt idx="2">
                  <c:v>ПСО № 2 г. Белорецк</c:v>
                </c:pt>
                <c:pt idx="3">
                  <c:v>ПСО № 3 ГКБ № 18 г. Уфа</c:v>
                </c:pt>
                <c:pt idx="4">
                  <c:v>ПСО № 4 г. Туймазы</c:v>
                </c:pt>
                <c:pt idx="5">
                  <c:v>ПСО № 12 г. Белебей</c:v>
                </c:pt>
                <c:pt idx="6">
                  <c:v>РСЦ № 1 БСМП</c:v>
                </c:pt>
                <c:pt idx="7">
                  <c:v>ИТОГО по зоне 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9.2000000000000011</c:v>
                </c:pt>
                <c:pt idx="1">
                  <c:v>13.2</c:v>
                </c:pt>
                <c:pt idx="2">
                  <c:v>11</c:v>
                </c:pt>
                <c:pt idx="3">
                  <c:v>11.4</c:v>
                </c:pt>
                <c:pt idx="4">
                  <c:v>9.6</c:v>
                </c:pt>
                <c:pt idx="5">
                  <c:v>9.3000000000000007</c:v>
                </c:pt>
                <c:pt idx="6">
                  <c:v>5.7</c:v>
                </c:pt>
                <c:pt idx="7">
                  <c:v>8.8000000000000007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12 мес. 2015г.</c:v>
                </c:pt>
              </c:strCache>
            </c:strRef>
          </c:tx>
          <c:spPr>
            <a:solidFill>
              <a:srgbClr val="CCFF99"/>
            </a:solidFill>
            <a:ln>
              <a:solidFill>
                <a:srgbClr val="F923F9"/>
              </a:solidFill>
            </a:ln>
          </c:spPr>
          <c:dPt>
            <c:idx val="0"/>
            <c:spPr>
              <a:solidFill>
                <a:srgbClr val="FF0000"/>
              </a:solidFill>
              <a:ln>
                <a:solidFill>
                  <a:srgbClr val="F923F9"/>
                </a:solidFill>
              </a:ln>
            </c:spPr>
          </c:dPt>
          <c:dLbls>
            <c:dLbl>
              <c:idx val="0"/>
              <c:layout>
                <c:manualLayout>
                  <c:x val="-1.5185258092738411E-2"/>
                  <c:y val="-1.2836780993278335E-2"/>
                </c:manualLayout>
              </c:layout>
              <c:spPr/>
              <c:txPr>
                <a:bodyPr/>
                <a:lstStyle/>
                <a:p>
                  <a:pPr>
                    <a:defRPr sz="2000" b="1" u="sng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1.1388888888888895E-2"/>
                  <c:y val="-2.2393428225846078E-2"/>
                </c:manualLayout>
              </c:layout>
              <c:showVal val="1"/>
            </c:dLbl>
            <c:dLbl>
              <c:idx val="2"/>
              <c:layout>
                <c:manualLayout>
                  <c:x val="4.9074803149606831E-3"/>
                  <c:y val="-4.9345374822254897E-3"/>
                </c:manualLayout>
              </c:layout>
              <c:showVal val="1"/>
            </c:dLbl>
            <c:dLbl>
              <c:idx val="3"/>
              <c:layout>
                <c:manualLayout>
                  <c:x val="5.5555555555555558E-3"/>
                  <c:y val="3.6599295546042867E-3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4.8636841630406991E-3"/>
                </c:manualLayout>
              </c:layout>
              <c:showVal val="1"/>
            </c:dLbl>
            <c:dLbl>
              <c:idx val="5"/>
              <c:layout>
                <c:manualLayout>
                  <c:x val="9.7222222222222224E-3"/>
                  <c:y val="-1.5264917511996308E-2"/>
                </c:manualLayout>
              </c:layout>
              <c:showVal val="1"/>
            </c:dLbl>
            <c:dLbl>
              <c:idx val="6"/>
              <c:layout>
                <c:manualLayout>
                  <c:x val="2.7777777777777848E-3"/>
                  <c:y val="4.306782135604678E-3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 u="sng"/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ЦП</c:v>
                </c:pt>
                <c:pt idx="1">
                  <c:v>ПСО № 1 г. Октябрьский</c:v>
                </c:pt>
                <c:pt idx="2">
                  <c:v>ПСО № 2 г. Белорецк</c:v>
                </c:pt>
                <c:pt idx="3">
                  <c:v>ПСО № 3 ГКБ № 18 г. Уфа</c:v>
                </c:pt>
                <c:pt idx="4">
                  <c:v>ПСО № 4 г. Туймазы</c:v>
                </c:pt>
                <c:pt idx="5">
                  <c:v>ПСО № 12 г. Белебей</c:v>
                </c:pt>
                <c:pt idx="6">
                  <c:v>РСЦ № 1 БСМП</c:v>
                </c:pt>
                <c:pt idx="7">
                  <c:v>ИТОГО по зоне 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9.2000000000000011</c:v>
                </c:pt>
                <c:pt idx="1">
                  <c:v>8</c:v>
                </c:pt>
                <c:pt idx="2">
                  <c:v>14.4</c:v>
                </c:pt>
                <c:pt idx="3">
                  <c:v>15.4</c:v>
                </c:pt>
                <c:pt idx="4">
                  <c:v>6.1</c:v>
                </c:pt>
                <c:pt idx="5">
                  <c:v>20.5</c:v>
                </c:pt>
                <c:pt idx="6">
                  <c:v>6.5</c:v>
                </c:pt>
                <c:pt idx="7">
                  <c:v>9.6</c:v>
                </c:pt>
              </c:numCache>
            </c:numRef>
          </c:val>
        </c:ser>
        <c:axId val="98736000"/>
        <c:axId val="98737536"/>
      </c:barChart>
      <c:catAx>
        <c:axId val="98736000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 sz="1400" b="1"/>
            </a:pPr>
            <a:endParaRPr lang="ru-RU"/>
          </a:p>
        </c:txPr>
        <c:crossAx val="98737536"/>
        <c:crosses val="autoZero"/>
        <c:auto val="1"/>
        <c:lblAlgn val="ctr"/>
        <c:lblOffset val="100"/>
      </c:catAx>
      <c:valAx>
        <c:axId val="98737536"/>
        <c:scaling>
          <c:orientation val="minMax"/>
          <c:max val="22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98736000"/>
        <c:crosses val="autoZero"/>
        <c:crossBetween val="between"/>
        <c:majorUnit val="40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78996631671041118"/>
          <c:y val="0.11417652465458285"/>
          <c:w val="0.19256977252843394"/>
          <c:h val="0.17595500614612533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5782480314960718E-2"/>
          <c:y val="6.4987896686688293E-2"/>
          <c:w val="0.96016896325459378"/>
          <c:h val="0.7117571972528150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12 мес. 2014г.</c:v>
                </c:pt>
              </c:strCache>
            </c:strRef>
          </c:tx>
          <c:spPr>
            <a:gradFill flip="none" rotWithShape="1">
              <a:gsLst>
                <a:gs pos="0">
                  <a:srgbClr val="008000">
                    <a:shade val="30000"/>
                    <a:satMod val="115000"/>
                  </a:srgbClr>
                </a:gs>
                <a:gs pos="50000">
                  <a:srgbClr val="008000">
                    <a:shade val="67500"/>
                    <a:satMod val="115000"/>
                  </a:srgbClr>
                </a:gs>
                <a:gs pos="100000">
                  <a:srgbClr val="0080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solidFill>
                <a:srgbClr val="0000FF"/>
              </a:solidFill>
            </a:ln>
          </c:spPr>
          <c:dLbls>
            <c:dLbl>
              <c:idx val="0"/>
              <c:layout>
                <c:manualLayout>
                  <c:x val="-4.0741469816272984E-3"/>
                  <c:y val="-5.4074225838552994E-3"/>
                </c:manualLayout>
              </c:layout>
              <c:showVal val="1"/>
            </c:dLbl>
            <c:dLbl>
              <c:idx val="1"/>
              <c:layout>
                <c:manualLayout>
                  <c:x val="-1.1486220472440945E-3"/>
                  <c:y val="-4.9884474072952123E-3"/>
                </c:manualLayout>
              </c:layout>
              <c:showVal val="1"/>
            </c:dLbl>
            <c:dLbl>
              <c:idx val="2"/>
              <c:layout>
                <c:manualLayout>
                  <c:x val="-8.7036307961504827E-3"/>
                  <c:y val="-9.7593432366917254E-3"/>
                </c:manualLayout>
              </c:layout>
              <c:showVal val="1"/>
            </c:dLbl>
            <c:dLbl>
              <c:idx val="3"/>
              <c:layout>
                <c:manualLayout>
                  <c:x val="-2.7777777777778971E-3"/>
                  <c:y val="7.0588564662405814E-3"/>
                </c:manualLayout>
              </c:layout>
              <c:showVal val="1"/>
            </c:dLbl>
            <c:dLbl>
              <c:idx val="4"/>
              <c:layout>
                <c:manualLayout>
                  <c:x val="-1.3888888888888944E-3"/>
                  <c:y val="2.3576706056618709E-2"/>
                </c:manualLayout>
              </c:layout>
              <c:showVal val="1"/>
            </c:dLbl>
            <c:dLbl>
              <c:idx val="5"/>
              <c:layout>
                <c:manualLayout>
                  <c:x val="-4.1666666666666683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ПСО № 1 г. Октябрьский</c:v>
                </c:pt>
                <c:pt idx="1">
                  <c:v>ПСО № 2 г. Белорецк</c:v>
                </c:pt>
                <c:pt idx="2">
                  <c:v>ПСО № 3 ГКБ № 18 г. Уфа</c:v>
                </c:pt>
                <c:pt idx="3">
                  <c:v>ПСО № 4 г. Туймазы</c:v>
                </c:pt>
                <c:pt idx="4">
                  <c:v>ПСО № 12 г. Белебей</c:v>
                </c:pt>
                <c:pt idx="5">
                  <c:v>РСЦ № 1 БСМП</c:v>
                </c:pt>
                <c:pt idx="6">
                  <c:v>ИТОГО по зоне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5.8</c:v>
                </c:pt>
                <c:pt idx="1">
                  <c:v>6.6</c:v>
                </c:pt>
                <c:pt idx="2">
                  <c:v>0</c:v>
                </c:pt>
                <c:pt idx="3">
                  <c:v>6.3</c:v>
                </c:pt>
                <c:pt idx="4">
                  <c:v>0</c:v>
                </c:pt>
                <c:pt idx="5">
                  <c:v>3.1</c:v>
                </c:pt>
                <c:pt idx="6">
                  <c:v>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12 мес. 2015г.</c:v>
                </c:pt>
              </c:strCache>
            </c:strRef>
          </c:tx>
          <c:spPr>
            <a:gradFill flip="none" rotWithShape="1">
              <a:gsLst>
                <a:gs pos="0">
                  <a:srgbClr val="CCFF99">
                    <a:shade val="30000"/>
                    <a:satMod val="115000"/>
                  </a:srgbClr>
                </a:gs>
                <a:gs pos="50000">
                  <a:srgbClr val="CCFF99">
                    <a:shade val="67500"/>
                    <a:satMod val="115000"/>
                  </a:srgbClr>
                </a:gs>
                <a:gs pos="100000">
                  <a:srgbClr val="CCFF99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solidFill>
                <a:srgbClr val="F923F9"/>
              </a:solidFill>
            </a:ln>
          </c:spPr>
          <c:dLbls>
            <c:dLbl>
              <c:idx val="0"/>
              <c:layout>
                <c:manualLayout>
                  <c:x val="1.1203630796150481E-2"/>
                  <c:y val="6.8542640598967374E-3"/>
                </c:manualLayout>
              </c:layout>
              <c:showVal val="1"/>
            </c:dLbl>
            <c:dLbl>
              <c:idx val="1"/>
              <c:layout>
                <c:manualLayout>
                  <c:x val="1.1388888888888895E-2"/>
                  <c:y val="-2.2393428225846078E-2"/>
                </c:manualLayout>
              </c:layout>
              <c:showVal val="1"/>
            </c:dLbl>
            <c:dLbl>
              <c:idx val="2"/>
              <c:layout>
                <c:manualLayout>
                  <c:x val="4.9074803149606831E-3"/>
                  <c:y val="-4.9345374822254897E-3"/>
                </c:manualLayout>
              </c:layout>
              <c:showVal val="1"/>
            </c:dLbl>
            <c:dLbl>
              <c:idx val="3"/>
              <c:layout>
                <c:manualLayout>
                  <c:x val="5.5555555555555558E-3"/>
                  <c:y val="3.6599295546042867E-3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4.8636841630406991E-3"/>
                </c:manualLayout>
              </c:layout>
              <c:showVal val="1"/>
            </c:dLbl>
            <c:dLbl>
              <c:idx val="5"/>
              <c:layout>
                <c:manualLayout>
                  <c:x val="9.7222222222222224E-3"/>
                  <c:y val="-1.5264917511996308E-2"/>
                </c:manualLayout>
              </c:layout>
              <c:showVal val="1"/>
            </c:dLbl>
            <c:dLbl>
              <c:idx val="6"/>
              <c:layout>
                <c:manualLayout>
                  <c:x val="2.7777777777777848E-3"/>
                  <c:y val="4.306782135604678E-3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 u="sng"/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ПСО № 1 г. Октябрьский</c:v>
                </c:pt>
                <c:pt idx="1">
                  <c:v>ПСО № 2 г. Белорецк</c:v>
                </c:pt>
                <c:pt idx="2">
                  <c:v>ПСО № 3 ГКБ № 18 г. Уфа</c:v>
                </c:pt>
                <c:pt idx="3">
                  <c:v>ПСО № 4 г. Туймазы</c:v>
                </c:pt>
                <c:pt idx="4">
                  <c:v>ПСО № 12 г. Белебей</c:v>
                </c:pt>
                <c:pt idx="5">
                  <c:v>РСЦ № 1 БСМП</c:v>
                </c:pt>
                <c:pt idx="6">
                  <c:v>ИТОГО по зоне 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4.5</c:v>
                </c:pt>
                <c:pt idx="1">
                  <c:v>8.5</c:v>
                </c:pt>
                <c:pt idx="2">
                  <c:v>6.3</c:v>
                </c:pt>
                <c:pt idx="3">
                  <c:v>3.6</c:v>
                </c:pt>
                <c:pt idx="4">
                  <c:v>0</c:v>
                </c:pt>
                <c:pt idx="5">
                  <c:v>2.8</c:v>
                </c:pt>
                <c:pt idx="6">
                  <c:v>4</c:v>
                </c:pt>
              </c:numCache>
            </c:numRef>
          </c:val>
        </c:ser>
        <c:axId val="98870784"/>
        <c:axId val="98872320"/>
      </c:barChart>
      <c:catAx>
        <c:axId val="98870784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 sz="1400" b="1"/>
            </a:pPr>
            <a:endParaRPr lang="ru-RU"/>
          </a:p>
        </c:txPr>
        <c:crossAx val="98872320"/>
        <c:crosses val="autoZero"/>
        <c:auto val="1"/>
        <c:lblAlgn val="ctr"/>
        <c:lblOffset val="100"/>
      </c:catAx>
      <c:valAx>
        <c:axId val="98872320"/>
        <c:scaling>
          <c:orientation val="minMax"/>
          <c:max val="1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98870784"/>
        <c:crosses val="autoZero"/>
        <c:crossBetween val="between"/>
        <c:majorUnit val="40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63302187226596696"/>
          <c:y val="0.16028565745348081"/>
          <c:w val="0.36618088363954537"/>
          <c:h val="7.3560790492097683E-2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7.3819516507622099E-2"/>
          <c:y val="6.0811602248950637E-2"/>
        </c:manualLayout>
      </c:layout>
      <c:txPr>
        <a:bodyPr/>
        <a:lstStyle/>
        <a:p>
          <a:pPr>
            <a:defRPr>
              <a:solidFill>
                <a:srgbClr val="0000FF"/>
              </a:solidFill>
            </a:defRPr>
          </a:pPr>
          <a:endParaRPr lang="ru-RU"/>
        </a:p>
      </c:txPr>
    </c:title>
    <c:view3D>
      <c:rotX val="40"/>
      <c:rotY val="90"/>
      <c:perspective val="30"/>
    </c:view3D>
    <c:plotArea>
      <c:layout>
        <c:manualLayout>
          <c:layoutTarget val="inner"/>
          <c:xMode val="edge"/>
          <c:yMode val="edge"/>
          <c:x val="4.0856983152090839E-2"/>
          <c:y val="0.11186345725179471"/>
          <c:w val="0.91894895573346003"/>
          <c:h val="0.826425905395854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dPt>
            <c:idx val="0"/>
            <c:spPr>
              <a:solidFill>
                <a:srgbClr val="CC00CC"/>
              </a:solidFill>
              <a:ln w="76200">
                <a:solidFill>
                  <a:schemeClr val="bg1"/>
                </a:solidFill>
              </a:ln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  <a:ln w="76200">
                <a:solidFill>
                  <a:schemeClr val="bg1"/>
                </a:solidFill>
              </a:ln>
            </c:spPr>
          </c:dPt>
          <c:dPt>
            <c:idx val="2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dLbl>
              <c:idx val="1"/>
              <c:layout>
                <c:manualLayout>
                  <c:x val="-0.10979069701475253"/>
                  <c:y val="0.11462572044722291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2"/>
              <c:layout>
                <c:manualLayout>
                  <c:x val="-0.12884582724206026"/>
                  <c:y val="5.8128832358163851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ИИ</c:v>
                </c:pt>
                <c:pt idx="1">
                  <c:v>ГИ</c:v>
                </c:pt>
                <c:pt idx="2">
                  <c:v>ТИА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1016</c:v>
                </c:pt>
                <c:pt idx="1">
                  <c:v>256</c:v>
                </c:pt>
                <c:pt idx="2">
                  <c:v>170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0.20544508464576744"/>
          <c:y val="3.2437864046851957E-2"/>
          <c:w val="0.7417786912565274"/>
          <c:h val="0.5607759852079926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900FF"/>
            </a:solidFill>
          </c:spPr>
          <c:dLbls>
            <c:dLbl>
              <c:idx val="0"/>
              <c:layout>
                <c:manualLayout>
                  <c:x val="4.8611820908787906E-2"/>
                  <c:y val="-6.440091312605481E-2"/>
                </c:manualLayout>
              </c:layout>
              <c:showVal val="1"/>
            </c:dLbl>
            <c:dLbl>
              <c:idx val="1"/>
              <c:layout>
                <c:manualLayout>
                  <c:x val="-6.6554449924851114E-3"/>
                  <c:y val="-9.5665198921469144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Доставлены скорой помощью (без переводов из ПСО)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65.900000000000006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CCCCFF"/>
            </a:solidFill>
          </c:spPr>
          <c:dPt>
            <c:idx val="0"/>
            <c:spPr>
              <a:solidFill>
                <a:srgbClr val="6DFFAF"/>
              </a:solidFill>
            </c:spPr>
          </c:dPt>
          <c:dLbls>
            <c:dLbl>
              <c:idx val="0"/>
              <c:layout>
                <c:manualLayout>
                  <c:x val="3.5825012498611232E-2"/>
                  <c:y val="-2.6607492348600052E-2"/>
                </c:manualLayout>
              </c:layout>
              <c:showVal val="1"/>
            </c:dLbl>
            <c:dLbl>
              <c:idx val="1"/>
              <c:layout>
                <c:manualLayout>
                  <c:x val="4.6848093267414626E-2"/>
                  <c:y val="-3.5476656464800083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Доставлены скорой помощью (без переводов из ПСО)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64.099999999999994</c:v>
                </c:pt>
              </c:numCache>
            </c:numRef>
          </c:val>
        </c:ser>
        <c:shape val="pyramid"/>
        <c:axId val="93018752"/>
        <c:axId val="93028736"/>
        <c:axId val="0"/>
      </c:bar3DChart>
      <c:catAx>
        <c:axId val="930187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93028736"/>
        <c:crosses val="autoZero"/>
        <c:auto val="1"/>
        <c:lblAlgn val="ctr"/>
        <c:lblOffset val="100"/>
      </c:catAx>
      <c:valAx>
        <c:axId val="93028736"/>
        <c:scaling>
          <c:orientation val="minMax"/>
          <c:max val="70"/>
          <c:min val="4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93018752"/>
        <c:crosses val="autoZero"/>
        <c:crossBetween val="between"/>
        <c:majorUnit val="5000"/>
      </c:valAx>
    </c:plotArea>
    <c:plotVisOnly val="1"/>
    <c:dispBlanksAs val="gap"/>
  </c:chart>
  <c:txPr>
    <a:bodyPr/>
    <a:lstStyle/>
    <a:p>
      <a:pPr>
        <a:defRPr sz="1600"/>
      </a:pPr>
      <a:endParaRPr lang="ru-RU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668631927851379E-2"/>
          <c:y val="0.28261350913775124"/>
          <c:w val="0.95399311023622069"/>
          <c:h val="0.4449857866456902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12 мес. 2014г.</c:v>
                </c:pt>
              </c:strCache>
            </c:strRef>
          </c:tx>
          <c:spPr>
            <a:solidFill>
              <a:srgbClr val="9900FF"/>
            </a:solidFill>
          </c:spPr>
          <c:dLbls>
            <c:dLbl>
              <c:idx val="0"/>
              <c:delete val="1"/>
            </c:dLbl>
            <c:dLbl>
              <c:idx val="1"/>
              <c:layout>
                <c:manualLayout>
                  <c:x val="-9.7222222222222224E-3"/>
                  <c:y val="4.5444461143197114E-3"/>
                </c:manualLayout>
              </c:layout>
              <c:showVal val="1"/>
            </c:dLbl>
            <c:dLbl>
              <c:idx val="4"/>
              <c:layout>
                <c:manualLayout>
                  <c:x val="-1.4703371839959341E-2"/>
                  <c:y val="2.2722230571598392E-3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1.888647850826565E-2"/>
                </c:manualLayout>
              </c:layout>
              <c:showVal val="1"/>
            </c:dLbl>
            <c:dLbl>
              <c:idx val="6"/>
              <c:layout>
                <c:manualLayout>
                  <c:x val="-1.8055555555555561E-2"/>
                  <c:y val="2.2722230571598392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Целевой показатель мониторинга снижения смертности</c:v>
                </c:pt>
                <c:pt idx="1">
                  <c:v>ПСО № 1 г. Октябрьский </c:v>
                </c:pt>
                <c:pt idx="2">
                  <c:v>ПСО № 2 г. Белорецк</c:v>
                </c:pt>
                <c:pt idx="3">
                  <c:v>ПСО № 3 ГКБ № 18 г. Уфа</c:v>
                </c:pt>
                <c:pt idx="4">
                  <c:v>ПСО № 4 г. Туймазы</c:v>
                </c:pt>
                <c:pt idx="5">
                  <c:v>ПСО № 12 г. Белебей</c:v>
                </c:pt>
                <c:pt idx="6">
                  <c:v>РСЦ № 1  БСМП</c:v>
                </c:pt>
                <c:pt idx="7">
                  <c:v>ИТОГО по зоне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1">
                  <c:v>1.1000000000000001</c:v>
                </c:pt>
                <c:pt idx="2">
                  <c:v>0.6000000000000002</c:v>
                </c:pt>
                <c:pt idx="3">
                  <c:v>2.9</c:v>
                </c:pt>
                <c:pt idx="4">
                  <c:v>1.6</c:v>
                </c:pt>
                <c:pt idx="5">
                  <c:v>0</c:v>
                </c:pt>
                <c:pt idx="6">
                  <c:v>3.2</c:v>
                </c:pt>
                <c:pt idx="7">
                  <c:v>2.2000000000000002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12 мес. 2015г. </c:v>
                </c:pt>
              </c:strCache>
            </c:strRef>
          </c:tx>
          <c:spPr>
            <a:solidFill>
              <a:srgbClr val="FFFFFF"/>
            </a:solidFill>
            <a:ln w="57150">
              <a:solidFill>
                <a:srgbClr val="9900FF"/>
              </a:solidFill>
            </a:ln>
          </c:spPr>
          <c:dPt>
            <c:idx val="0"/>
            <c:spPr>
              <a:solidFill>
                <a:srgbClr val="FF0000"/>
              </a:solidFill>
              <a:ln w="57150">
                <a:solidFill>
                  <a:srgbClr val="9900FF"/>
                </a:solidFill>
              </a:ln>
            </c:spPr>
          </c:dPt>
          <c:dLbls>
            <c:dLbl>
              <c:idx val="0"/>
              <c:layout>
                <c:manualLayout>
                  <c:x val="6.9921444366942403E-3"/>
                  <c:y val="-7.5580578053203295E-3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1.1428737416277025E-2"/>
                  <c:y val="-1.3214465573715911E-2"/>
                </c:manualLayout>
              </c:layout>
              <c:showVal val="1"/>
            </c:dLbl>
            <c:dLbl>
              <c:idx val="2"/>
              <c:layout>
                <c:manualLayout>
                  <c:x val="1.3888888888888913E-3"/>
                  <c:y val="2.3608098135332028E-3"/>
                </c:manualLayout>
              </c:layout>
              <c:showVal val="1"/>
            </c:dLbl>
            <c:dLbl>
              <c:idx val="3"/>
              <c:layout>
                <c:manualLayout>
                  <c:x val="5.5555555555555558E-3"/>
                  <c:y val="-2.3608098135332028E-3"/>
                </c:manualLayout>
              </c:layout>
              <c:showVal val="1"/>
            </c:dLbl>
            <c:dLbl>
              <c:idx val="5"/>
              <c:layout>
                <c:manualLayout>
                  <c:x val="2.7777777777777848E-3"/>
                  <c:y val="4.7216196270664064E-3"/>
                </c:manualLayout>
              </c:layout>
              <c:showVal val="1"/>
            </c:dLbl>
            <c:dLbl>
              <c:idx val="6"/>
              <c:layout>
                <c:manualLayout>
                  <c:x val="1.3888888888888913E-3"/>
                  <c:y val="2.3608098135332028E-3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>
                    <a:solidFill>
                      <a:srgbClr val="0000FF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Целевой показатель мониторинга снижения смертности</c:v>
                </c:pt>
                <c:pt idx="1">
                  <c:v>ПСО № 1 г. Октябрьский </c:v>
                </c:pt>
                <c:pt idx="2">
                  <c:v>ПСО № 2 г. Белорецк</c:v>
                </c:pt>
                <c:pt idx="3">
                  <c:v>ПСО № 3 ГКБ № 18 г. Уфа</c:v>
                </c:pt>
                <c:pt idx="4">
                  <c:v>ПСО № 4 г. Туймазы</c:v>
                </c:pt>
                <c:pt idx="5">
                  <c:v>ПСО № 12 г. Белебей</c:v>
                </c:pt>
                <c:pt idx="6">
                  <c:v>РСЦ № 1  БСМП</c:v>
                </c:pt>
                <c:pt idx="7">
                  <c:v>ИТОГО по зоне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5</c:v>
                </c:pt>
                <c:pt idx="1">
                  <c:v>1.4</c:v>
                </c:pt>
                <c:pt idx="2">
                  <c:v>1.4</c:v>
                </c:pt>
                <c:pt idx="3">
                  <c:v>5.4</c:v>
                </c:pt>
                <c:pt idx="4">
                  <c:v>1.1000000000000001</c:v>
                </c:pt>
                <c:pt idx="5">
                  <c:v>0</c:v>
                </c:pt>
                <c:pt idx="6">
                  <c:v>4.3</c:v>
                </c:pt>
                <c:pt idx="7">
                  <c:v>3.2</c:v>
                </c:pt>
              </c:numCache>
            </c:numRef>
          </c:val>
        </c:ser>
        <c:axId val="93390336"/>
        <c:axId val="93391872"/>
      </c:barChart>
      <c:catAx>
        <c:axId val="933903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93391872"/>
        <c:crosses val="autoZero"/>
        <c:auto val="1"/>
        <c:lblAlgn val="ctr"/>
        <c:lblOffset val="100"/>
      </c:catAx>
      <c:valAx>
        <c:axId val="93391872"/>
        <c:scaling>
          <c:orientation val="minMax"/>
          <c:max val="6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3390336"/>
        <c:crosses val="autoZero"/>
        <c:crossBetween val="between"/>
        <c:majorUnit val="8"/>
        <c:minorUnit val="1"/>
      </c:valAx>
    </c:plotArea>
    <c:legend>
      <c:legendPos val="t"/>
      <c:layout>
        <c:manualLayout>
          <c:xMode val="edge"/>
          <c:yMode val="edge"/>
          <c:x val="0.48345077412717108"/>
          <c:y val="0.9274813020514675"/>
          <c:w val="0.43491743219597584"/>
          <c:h val="5.9810280118449542E-2"/>
        </c:manualLayout>
      </c:layout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5.5416781647917315E-2"/>
          <c:y val="0.18370237774034179"/>
          <c:w val="0.94076137134188165"/>
          <c:h val="0.5020041632801033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00FF"/>
            </a:solidFill>
          </c:spPr>
          <c:dLbls>
            <c:dLbl>
              <c:idx val="0"/>
              <c:layout>
                <c:manualLayout>
                  <c:x val="2.0833333333333301E-2"/>
                  <c:y val="-2.8124999999999994E-2"/>
                </c:manualLayout>
              </c:layout>
              <c:showVal val="1"/>
            </c:dLbl>
            <c:dLbl>
              <c:idx val="1"/>
              <c:layout>
                <c:manualLayout>
                  <c:x val="2.0833333333333343E-2"/>
                  <c:y val="-3.437500000000001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Транскраниальные вмешательства при нетравматических ВМГ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0000FF"/>
              </a:solidFill>
            </a:ln>
          </c:spPr>
          <c:dLbls>
            <c:dLbl>
              <c:idx val="0"/>
              <c:layout>
                <c:manualLayout>
                  <c:x val="1.4583333333333339E-2"/>
                  <c:y val="-1.8749999999999999E-2"/>
                </c:manualLayout>
              </c:layout>
              <c:showVal val="1"/>
            </c:dLbl>
            <c:dLbl>
              <c:idx val="1"/>
              <c:layout>
                <c:manualLayout>
                  <c:x val="1.4583333333333339E-2"/>
                  <c:y val="-3.125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Транскраниальные вмешательства при нетравматических ВМГ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46</c:v>
                </c:pt>
              </c:numCache>
            </c:numRef>
          </c:val>
        </c:ser>
        <c:shape val="cylinder"/>
        <c:axId val="93404544"/>
        <c:axId val="93414528"/>
        <c:axId val="0"/>
      </c:bar3DChart>
      <c:catAx>
        <c:axId val="9340454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93414528"/>
        <c:crosses val="autoZero"/>
        <c:auto val="1"/>
        <c:lblAlgn val="ctr"/>
        <c:lblOffset val="100"/>
      </c:catAx>
      <c:valAx>
        <c:axId val="93414528"/>
        <c:scaling>
          <c:orientation val="minMax"/>
          <c:max val="6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93404544"/>
        <c:crosses val="autoZero"/>
        <c:crossBetween val="between"/>
        <c:majorUnit val="70"/>
      </c:valAx>
    </c:plotArea>
    <c:legend>
      <c:legendPos val="r"/>
      <c:layout>
        <c:manualLayout>
          <c:xMode val="edge"/>
          <c:yMode val="edge"/>
          <c:x val="0.16252162458139571"/>
          <c:y val="5.8777457832126435E-2"/>
          <c:w val="0.18529828885225921"/>
          <c:h val="0.12658133014460388"/>
        </c:manualLayout>
      </c:layout>
      <c:txPr>
        <a:bodyPr/>
        <a:lstStyle/>
        <a:p>
          <a:pPr>
            <a:defRPr sz="10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5.6325253478210963E-2"/>
          <c:y val="0.18588665269076388"/>
          <c:w val="0.93263056978343406"/>
          <c:h val="0.5289828907899120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2.0833333333333301E-2"/>
                  <c:y val="-2.8124999999999994E-2"/>
                </c:manualLayout>
              </c:layout>
              <c:showVal val="1"/>
            </c:dLbl>
            <c:dLbl>
              <c:idx val="1"/>
              <c:layout>
                <c:manualLayout>
                  <c:x val="2.0833333333333343E-2"/>
                  <c:y val="-3.437500000000001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Тромболизис и пункционная аспирация ВМГ и ВЖК с использованием  нейронавигации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CCFF"/>
            </a:solidFill>
            <a:ln>
              <a:solidFill>
                <a:srgbClr val="0000FF"/>
              </a:solidFill>
            </a:ln>
          </c:spPr>
          <c:dLbls>
            <c:dLbl>
              <c:idx val="0"/>
              <c:layout>
                <c:manualLayout>
                  <c:x val="1.4583333333333339E-2"/>
                  <c:y val="-1.8749999999999999E-2"/>
                </c:manualLayout>
              </c:layout>
              <c:showVal val="1"/>
            </c:dLbl>
            <c:dLbl>
              <c:idx val="1"/>
              <c:layout>
                <c:manualLayout>
                  <c:x val="1.4583333333333339E-2"/>
                  <c:y val="-3.125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Тромболизис и пункционная аспирация ВМГ и ВЖК с использованием  нейронавигации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</c:ser>
        <c:shape val="cylinder"/>
        <c:axId val="93239552"/>
        <c:axId val="93519872"/>
        <c:axId val="0"/>
      </c:bar3DChart>
      <c:catAx>
        <c:axId val="9323955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93519872"/>
        <c:crosses val="autoZero"/>
        <c:auto val="1"/>
        <c:lblAlgn val="ctr"/>
        <c:lblOffset val="100"/>
      </c:catAx>
      <c:valAx>
        <c:axId val="93519872"/>
        <c:scaling>
          <c:orientation val="minMax"/>
          <c:max val="6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93239552"/>
        <c:crosses val="autoZero"/>
        <c:crossBetween val="between"/>
        <c:majorUnit val="70"/>
      </c:valAx>
    </c:plotArea>
    <c:legend>
      <c:legendPos val="r"/>
      <c:layout>
        <c:manualLayout>
          <c:xMode val="edge"/>
          <c:yMode val="edge"/>
          <c:x val="0.18959588688495033"/>
          <c:y val="0.271589388618656"/>
          <c:w val="0.19428553101694671"/>
          <c:h val="0.16411521908193782"/>
        </c:manualLayout>
      </c:layout>
      <c:txPr>
        <a:bodyPr/>
        <a:lstStyle/>
        <a:p>
          <a:pPr>
            <a:defRPr sz="10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0.46296</cdr:x>
      <cdr:y>0</cdr:y>
    </cdr:from>
    <cdr:to>
      <cdr:x>1</cdr:x>
      <cdr:y>0.17778</cdr:y>
    </cdr:to>
    <cdr:sp macro="" textlink="">
      <cdr:nvSpPr>
        <cdr:cNvPr id="2" name="Скругленная прямоугольная выноска 1"/>
        <cdr:cNvSpPr/>
      </cdr:nvSpPr>
      <cdr:spPr>
        <a:xfrm xmlns:a="http://schemas.openxmlformats.org/drawingml/2006/main">
          <a:off x="1800200" y="0"/>
          <a:ext cx="2088232" cy="576064"/>
        </a:xfrm>
        <a:prstGeom xmlns:a="http://schemas.openxmlformats.org/drawingml/2006/main" prst="wedgeRoundRectCallout">
          <a:avLst>
            <a:gd name="adj1" fmla="val 4018"/>
            <a:gd name="adj2" fmla="val 195560"/>
            <a:gd name="adj3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i="1" u="sng" dirty="0" smtClean="0">
              <a:solidFill>
                <a:srgbClr val="FF0000"/>
              </a:solidFill>
            </a:rPr>
            <a:t>*Целевой показатель снижения смертности</a:t>
          </a:r>
          <a:endParaRPr lang="ru-RU" sz="1400" b="1" i="1" u="sng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0.03836</cdr:x>
      <cdr:y>0.73177</cdr:y>
    </cdr:from>
    <cdr:to>
      <cdr:x>0.17163</cdr:x>
      <cdr:y>0.99821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370625" y="3172992"/>
          <a:ext cx="1287487" cy="1155262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300" b="1" dirty="0" smtClean="0">
              <a:solidFill>
                <a:schemeClr val="bg1"/>
              </a:solidFill>
            </a:rPr>
            <a:t>ЦЕЛЕВОЙ</a:t>
          </a:r>
        </a:p>
        <a:p xmlns:a="http://schemas.openxmlformats.org/drawingml/2006/main">
          <a:pPr algn="ctr"/>
          <a:r>
            <a:rPr lang="ru-RU" sz="1300" b="1" dirty="0" smtClean="0">
              <a:solidFill>
                <a:schemeClr val="bg1"/>
              </a:solidFill>
            </a:rPr>
            <a:t>ПОКАЗАТЕЛЬ мониторинга снижения смертности</a:t>
          </a:r>
          <a:endParaRPr lang="ru-RU" sz="1300" b="1" dirty="0">
            <a:solidFill>
              <a:schemeClr val="bg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0.36364</cdr:x>
      <cdr:y>0.13251</cdr:y>
    </cdr:from>
    <cdr:to>
      <cdr:x>0.84848</cdr:x>
      <cdr:y>0.26814</cdr:y>
    </cdr:to>
    <cdr:sp macro="" textlink="">
      <cdr:nvSpPr>
        <cdr:cNvPr id="2" name="Скругленная прямоугольная выноска 1"/>
        <cdr:cNvSpPr/>
      </cdr:nvSpPr>
      <cdr:spPr>
        <a:xfrm xmlns:a="http://schemas.openxmlformats.org/drawingml/2006/main">
          <a:off x="1728192" y="908720"/>
          <a:ext cx="2304256" cy="930153"/>
        </a:xfrm>
        <a:prstGeom xmlns:a="http://schemas.openxmlformats.org/drawingml/2006/main" prst="wedgeRoundRectCallout">
          <a:avLst>
            <a:gd name="adj1" fmla="val -8976"/>
            <a:gd name="adj2" fmla="val 91731"/>
            <a:gd name="adj3" fmla="val 16667"/>
          </a:avLst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 w="38100">
          <a:solidFill>
            <a:srgbClr val="FFFF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400" b="1" dirty="0" err="1" smtClean="0"/>
            <a:t>Балонная</a:t>
          </a:r>
          <a:r>
            <a:rPr lang="ru-RU" sz="2400" b="1" dirty="0" smtClean="0"/>
            <a:t> </a:t>
          </a:r>
          <a:r>
            <a:rPr lang="ru-RU" sz="2400" b="1" dirty="0" err="1" smtClean="0"/>
            <a:t>ангиопластика</a:t>
          </a:r>
          <a:endParaRPr lang="ru-RU" sz="2400" b="1" dirty="0"/>
        </a:p>
      </cdr:txBody>
    </cdr:sp>
  </cdr:relSizeAnchor>
  <cdr:relSizeAnchor xmlns:cdr="http://schemas.openxmlformats.org/drawingml/2006/chartDrawing">
    <cdr:from>
      <cdr:x>0.21212</cdr:x>
      <cdr:y>0.87799</cdr:y>
    </cdr:from>
    <cdr:to>
      <cdr:x>0.8052</cdr:x>
      <cdr:y>0.98049</cdr:y>
    </cdr:to>
    <cdr:sp macro="" textlink="">
      <cdr:nvSpPr>
        <cdr:cNvPr id="3" name="Скругленная прямоугольная выноска 2"/>
        <cdr:cNvSpPr/>
      </cdr:nvSpPr>
      <cdr:spPr>
        <a:xfrm xmlns:a="http://schemas.openxmlformats.org/drawingml/2006/main" flipH="1">
          <a:off x="1008112" y="6021288"/>
          <a:ext cx="2818629" cy="702945"/>
        </a:xfrm>
        <a:prstGeom xmlns:a="http://schemas.openxmlformats.org/drawingml/2006/main" prst="wedgeRoundRectCallout">
          <a:avLst>
            <a:gd name="adj1" fmla="val 11180"/>
            <a:gd name="adj2" fmla="val -243045"/>
            <a:gd name="adj3" fmla="val 16667"/>
          </a:avLst>
        </a:prstGeom>
        <a:solidFill xmlns:a="http://schemas.openxmlformats.org/drawingml/2006/main">
          <a:srgbClr val="FFFFCC"/>
        </a:solidFill>
        <a:ln xmlns:a="http://schemas.openxmlformats.org/drawingml/2006/main" w="38100">
          <a:solidFill>
            <a:srgbClr val="0000FF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800" b="1" dirty="0" err="1" smtClean="0">
              <a:solidFill>
                <a:srgbClr val="0000FF"/>
              </a:solidFill>
            </a:rPr>
            <a:t>Стентирование</a:t>
          </a:r>
          <a:endParaRPr lang="ru-RU" sz="2800" b="1" dirty="0">
            <a:solidFill>
              <a:srgbClr val="0000FF"/>
            </a:solidFill>
          </a:endParaRPr>
        </a:p>
      </cdr:txBody>
    </cdr:sp>
  </cdr:relSizeAnchor>
  <cdr:relSizeAnchor xmlns:cdr="http://schemas.openxmlformats.org/drawingml/2006/chartDrawing">
    <cdr:from>
      <cdr:x>0.59091</cdr:x>
      <cdr:y>0.519</cdr:y>
    </cdr:from>
    <cdr:to>
      <cdr:x>0.95455</cdr:x>
      <cdr:y>0.67563</cdr:y>
    </cdr:to>
    <cdr:sp macro="" textlink="">
      <cdr:nvSpPr>
        <cdr:cNvPr id="4" name="Скругленная прямоугольная выноска 3"/>
        <cdr:cNvSpPr/>
      </cdr:nvSpPr>
      <cdr:spPr>
        <a:xfrm xmlns:a="http://schemas.openxmlformats.org/drawingml/2006/main">
          <a:off x="2808312" y="3559305"/>
          <a:ext cx="1728209" cy="1074169"/>
        </a:xfrm>
        <a:prstGeom xmlns:a="http://schemas.openxmlformats.org/drawingml/2006/main" prst="wedgeRoundRectCallout">
          <a:avLst>
            <a:gd name="adj1" fmla="val -26148"/>
            <a:gd name="adj2" fmla="val 57998"/>
            <a:gd name="adj3" fmla="val 16667"/>
          </a:avLst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rgbClr val="0000FF"/>
              </a:solidFill>
            </a:rPr>
            <a:t>без оперативного лечения</a:t>
          </a:r>
          <a:endParaRPr lang="ru-RU" sz="1800" b="1" dirty="0">
            <a:solidFill>
              <a:srgbClr val="0000FF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0.12999</cdr:x>
      <cdr:y>0.49537</cdr:y>
    </cdr:from>
    <cdr:to>
      <cdr:x>0.98836</cdr:x>
      <cdr:y>0.49537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1188660" y="1562437"/>
          <a:ext cx="7848872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0F6FD-E85F-4B93-9B74-329759C7BF5F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BCAB5-E455-4BCE-BC38-2D2625973E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3166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AF7540-2BEC-4F80-A9FD-7A1FF895A35D}" type="datetimeFigureOut">
              <a:rPr lang="ru-RU"/>
              <a:pPr>
                <a:defRPr/>
              </a:pPr>
              <a:t>10.03.2016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D784E06-6D18-449F-A266-317BA0BBF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3524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18E16-A1EA-4794-9BE2-FDD5C84A5F2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3153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18E16-A1EA-4794-9BE2-FDD5C84A5F2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5790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18E16-A1EA-4794-9BE2-FDD5C84A5F2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8493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18E16-A1EA-4794-9BE2-FDD5C84A5F2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0277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18E16-A1EA-4794-9BE2-FDD5C84A5F2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3137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18E16-A1EA-4794-9BE2-FDD5C84A5F2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4589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18E16-A1EA-4794-9BE2-FDD5C84A5F2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4589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E619D-1FD1-4D0E-AA39-1D9A1DBF3F9C}" type="datetimeFigureOut">
              <a:rPr lang="ru-RU"/>
              <a:pPr>
                <a:defRPr/>
              </a:pPr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862BD-B913-420D-AB43-FD685BD89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F40AC-E5CA-4C90-82BC-2B180540093F}" type="datetimeFigureOut">
              <a:rPr lang="ru-RU"/>
              <a:pPr>
                <a:defRPr/>
              </a:pPr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11F84-641F-4055-954B-83AA6D95FA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FEF9A-503E-4C13-BF3A-254E6700395A}" type="datetimeFigureOut">
              <a:rPr lang="ru-RU"/>
              <a:pPr>
                <a:defRPr/>
              </a:pPr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DA0D1-0BBA-42C0-9AF9-1EDD21A3B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91216-0C37-430B-8673-80E152DA7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430F8-577F-4FC4-AA79-AFC9BE34D73C}" type="datetimeFigureOut">
              <a:rPr lang="ru-RU"/>
              <a:pPr>
                <a:defRPr/>
              </a:pPr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D4DD2-6A9F-4327-8019-FF881B832B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040AC-9566-4BA0-99F2-1B6040FBBA46}" type="datetimeFigureOut">
              <a:rPr lang="ru-RU"/>
              <a:pPr>
                <a:defRPr/>
              </a:pPr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FF5A6-4490-4DFA-A06B-76A2E4057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0450F-E59E-4515-BDA1-06E654A95E2E}" type="datetimeFigureOut">
              <a:rPr lang="ru-RU"/>
              <a:pPr>
                <a:defRPr/>
              </a:pPr>
              <a:t>10.03.2016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93607-58E7-4D61-9FE7-10C702664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B7BD0-33E1-4FF3-A4B4-C0AD4F7838B7}" type="datetimeFigureOut">
              <a:rPr lang="ru-RU"/>
              <a:pPr>
                <a:defRPr/>
              </a:pPr>
              <a:t>10.03.2016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DA23B-6816-48F8-894E-F0E4F4F2C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7AB85-BB24-4BF9-87C9-07502A676DE8}" type="datetimeFigureOut">
              <a:rPr lang="ru-RU"/>
              <a:pPr>
                <a:defRPr/>
              </a:pPr>
              <a:t>10.03.2016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80B1F-FD87-4FFE-ADC8-E27E30B5B7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9C690-3DE4-4450-B3D5-7107E31F8EFF}" type="datetimeFigureOut">
              <a:rPr lang="ru-RU"/>
              <a:pPr>
                <a:defRPr/>
              </a:pPr>
              <a:t>10.03.2016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8E8A4-0B2D-4E18-B071-6CFD17BEC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2AED7-E43C-474B-BA74-219C77E699C4}" type="datetimeFigureOut">
              <a:rPr lang="ru-RU"/>
              <a:pPr>
                <a:defRPr/>
              </a:pPr>
              <a:t>10.03.2016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D3626-CD44-43EF-9315-C14646660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04A36-EEF2-4962-A90F-E6F12E2ADF28}" type="datetimeFigureOut">
              <a:rPr lang="ru-RU"/>
              <a:pPr>
                <a:defRPr/>
              </a:pPr>
              <a:t>10.03.2016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2E66A-F952-4D0E-8BB2-74B32F657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419964-1F1E-456D-B21D-4A7F45A8A702}" type="datetimeFigureOut">
              <a:rPr lang="ru-RU"/>
              <a:pPr>
                <a:defRPr/>
              </a:pPr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34AB40-E0D8-4F7E-82CA-47340C50D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8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ru/url?sa=i&amp;rct=j&amp;q=&amp;esrc=s&amp;source=images&amp;cd=&amp;cad=rja&amp;uact=8&amp;ved=0CAcQjRw&amp;url=http://skibindenis.ru/page-4.html&amp;ei=LjrLVL7VCseAUdPhgpAH&amp;bvm=bv.84607526,d.d24&amp;psig=AFQjCNEgPFXz1kVlUVJVbVoFYmHNz7LPRg&amp;ust=1422691126704849" TargetMode="Externa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7" Type="http://schemas.openxmlformats.org/officeDocument/2006/relationships/chart" Target="../charts/chart13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00350" y="5286375"/>
            <a:ext cx="184150" cy="4826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04450" name="Picture 3" descr="C:\Documents and Settings\статистик\Рабочий стол\i.jpg"/>
          <p:cNvPicPr>
            <a:picLocks noChangeAspect="1" noChangeArrowheads="1"/>
          </p:cNvPicPr>
          <p:nvPr/>
        </p:nvPicPr>
        <p:blipFill>
          <a:blip r:embed="rId2" cstate="print"/>
          <a:srcRect l="6271" t="5269" r="5963" b="1006"/>
          <a:stretch>
            <a:fillRect/>
          </a:stretch>
        </p:blipFill>
        <p:spPr bwMode="auto">
          <a:xfrm>
            <a:off x="17463" y="0"/>
            <a:ext cx="2163762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Лента лицом вверх 8"/>
          <p:cNvSpPr/>
          <p:nvPr/>
        </p:nvSpPr>
        <p:spPr>
          <a:xfrm rot="21186797">
            <a:off x="274638" y="1549400"/>
            <a:ext cx="7377112" cy="4738688"/>
          </a:xfrm>
          <a:prstGeom prst="ribbon2">
            <a:avLst>
              <a:gd name="adj1" fmla="val 7440"/>
              <a:gd name="adj2" fmla="val 70328"/>
            </a:avLst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  <a:latin typeface="Bookman Old Style" pitchFamily="18" charset="0"/>
              </a:rPr>
              <a:t>Работа Регионального сосудистого центра № 1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  <a:latin typeface="Bookman Old Style" pitchFamily="18" charset="0"/>
              </a:rPr>
              <a:t>за </a:t>
            </a:r>
            <a:r>
              <a:rPr lang="ru-RU" sz="4000" b="1" dirty="0" smtClean="0">
                <a:solidFill>
                  <a:schemeClr val="bg1"/>
                </a:solidFill>
                <a:latin typeface="Bookman Old Style" pitchFamily="18" charset="0"/>
              </a:rPr>
              <a:t>2015 </a:t>
            </a:r>
            <a:r>
              <a:rPr lang="ru-RU" sz="4000" b="1" dirty="0">
                <a:solidFill>
                  <a:schemeClr val="bg1"/>
                </a:solidFill>
                <a:latin typeface="Bookman Old Style" pitchFamily="18" charset="0"/>
              </a:rPr>
              <a:t>г.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4452" name="Picture 9" descr="C:\Documents and Settings\статистик\Рабочий стол\c5e01ad6b7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4037013"/>
            <a:ext cx="1908175" cy="28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9532" y="1052736"/>
            <a:ext cx="8424936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+mn-lt"/>
              </a:rPr>
              <a:t>Доля больных, независимых в повседневной жизни 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+mn-lt"/>
              </a:rPr>
              <a:t>к концу стационарного лечения после перенесённого ОНМК, %  </a:t>
            </a:r>
            <a:endParaRPr lang="ru-RU" sz="2000" b="1" u="sng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6" name="Двойная волна 5"/>
          <p:cNvSpPr/>
          <p:nvPr/>
        </p:nvSpPr>
        <p:spPr>
          <a:xfrm>
            <a:off x="107504" y="116632"/>
            <a:ext cx="8928992" cy="792088"/>
          </a:xfrm>
          <a:prstGeom prst="doubleWave">
            <a:avLst/>
          </a:prstGeom>
          <a:gradFill flip="none" rotWithShape="1">
            <a:gsLst>
              <a:gs pos="0">
                <a:srgbClr val="000000"/>
              </a:gs>
              <a:gs pos="12000">
                <a:srgbClr val="0A128C"/>
              </a:gs>
              <a:gs pos="38000">
                <a:srgbClr val="181CC7"/>
              </a:gs>
              <a:gs pos="62000">
                <a:srgbClr val="7005D4"/>
              </a:gs>
              <a:gs pos="86000">
                <a:srgbClr val="8C3D9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ru-RU" sz="2200" b="1" cap="all" dirty="0">
                <a:solidFill>
                  <a:schemeClr val="bg1"/>
                </a:solidFill>
                <a:latin typeface="Bookman Old Style" pitchFamily="18" charset="0"/>
              </a:rPr>
              <a:t>Острое нарушение мозгового кровообращения 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723870191"/>
              </p:ext>
            </p:extLst>
          </p:nvPr>
        </p:nvGraphicFramePr>
        <p:xfrm>
          <a:off x="0" y="136759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1282185992"/>
              </p:ext>
            </p:extLst>
          </p:nvPr>
        </p:nvGraphicFramePr>
        <p:xfrm>
          <a:off x="4716016" y="2794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25037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p14="http://schemas.microsoft.com/office/powerpoint/2010/main" val="1984705760"/>
              </p:ext>
            </p:extLst>
          </p:nvPr>
        </p:nvGraphicFramePr>
        <p:xfrm>
          <a:off x="107504" y="980728"/>
          <a:ext cx="8928000" cy="553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00"/>
                <a:gridCol w="4392000"/>
                <a:gridCol w="1260000"/>
                <a:gridCol w="2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2009г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baseline="0" dirty="0" smtClean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2015г 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динамика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6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3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1233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6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Количество больных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1442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6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+ 209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6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13,9%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FF00">
                            <a:shade val="30000"/>
                            <a:satMod val="115000"/>
                          </a:srgbClr>
                        </a:gs>
                        <a:gs pos="50000">
                          <a:srgbClr val="00FF00">
                            <a:shade val="67500"/>
                            <a:satMod val="115000"/>
                          </a:srgbClr>
                        </a:gs>
                        <a:gs pos="100000">
                          <a:srgbClr val="00FF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Летальность от ОНМК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FF00">
                            <a:tint val="66000"/>
                            <a:satMod val="160000"/>
                          </a:srgbClr>
                        </a:gs>
                        <a:gs pos="50000">
                          <a:srgbClr val="00FF00">
                            <a:tint val="44500"/>
                            <a:satMod val="160000"/>
                          </a:srgbClr>
                        </a:gs>
                        <a:gs pos="100000">
                          <a:srgbClr val="00FF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13,3%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00FF00">
                            <a:shade val="30000"/>
                            <a:satMod val="115000"/>
                          </a:srgbClr>
                        </a:gs>
                        <a:gs pos="50000">
                          <a:srgbClr val="00FF00">
                            <a:shade val="67500"/>
                            <a:satMod val="115000"/>
                          </a:srgbClr>
                        </a:gs>
                        <a:gs pos="100000">
                          <a:srgbClr val="00FF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-4,3%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FF00">
                            <a:shade val="30000"/>
                            <a:satMod val="115000"/>
                          </a:srgbClr>
                        </a:gs>
                        <a:gs pos="50000">
                          <a:srgbClr val="00FF00">
                            <a:shade val="67500"/>
                            <a:satMod val="115000"/>
                          </a:srgbClr>
                        </a:gs>
                        <a:gs pos="100000">
                          <a:srgbClr val="00FF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2,2%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CCFF">
                            <a:shade val="30000"/>
                            <a:satMod val="115000"/>
                          </a:srgbClr>
                        </a:gs>
                        <a:gs pos="50000">
                          <a:srgbClr val="00CCFF">
                            <a:shade val="67500"/>
                            <a:satMod val="115000"/>
                          </a:srgbClr>
                        </a:gs>
                        <a:gs pos="100000">
                          <a:srgbClr val="00C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</a:rPr>
                        <a:t>Досуточная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 летальность ОНМК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CCFF">
                            <a:tint val="66000"/>
                            <a:satMod val="160000"/>
                          </a:srgbClr>
                        </a:gs>
                        <a:gs pos="50000">
                          <a:srgbClr val="00CCFF">
                            <a:tint val="44500"/>
                            <a:satMod val="160000"/>
                          </a:srgbClr>
                        </a:gs>
                        <a:gs pos="100000">
                          <a:srgbClr val="00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1,2%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00CCFF">
                            <a:shade val="30000"/>
                            <a:satMod val="115000"/>
                          </a:srgbClr>
                        </a:gs>
                        <a:gs pos="50000">
                          <a:srgbClr val="00CCFF">
                            <a:shade val="67500"/>
                            <a:satMod val="115000"/>
                          </a:srgbClr>
                        </a:gs>
                        <a:gs pos="100000">
                          <a:srgbClr val="00C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↓в 1,8 раза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CCFF">
                            <a:shade val="30000"/>
                            <a:satMod val="115000"/>
                          </a:srgbClr>
                        </a:gs>
                        <a:gs pos="50000">
                          <a:srgbClr val="00CCFF">
                            <a:shade val="67500"/>
                            <a:satMod val="115000"/>
                          </a:srgbClr>
                        </a:gs>
                        <a:gs pos="100000">
                          <a:srgbClr val="00C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31,2%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Летальность ГИ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26,2%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-16,0%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6,5%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</a:rPr>
                        <a:t>Досуточная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 летальность ГИ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3,5%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↓в 1,9 раза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10,3%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Летальность ИИ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12,3%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+19,4%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1,1%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6600FF">
                            <a:shade val="30000"/>
                            <a:satMod val="115000"/>
                          </a:srgbClr>
                        </a:gs>
                        <a:gs pos="50000">
                          <a:srgbClr val="6600FF">
                            <a:shade val="67500"/>
                            <a:satMod val="115000"/>
                          </a:srgbClr>
                        </a:gs>
                        <a:gs pos="100000">
                          <a:srgbClr val="6600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</a:rPr>
                        <a:t>Досуточная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 летальность ИИ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6600FF">
                            <a:tint val="66000"/>
                            <a:satMod val="160000"/>
                          </a:srgbClr>
                        </a:gs>
                        <a:gs pos="50000">
                          <a:srgbClr val="6600FF">
                            <a:tint val="44500"/>
                            <a:satMod val="160000"/>
                          </a:srgbClr>
                        </a:gs>
                        <a:gs pos="100000">
                          <a:srgbClr val="6600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0,9%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6600FF">
                            <a:shade val="30000"/>
                            <a:satMod val="115000"/>
                          </a:srgbClr>
                        </a:gs>
                        <a:gs pos="50000">
                          <a:srgbClr val="6600FF">
                            <a:shade val="67500"/>
                            <a:satMod val="115000"/>
                          </a:srgbClr>
                        </a:gs>
                        <a:gs pos="100000">
                          <a:srgbClr val="6600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-18,2%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6600FF">
                            <a:shade val="30000"/>
                            <a:satMod val="115000"/>
                          </a:srgbClr>
                        </a:gs>
                        <a:gs pos="50000">
                          <a:srgbClr val="6600FF">
                            <a:shade val="67500"/>
                            <a:satMod val="115000"/>
                          </a:srgbClr>
                        </a:gs>
                        <a:gs pos="100000">
                          <a:srgbClr val="6600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68,6%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FF00FF">
                            <a:shade val="30000"/>
                            <a:satMod val="115000"/>
                          </a:srgbClr>
                        </a:gs>
                        <a:gs pos="50000">
                          <a:srgbClr val="FF00FF">
                            <a:shade val="67500"/>
                            <a:satMod val="115000"/>
                          </a:srgbClr>
                        </a:gs>
                        <a:gs pos="100000">
                          <a:srgbClr val="FF00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b="1" dirty="0" smtClean="0">
                          <a:solidFill>
                            <a:schemeClr val="tx1"/>
                          </a:solidFill>
                        </a:rPr>
                        <a:t>% больных, независимых в жизни после стационарного лечения</a:t>
                      </a:r>
                      <a:endParaRPr lang="ru-RU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FF00FF">
                            <a:tint val="66000"/>
                            <a:satMod val="160000"/>
                          </a:srgbClr>
                        </a:gs>
                        <a:gs pos="50000">
                          <a:srgbClr val="FF00FF">
                            <a:tint val="44500"/>
                            <a:satMod val="160000"/>
                          </a:srgbClr>
                        </a:gs>
                        <a:gs pos="100000">
                          <a:srgbClr val="FF00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80,3%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FF00FF">
                            <a:shade val="30000"/>
                            <a:satMod val="115000"/>
                          </a:srgbClr>
                        </a:gs>
                        <a:gs pos="50000">
                          <a:srgbClr val="FF00FF">
                            <a:shade val="67500"/>
                            <a:satMod val="115000"/>
                          </a:srgbClr>
                        </a:gs>
                        <a:gs pos="100000">
                          <a:srgbClr val="FF00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+17,1%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FF00FF">
                            <a:shade val="30000"/>
                            <a:satMod val="115000"/>
                          </a:srgbClr>
                        </a:gs>
                        <a:gs pos="50000">
                          <a:srgbClr val="FF00FF">
                            <a:shade val="67500"/>
                            <a:satMod val="115000"/>
                          </a:srgbClr>
                        </a:gs>
                        <a:gs pos="100000">
                          <a:srgbClr val="FF00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0,5%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E3DE">
                            <a:shade val="30000"/>
                            <a:satMod val="115000"/>
                          </a:srgbClr>
                        </a:gs>
                        <a:gs pos="50000">
                          <a:srgbClr val="00E3DE">
                            <a:shade val="67500"/>
                            <a:satMod val="115000"/>
                          </a:srgbClr>
                        </a:gs>
                        <a:gs pos="100000">
                          <a:srgbClr val="00E3DE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% ТЛТ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(системный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от ИИ)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E3DE">
                            <a:tint val="66000"/>
                            <a:satMod val="160000"/>
                          </a:srgbClr>
                        </a:gs>
                        <a:gs pos="50000">
                          <a:srgbClr val="00E3DE">
                            <a:tint val="44500"/>
                            <a:satMod val="160000"/>
                          </a:srgbClr>
                        </a:gs>
                        <a:gs pos="100000">
                          <a:srgbClr val="00E3DE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4,3%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00E3DE">
                            <a:shade val="30000"/>
                            <a:satMod val="115000"/>
                          </a:srgbClr>
                        </a:gs>
                        <a:gs pos="50000">
                          <a:srgbClr val="00E3DE">
                            <a:shade val="67500"/>
                            <a:satMod val="115000"/>
                          </a:srgbClr>
                        </a:gs>
                        <a:gs pos="100000">
                          <a:srgbClr val="00E3DE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 в 8,6 раз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00E3DE">
                            <a:shade val="30000"/>
                            <a:satMod val="115000"/>
                          </a:srgbClr>
                        </a:gs>
                        <a:gs pos="50000">
                          <a:srgbClr val="00E3DE">
                            <a:shade val="67500"/>
                            <a:satMod val="115000"/>
                          </a:srgbClr>
                        </a:gs>
                        <a:gs pos="100000">
                          <a:srgbClr val="00E3DE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5" name="Двойная волна 4"/>
          <p:cNvSpPr/>
          <p:nvPr/>
        </p:nvSpPr>
        <p:spPr>
          <a:xfrm>
            <a:off x="107504" y="116632"/>
            <a:ext cx="8928992" cy="792088"/>
          </a:xfrm>
          <a:prstGeom prst="doubleWave">
            <a:avLst/>
          </a:prstGeom>
          <a:gradFill flip="none" rotWithShape="1">
            <a:gsLst>
              <a:gs pos="0">
                <a:srgbClr val="000000"/>
              </a:gs>
              <a:gs pos="12000">
                <a:srgbClr val="0A128C"/>
              </a:gs>
              <a:gs pos="38000">
                <a:srgbClr val="181CC7"/>
              </a:gs>
              <a:gs pos="62000">
                <a:srgbClr val="7005D4"/>
              </a:gs>
              <a:gs pos="86000">
                <a:srgbClr val="8C3D9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ru-RU" sz="2200" b="1" cap="all" dirty="0">
                <a:solidFill>
                  <a:schemeClr val="bg1"/>
                </a:solidFill>
                <a:latin typeface="Bookman Old Style" pitchFamily="18" charset="0"/>
              </a:rPr>
              <a:t>Острое нарушение мозгового кровообращения </a:t>
            </a:r>
          </a:p>
        </p:txBody>
      </p:sp>
    </p:spTree>
    <p:extLst>
      <p:ext uri="{BB962C8B-B14F-4D97-AF65-F5344CB8AC3E}">
        <p14:creationId xmlns="" xmlns:p14="http://schemas.microsoft.com/office/powerpoint/2010/main" val="314874705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войная волна 2"/>
          <p:cNvSpPr/>
          <p:nvPr/>
        </p:nvSpPr>
        <p:spPr>
          <a:xfrm>
            <a:off x="323528" y="188640"/>
            <a:ext cx="8568952" cy="792088"/>
          </a:xfrm>
          <a:prstGeom prst="doubleWave">
            <a:avLst/>
          </a:prstGeom>
          <a:gradFill>
            <a:gsLst>
              <a:gs pos="0">
                <a:srgbClr val="000082"/>
              </a:gs>
              <a:gs pos="14000">
                <a:srgbClr val="66008F"/>
              </a:gs>
              <a:gs pos="35000">
                <a:srgbClr val="BA0066"/>
              </a:gs>
              <a:gs pos="62000">
                <a:srgbClr val="FF0000"/>
              </a:gs>
              <a:gs pos="88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ru-RU" sz="3200" b="1" cap="all" dirty="0">
                <a:solidFill>
                  <a:schemeClr val="bg1"/>
                </a:solidFill>
                <a:latin typeface="Bookman Old Style" pitchFamily="18" charset="0"/>
              </a:rPr>
              <a:t>Острый коронарный синдром 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3108456334"/>
              </p:ext>
            </p:extLst>
          </p:nvPr>
        </p:nvGraphicFramePr>
        <p:xfrm>
          <a:off x="-656865" y="980728"/>
          <a:ext cx="4104456" cy="2655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4150128403"/>
              </p:ext>
            </p:extLst>
          </p:nvPr>
        </p:nvGraphicFramePr>
        <p:xfrm>
          <a:off x="2771800" y="980728"/>
          <a:ext cx="3888432" cy="2887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3701906082"/>
              </p:ext>
            </p:extLst>
          </p:nvPr>
        </p:nvGraphicFramePr>
        <p:xfrm>
          <a:off x="6087635" y="980728"/>
          <a:ext cx="3060848" cy="2655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2560178133"/>
              </p:ext>
            </p:extLst>
          </p:nvPr>
        </p:nvGraphicFramePr>
        <p:xfrm>
          <a:off x="0" y="3645024"/>
          <a:ext cx="410757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1187624" y="4293096"/>
            <a:ext cx="1728192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Нестабильная стенокардия</a:t>
            </a:r>
          </a:p>
          <a:p>
            <a:pPr algn="ctr"/>
            <a:r>
              <a:rPr lang="ru-RU" b="1" dirty="0" smtClean="0"/>
              <a:t>53% </a:t>
            </a:r>
            <a:endParaRPr lang="ru-RU" b="1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1624271077"/>
              </p:ext>
            </p:extLst>
          </p:nvPr>
        </p:nvGraphicFramePr>
        <p:xfrm>
          <a:off x="5220072" y="3717032"/>
          <a:ext cx="410757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6297976" y="4476614"/>
            <a:ext cx="1728192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Нестабильная стенокардия</a:t>
            </a:r>
          </a:p>
          <a:p>
            <a:pPr algn="ctr"/>
            <a:r>
              <a:rPr lang="ru-RU" b="1" dirty="0" smtClean="0"/>
              <a:t>61% </a:t>
            </a:r>
            <a:endParaRPr lang="ru-RU" sz="1400" b="1" i="1" u="sng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7034" y="3796739"/>
            <a:ext cx="2365086" cy="368808"/>
          </a:xfrm>
          <a:prstGeom prst="round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Структура ОКС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31640" y="1444468"/>
            <a:ext cx="100811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+20,8%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19672" y="2996952"/>
            <a:ext cx="100811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+28,8%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109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0827" y="1124744"/>
            <a:ext cx="8431092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00FF"/>
                </a:solidFill>
              </a:rPr>
              <a:t>Тромболитическая</a:t>
            </a:r>
            <a:r>
              <a:rPr lang="ru-RU" sz="2400" b="1" dirty="0" smtClean="0">
                <a:solidFill>
                  <a:srgbClr val="0000FF"/>
                </a:solidFill>
              </a:rPr>
              <a:t> терапия за 12 мес. 2014/2015 г. 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(% от ОИМ с ↑ </a:t>
            </a:r>
            <a:r>
              <a:rPr lang="en-US" sz="2400" b="1" dirty="0" smtClean="0">
                <a:solidFill>
                  <a:srgbClr val="0000FF"/>
                </a:solidFill>
              </a:rPr>
              <a:t>ST</a:t>
            </a:r>
            <a:r>
              <a:rPr lang="ru-RU" sz="2400" b="1" dirty="0" smtClean="0">
                <a:solidFill>
                  <a:srgbClr val="0000FF"/>
                </a:solidFill>
              </a:rPr>
              <a:t>)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52120" y="5229200"/>
            <a:ext cx="3346980" cy="151216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Догоспитальный</a:t>
            </a:r>
            <a:r>
              <a:rPr lang="ru-RU" b="1" dirty="0" smtClean="0">
                <a:solidFill>
                  <a:schemeClr val="tx1"/>
                </a:solidFill>
              </a:rPr>
              <a:t>  коронарный </a:t>
            </a:r>
            <a:r>
              <a:rPr lang="ru-RU" b="1" dirty="0" err="1" smtClean="0">
                <a:solidFill>
                  <a:schemeClr val="tx1"/>
                </a:solidFill>
              </a:rPr>
              <a:t>тромболизис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u="sng" dirty="0" smtClean="0">
                <a:solidFill>
                  <a:schemeClr val="tx1"/>
                </a:solidFill>
              </a:rPr>
              <a:t>НЕ проводился </a:t>
            </a:r>
            <a:endParaRPr lang="ru-RU" b="1" u="sng" dirty="0" smtClean="0">
              <a:solidFill>
                <a:srgbClr val="9900FF"/>
              </a:solidFill>
            </a:endParaRPr>
          </a:p>
          <a:p>
            <a:pPr algn="ctr"/>
            <a:r>
              <a:rPr lang="ru-RU" b="1" dirty="0" smtClean="0">
                <a:solidFill>
                  <a:srgbClr val="9900FF"/>
                </a:solidFill>
              </a:rPr>
              <a:t>г. Уфа</a:t>
            </a:r>
            <a:endParaRPr lang="ru-RU" b="1" dirty="0">
              <a:solidFill>
                <a:srgbClr val="9900FF"/>
              </a:solidFill>
            </a:endParaRPr>
          </a:p>
          <a:p>
            <a:pPr algn="ctr"/>
            <a:endParaRPr lang="ru-RU" b="1" u="sng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740352" y="2492896"/>
            <a:ext cx="864096" cy="5760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rgbClr val="FF0000"/>
              </a:solidFill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="" xmlns:p14="http://schemas.microsoft.com/office/powerpoint/2010/main" val="4075124907"/>
              </p:ext>
            </p:extLst>
          </p:nvPr>
        </p:nvGraphicFramePr>
        <p:xfrm>
          <a:off x="-396552" y="900946"/>
          <a:ext cx="9661016" cy="4336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 flipV="1">
            <a:off x="605259" y="3140968"/>
            <a:ext cx="8424936" cy="72008"/>
          </a:xfrm>
          <a:prstGeom prst="line">
            <a:avLst/>
          </a:prstGeom>
          <a:ln w="635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763688" y="3429000"/>
            <a:ext cx="288032" cy="64493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372200" y="3429000"/>
            <a:ext cx="288032" cy="64493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Двойная волна 20"/>
          <p:cNvSpPr/>
          <p:nvPr/>
        </p:nvSpPr>
        <p:spPr>
          <a:xfrm>
            <a:off x="323528" y="188640"/>
            <a:ext cx="8568952" cy="792088"/>
          </a:xfrm>
          <a:prstGeom prst="doubleWave">
            <a:avLst/>
          </a:prstGeom>
          <a:gradFill>
            <a:gsLst>
              <a:gs pos="0">
                <a:srgbClr val="000082"/>
              </a:gs>
              <a:gs pos="14000">
                <a:srgbClr val="66008F"/>
              </a:gs>
              <a:gs pos="35000">
                <a:srgbClr val="BA0066"/>
              </a:gs>
              <a:gs pos="62000">
                <a:srgbClr val="FF0000"/>
              </a:gs>
              <a:gs pos="88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ru-RU" sz="3200" b="1" cap="all" dirty="0">
                <a:solidFill>
                  <a:schemeClr val="bg1"/>
                </a:solidFill>
                <a:latin typeface="Bookman Old Style" pitchFamily="18" charset="0"/>
              </a:rPr>
              <a:t>Острый коронарный синдром </a:t>
            </a:r>
          </a:p>
        </p:txBody>
      </p:sp>
    </p:spTree>
    <p:extLst>
      <p:ext uri="{BB962C8B-B14F-4D97-AF65-F5344CB8AC3E}">
        <p14:creationId xmlns="" xmlns:p14="http://schemas.microsoft.com/office/powerpoint/2010/main" val="240223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войная волна 2"/>
          <p:cNvSpPr/>
          <p:nvPr/>
        </p:nvSpPr>
        <p:spPr>
          <a:xfrm>
            <a:off x="323528" y="188640"/>
            <a:ext cx="8568952" cy="792088"/>
          </a:xfrm>
          <a:prstGeom prst="doubleWave">
            <a:avLst/>
          </a:prstGeom>
          <a:gradFill>
            <a:gsLst>
              <a:gs pos="0">
                <a:srgbClr val="000082"/>
              </a:gs>
              <a:gs pos="14000">
                <a:srgbClr val="66008F"/>
              </a:gs>
              <a:gs pos="35000">
                <a:srgbClr val="BA0066"/>
              </a:gs>
              <a:gs pos="62000">
                <a:srgbClr val="FF0000"/>
              </a:gs>
              <a:gs pos="88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ru-RU" sz="3200" b="1" cap="all" dirty="0">
                <a:solidFill>
                  <a:schemeClr val="bg1"/>
                </a:solidFill>
                <a:latin typeface="Bookman Old Style" pitchFamily="18" charset="0"/>
              </a:rPr>
              <a:t>Острый коронарный синдром </a:t>
            </a: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="" xmlns:p14="http://schemas.microsoft.com/office/powerpoint/2010/main" val="1887728323"/>
              </p:ext>
            </p:extLst>
          </p:nvPr>
        </p:nvGraphicFramePr>
        <p:xfrm>
          <a:off x="-13609" y="980728"/>
          <a:ext cx="540060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="" xmlns:p14="http://schemas.microsoft.com/office/powerpoint/2010/main" val="583747903"/>
              </p:ext>
            </p:extLst>
          </p:nvPr>
        </p:nvGraphicFramePr>
        <p:xfrm>
          <a:off x="4608004" y="980728"/>
          <a:ext cx="4680012" cy="2966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="" xmlns:p14="http://schemas.microsoft.com/office/powerpoint/2010/main" val="3908996129"/>
              </p:ext>
            </p:extLst>
          </p:nvPr>
        </p:nvGraphicFramePr>
        <p:xfrm>
          <a:off x="2051720" y="3717032"/>
          <a:ext cx="4788024" cy="3873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2303748" y="1592796"/>
            <a:ext cx="936104" cy="3600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rgbClr val="FF0000"/>
                </a:solidFill>
              </a:rPr>
              <a:t>+6,6%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88224" y="1412776"/>
            <a:ext cx="936104" cy="3600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rgbClr val="FF0000"/>
                </a:solidFill>
              </a:rPr>
              <a:t>+3,2%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55976" y="4437113"/>
            <a:ext cx="1049122" cy="3600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rgbClr val="FF0000"/>
                </a:solidFill>
              </a:rPr>
              <a:t>+29,6%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676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0" y="4553744"/>
            <a:ext cx="4932040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 smtClean="0">
              <a:solidFill>
                <a:srgbClr val="0000FF"/>
              </a:solidFill>
            </a:endParaRPr>
          </a:p>
          <a:p>
            <a:r>
              <a:rPr lang="ru-RU" sz="2000" b="1" dirty="0" smtClean="0">
                <a:solidFill>
                  <a:srgbClr val="0000FF"/>
                </a:solidFill>
              </a:rPr>
              <a:t>Больных с ОКС в БСМП - 2006 чел.</a:t>
            </a:r>
          </a:p>
          <a:p>
            <a:r>
              <a:rPr lang="ru-RU" sz="2000" b="1" dirty="0" err="1" smtClean="0">
                <a:solidFill>
                  <a:srgbClr val="0000FF"/>
                </a:solidFill>
              </a:rPr>
              <a:t>Стентирование</a:t>
            </a:r>
            <a:r>
              <a:rPr lang="ru-RU" sz="2000" b="1" dirty="0" smtClean="0">
                <a:solidFill>
                  <a:srgbClr val="0000FF"/>
                </a:solidFill>
              </a:rPr>
              <a:t> – 642 чел.</a:t>
            </a:r>
          </a:p>
          <a:p>
            <a:r>
              <a:rPr lang="ru-RU" sz="2000" b="1" dirty="0" smtClean="0">
                <a:solidFill>
                  <a:srgbClr val="0000FF"/>
                </a:solidFill>
              </a:rPr>
              <a:t>Баллонная </a:t>
            </a:r>
            <a:r>
              <a:rPr lang="ru-RU" sz="2000" b="1" dirty="0" err="1" smtClean="0">
                <a:solidFill>
                  <a:srgbClr val="0000FF"/>
                </a:solidFill>
              </a:rPr>
              <a:t>ангиопластика</a:t>
            </a:r>
            <a:r>
              <a:rPr lang="ru-RU" sz="2000" b="1" dirty="0" smtClean="0">
                <a:solidFill>
                  <a:srgbClr val="0000FF"/>
                </a:solidFill>
              </a:rPr>
              <a:t> - 171 чел.</a:t>
            </a:r>
          </a:p>
          <a:p>
            <a:r>
              <a:rPr lang="ru-RU" sz="2000" b="1" dirty="0" smtClean="0">
                <a:solidFill>
                  <a:srgbClr val="0000FF"/>
                </a:solidFill>
              </a:rPr>
              <a:t>ИТОГО ЧКВ – 813 чел.</a:t>
            </a:r>
          </a:p>
          <a:p>
            <a:endParaRPr lang="ru-RU" sz="2000" b="1" dirty="0" smtClean="0">
              <a:solidFill>
                <a:srgbClr val="0000FF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612123326"/>
              </p:ext>
            </p:extLst>
          </p:nvPr>
        </p:nvGraphicFramePr>
        <p:xfrm>
          <a:off x="4211960" y="0"/>
          <a:ext cx="475252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Левая фигурная скобка 9"/>
          <p:cNvSpPr/>
          <p:nvPr/>
        </p:nvSpPr>
        <p:spPr>
          <a:xfrm>
            <a:off x="4932040" y="2176040"/>
            <a:ext cx="576064" cy="2880320"/>
          </a:xfrm>
          <a:prstGeom prst="leftBrace">
            <a:avLst>
              <a:gd name="adj1" fmla="val 30482"/>
              <a:gd name="adj2" fmla="val 49473"/>
            </a:avLst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288232" y="2852936"/>
            <a:ext cx="2403889" cy="136815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</a:rPr>
              <a:t>41%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94554" y="1095920"/>
            <a:ext cx="4249293" cy="1080120"/>
          </a:xfrm>
          <a:prstGeom prst="wedgeRoundRectCallout">
            <a:avLst>
              <a:gd name="adj1" fmla="val 12216"/>
              <a:gd name="adj2" fmla="val 146167"/>
              <a:gd name="adj3" fmla="val 16667"/>
            </a:avLst>
          </a:prstGeom>
          <a:solidFill>
            <a:srgbClr val="0000FF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Целевой  показатель </a:t>
            </a:r>
            <a:r>
              <a:rPr lang="ru-RU" sz="2000" b="1" dirty="0" smtClean="0">
                <a:solidFill>
                  <a:schemeClr val="bg1"/>
                </a:solidFill>
              </a:rPr>
              <a:t>-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д</a:t>
            </a:r>
            <a:r>
              <a:rPr lang="ru-RU" sz="2000" b="1" dirty="0" smtClean="0">
                <a:solidFill>
                  <a:schemeClr val="bg1"/>
                </a:solidFill>
              </a:rPr>
              <a:t>оля больных с ОКС,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которым выполнено ЧКВ  - 20-25%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Двойная волна 6"/>
          <p:cNvSpPr/>
          <p:nvPr/>
        </p:nvSpPr>
        <p:spPr>
          <a:xfrm>
            <a:off x="323528" y="188640"/>
            <a:ext cx="8568952" cy="792088"/>
          </a:xfrm>
          <a:prstGeom prst="doubleWave">
            <a:avLst/>
          </a:prstGeom>
          <a:gradFill>
            <a:gsLst>
              <a:gs pos="0">
                <a:srgbClr val="000082"/>
              </a:gs>
              <a:gs pos="14000">
                <a:srgbClr val="66008F"/>
              </a:gs>
              <a:gs pos="35000">
                <a:srgbClr val="BA0066"/>
              </a:gs>
              <a:gs pos="62000">
                <a:srgbClr val="FF0000"/>
              </a:gs>
              <a:gs pos="88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ru-RU" sz="3200" b="1" cap="all" dirty="0">
                <a:solidFill>
                  <a:schemeClr val="bg1"/>
                </a:solidFill>
                <a:latin typeface="Bookman Old Style" pitchFamily="18" charset="0"/>
              </a:rPr>
              <a:t>Острый коронарный синдром </a:t>
            </a:r>
          </a:p>
        </p:txBody>
      </p:sp>
    </p:spTree>
    <p:extLst>
      <p:ext uri="{BB962C8B-B14F-4D97-AF65-F5344CB8AC3E}">
        <p14:creationId xmlns="" xmlns:p14="http://schemas.microsoft.com/office/powerpoint/2010/main" val="89071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войная волна 2"/>
          <p:cNvSpPr/>
          <p:nvPr/>
        </p:nvSpPr>
        <p:spPr>
          <a:xfrm>
            <a:off x="323528" y="188640"/>
            <a:ext cx="8568952" cy="792088"/>
          </a:xfrm>
          <a:prstGeom prst="doubleWave">
            <a:avLst/>
          </a:prstGeom>
          <a:gradFill>
            <a:gsLst>
              <a:gs pos="0">
                <a:srgbClr val="000082"/>
              </a:gs>
              <a:gs pos="14000">
                <a:srgbClr val="66008F"/>
              </a:gs>
              <a:gs pos="35000">
                <a:srgbClr val="BA0066"/>
              </a:gs>
              <a:gs pos="62000">
                <a:srgbClr val="FF0000"/>
              </a:gs>
              <a:gs pos="88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ru-RU" sz="3200" b="1" cap="all" dirty="0">
                <a:solidFill>
                  <a:schemeClr val="bg1"/>
                </a:solidFill>
                <a:latin typeface="Bookman Old Style" pitchFamily="18" charset="0"/>
              </a:rPr>
              <a:t>Острый коронарный синдром 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3356724761"/>
              </p:ext>
            </p:extLst>
          </p:nvPr>
        </p:nvGraphicFramePr>
        <p:xfrm>
          <a:off x="0" y="4509120"/>
          <a:ext cx="2987824" cy="234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1180330057"/>
              </p:ext>
            </p:extLst>
          </p:nvPr>
        </p:nvGraphicFramePr>
        <p:xfrm>
          <a:off x="6189023" y="1916832"/>
          <a:ext cx="280831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2276346094"/>
              </p:ext>
            </p:extLst>
          </p:nvPr>
        </p:nvGraphicFramePr>
        <p:xfrm>
          <a:off x="2483768" y="2420888"/>
          <a:ext cx="360040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Скругленный прямоугольник 14"/>
          <p:cNvSpPr/>
          <p:nvPr/>
        </p:nvSpPr>
        <p:spPr>
          <a:xfrm>
            <a:off x="18680" y="980728"/>
            <a:ext cx="5468940" cy="10301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Структура </a:t>
            </a:r>
            <a:r>
              <a:rPr lang="ru-RU" sz="2800" b="1" dirty="0" err="1" smtClean="0">
                <a:solidFill>
                  <a:srgbClr val="0000FF"/>
                </a:solidFill>
              </a:rPr>
              <a:t>стентирований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072974" y="2553739"/>
            <a:ext cx="2232248" cy="5983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Без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оперативного лечения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98971" y="4799020"/>
            <a:ext cx="2232248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bg1"/>
                </a:solidFill>
              </a:rPr>
              <a:t>Стентирование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2555776" y="4149080"/>
            <a:ext cx="2304256" cy="2110562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827585" y="2852936"/>
            <a:ext cx="2232247" cy="2088232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608004" y="2564904"/>
            <a:ext cx="1836204" cy="166090"/>
          </a:xfrm>
          <a:prstGeom prst="line">
            <a:avLst/>
          </a:prstGeom>
          <a:ln w="63500">
            <a:solidFill>
              <a:srgbClr val="6DF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4860032" y="3789040"/>
            <a:ext cx="1872208" cy="360040"/>
          </a:xfrm>
          <a:prstGeom prst="line">
            <a:avLst/>
          </a:prstGeom>
          <a:ln w="63500">
            <a:solidFill>
              <a:srgbClr val="6DF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5616116" y="2566043"/>
            <a:ext cx="2232248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Стентирование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-288539" y="5312373"/>
            <a:ext cx="2232248" cy="5983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Без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оперативного лечения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107504" y="1928167"/>
            <a:ext cx="2117960" cy="719781"/>
          </a:xfrm>
          <a:prstGeom prst="wedgeRoundRectCallout">
            <a:avLst>
              <a:gd name="adj1" fmla="val 120824"/>
              <a:gd name="adj2" fmla="val 113850"/>
              <a:gd name="adj3" fmla="val 16667"/>
            </a:avLst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Инфаркт миокарда</a:t>
            </a:r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5796136" y="1208386"/>
            <a:ext cx="2117960" cy="719781"/>
          </a:xfrm>
          <a:prstGeom prst="wedgeRoundRectCallout">
            <a:avLst>
              <a:gd name="adj1" fmla="val -105703"/>
              <a:gd name="adj2" fmla="val 198187"/>
              <a:gd name="adj3" fmla="val 16667"/>
            </a:avLst>
          </a:prstGeom>
          <a:solidFill>
            <a:srgbClr val="CC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Нестабильная стенокардия</a:t>
            </a:r>
          </a:p>
        </p:txBody>
      </p:sp>
    </p:spTree>
    <p:extLst>
      <p:ext uri="{BB962C8B-B14F-4D97-AF65-F5344CB8AC3E}">
        <p14:creationId xmlns="" xmlns:p14="http://schemas.microsoft.com/office/powerpoint/2010/main" val="336756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войная волна 2"/>
          <p:cNvSpPr/>
          <p:nvPr/>
        </p:nvSpPr>
        <p:spPr>
          <a:xfrm>
            <a:off x="323528" y="188640"/>
            <a:ext cx="8568952" cy="792088"/>
          </a:xfrm>
          <a:prstGeom prst="doubleWave">
            <a:avLst/>
          </a:prstGeom>
          <a:gradFill>
            <a:gsLst>
              <a:gs pos="0">
                <a:srgbClr val="000082"/>
              </a:gs>
              <a:gs pos="14000">
                <a:srgbClr val="66008F"/>
              </a:gs>
              <a:gs pos="35000">
                <a:srgbClr val="BA0066"/>
              </a:gs>
              <a:gs pos="62000">
                <a:srgbClr val="FF0000"/>
              </a:gs>
              <a:gs pos="88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ru-RU" sz="3200" b="1" cap="all" dirty="0">
                <a:solidFill>
                  <a:schemeClr val="bg1"/>
                </a:solidFill>
                <a:latin typeface="Bookman Old Style" pitchFamily="18" charset="0"/>
              </a:rPr>
              <a:t>Острый коронарный синдром 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2311918798"/>
              </p:ext>
            </p:extLst>
          </p:nvPr>
        </p:nvGraphicFramePr>
        <p:xfrm>
          <a:off x="24598" y="1628800"/>
          <a:ext cx="458340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495837187"/>
              </p:ext>
            </p:extLst>
          </p:nvPr>
        </p:nvGraphicFramePr>
        <p:xfrm>
          <a:off x="4608004" y="3212976"/>
          <a:ext cx="446449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2414322" y="980728"/>
            <a:ext cx="4320648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Структура летальности от ОКС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688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2413342159"/>
              </p:ext>
            </p:extLst>
          </p:nvPr>
        </p:nvGraphicFramePr>
        <p:xfrm>
          <a:off x="0" y="1328695"/>
          <a:ext cx="9144000" cy="2584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980728"/>
            <a:ext cx="5984187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Летальность от ОКС за 2014/2015гг., %</a:t>
            </a:r>
            <a:endParaRPr lang="ru-RU" sz="2000" b="1" dirty="0">
              <a:solidFill>
                <a:srgbClr val="0000FF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1183493281"/>
              </p:ext>
            </p:extLst>
          </p:nvPr>
        </p:nvGraphicFramePr>
        <p:xfrm>
          <a:off x="19527" y="3861047"/>
          <a:ext cx="9144000" cy="314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4"/>
          <p:cNvSpPr txBox="1"/>
          <p:nvPr/>
        </p:nvSpPr>
        <p:spPr>
          <a:xfrm>
            <a:off x="2985281" y="4245337"/>
            <a:ext cx="6026280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err="1" smtClean="0">
                <a:solidFill>
                  <a:srgbClr val="0000FF"/>
                </a:solidFill>
              </a:rPr>
              <a:t>Досуточная</a:t>
            </a:r>
            <a:r>
              <a:rPr lang="ru-RU" sz="2000" b="1" dirty="0" smtClean="0">
                <a:solidFill>
                  <a:srgbClr val="0000FF"/>
                </a:solidFill>
              </a:rPr>
              <a:t> летальность от ОКС за 2014/2015гг., % </a:t>
            </a:r>
            <a:endParaRPr lang="ru-RU" sz="2000" b="1" u="sng" dirty="0">
              <a:solidFill>
                <a:srgbClr val="0000FF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2337849" y="5380225"/>
            <a:ext cx="221039" cy="85955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244566" y="2484669"/>
            <a:ext cx="175305" cy="846268"/>
          </a:xfrm>
          <a:prstGeom prst="straightConnector1">
            <a:avLst/>
          </a:prstGeom>
          <a:ln w="635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3030542" y="370458"/>
            <a:ext cx="603354" cy="49496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312172" y="1772816"/>
            <a:ext cx="603354" cy="49496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170305" y="4329099"/>
            <a:ext cx="603354" cy="49496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998421" y="4836272"/>
            <a:ext cx="603354" cy="49496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4520351" y="2484669"/>
            <a:ext cx="175305" cy="846268"/>
          </a:xfrm>
          <a:prstGeom prst="straightConnector1">
            <a:avLst/>
          </a:prstGeom>
          <a:ln w="635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6688194" y="2484669"/>
            <a:ext cx="175305" cy="846268"/>
          </a:xfrm>
          <a:prstGeom prst="straightConnector1">
            <a:avLst/>
          </a:prstGeom>
          <a:ln w="635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3758921" y="5379967"/>
            <a:ext cx="221039" cy="85955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6079290" y="5331240"/>
            <a:ext cx="221039" cy="85955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374144" y="3330937"/>
            <a:ext cx="1029503" cy="818143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Целевой показатель дорожной карты РБ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4" name="Двойная волна 23"/>
          <p:cNvSpPr/>
          <p:nvPr/>
        </p:nvSpPr>
        <p:spPr>
          <a:xfrm>
            <a:off x="323528" y="188640"/>
            <a:ext cx="8568952" cy="792088"/>
          </a:xfrm>
          <a:prstGeom prst="doubleWave">
            <a:avLst/>
          </a:prstGeom>
          <a:gradFill>
            <a:gsLst>
              <a:gs pos="0">
                <a:srgbClr val="000082"/>
              </a:gs>
              <a:gs pos="14000">
                <a:srgbClr val="66008F"/>
              </a:gs>
              <a:gs pos="35000">
                <a:srgbClr val="BA0066"/>
              </a:gs>
              <a:gs pos="62000">
                <a:srgbClr val="FF0000"/>
              </a:gs>
              <a:gs pos="88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ru-RU" sz="3200" b="1" cap="all" dirty="0">
                <a:solidFill>
                  <a:schemeClr val="bg1"/>
                </a:solidFill>
                <a:latin typeface="Bookman Old Style" pitchFamily="18" charset="0"/>
              </a:rPr>
              <a:t>Острый коронарный синдром </a:t>
            </a:r>
          </a:p>
        </p:txBody>
      </p:sp>
    </p:spTree>
    <p:extLst>
      <p:ext uri="{BB962C8B-B14F-4D97-AF65-F5344CB8AC3E}">
        <p14:creationId xmlns="" xmlns:p14="http://schemas.microsoft.com/office/powerpoint/2010/main" val="261056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1209282096"/>
              </p:ext>
            </p:extLst>
          </p:nvPr>
        </p:nvGraphicFramePr>
        <p:xfrm>
          <a:off x="0" y="981387"/>
          <a:ext cx="9144000" cy="3224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054" y="1140973"/>
            <a:ext cx="5472608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Летальность от ИМ за 2014/2015гг., %</a:t>
            </a:r>
            <a:endParaRPr lang="ru-RU" b="1" dirty="0">
              <a:solidFill>
                <a:srgbClr val="0000FF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3237883" y="2585701"/>
            <a:ext cx="175305" cy="846268"/>
          </a:xfrm>
          <a:prstGeom prst="straightConnector1">
            <a:avLst/>
          </a:prstGeom>
          <a:ln w="635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6357950" y="1071546"/>
            <a:ext cx="603354" cy="49496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054298" y="1599820"/>
            <a:ext cx="603354" cy="49496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4268323" y="2585701"/>
            <a:ext cx="175305" cy="846268"/>
          </a:xfrm>
          <a:prstGeom prst="straightConnector1">
            <a:avLst/>
          </a:prstGeom>
          <a:ln w="635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6513357" y="2585701"/>
            <a:ext cx="175305" cy="846268"/>
          </a:xfrm>
          <a:prstGeom prst="straightConnector1">
            <a:avLst/>
          </a:prstGeom>
          <a:ln w="635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8815650" y="2585701"/>
            <a:ext cx="175305" cy="846268"/>
          </a:xfrm>
          <a:prstGeom prst="straightConnector1">
            <a:avLst/>
          </a:prstGeom>
          <a:ln w="635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7884368" y="2585701"/>
            <a:ext cx="175305" cy="846268"/>
          </a:xfrm>
          <a:prstGeom prst="straightConnector1">
            <a:avLst/>
          </a:prstGeom>
          <a:ln w="635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104533" y="4145002"/>
            <a:ext cx="5896323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00FF"/>
                </a:solidFill>
              </a:rPr>
              <a:t>Досуточная</a:t>
            </a:r>
            <a:r>
              <a:rPr lang="ru-RU" b="1" dirty="0" smtClean="0">
                <a:solidFill>
                  <a:srgbClr val="0000FF"/>
                </a:solidFill>
              </a:rPr>
              <a:t> летальность от ИМ за 2014/2015гг., %</a:t>
            </a:r>
            <a:endParaRPr lang="ru-RU" b="1" dirty="0">
              <a:solidFill>
                <a:srgbClr val="0000FF"/>
              </a:solidFill>
            </a:endParaRPr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="" xmlns:p14="http://schemas.microsoft.com/office/powerpoint/2010/main" val="3313858367"/>
              </p:ext>
            </p:extLst>
          </p:nvPr>
        </p:nvGraphicFramePr>
        <p:xfrm>
          <a:off x="443" y="4284008"/>
          <a:ext cx="9144000" cy="2573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7" name="Прямая со стрелкой 26"/>
          <p:cNvCxnSpPr/>
          <p:nvPr/>
        </p:nvCxnSpPr>
        <p:spPr>
          <a:xfrm flipV="1">
            <a:off x="2330026" y="5301208"/>
            <a:ext cx="175305" cy="846268"/>
          </a:xfrm>
          <a:prstGeom prst="straightConnector1">
            <a:avLst/>
          </a:prstGeom>
          <a:ln w="635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3627214" y="5301208"/>
            <a:ext cx="175305" cy="846268"/>
          </a:xfrm>
          <a:prstGeom prst="straightConnector1">
            <a:avLst/>
          </a:prstGeom>
          <a:ln w="635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8607059" y="5301208"/>
            <a:ext cx="175305" cy="846268"/>
          </a:xfrm>
          <a:prstGeom prst="straightConnector1">
            <a:avLst/>
          </a:prstGeom>
          <a:ln w="635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2285984" y="4286256"/>
            <a:ext cx="603354" cy="49496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421957" y="4641167"/>
            <a:ext cx="603354" cy="49496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071538" y="4929198"/>
            <a:ext cx="603354" cy="49496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003509" y="2636912"/>
            <a:ext cx="784887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3071802" y="1643050"/>
            <a:ext cx="603354" cy="49496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67543" y="3431969"/>
            <a:ext cx="1008111" cy="9144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bg1"/>
                </a:solidFill>
              </a:rPr>
              <a:t>Целевой показатель дорожной карты РБ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4" name="Двойная волна 33"/>
          <p:cNvSpPr/>
          <p:nvPr/>
        </p:nvSpPr>
        <p:spPr>
          <a:xfrm>
            <a:off x="323528" y="188640"/>
            <a:ext cx="8568952" cy="792088"/>
          </a:xfrm>
          <a:prstGeom prst="doubleWave">
            <a:avLst/>
          </a:prstGeom>
          <a:gradFill>
            <a:gsLst>
              <a:gs pos="0">
                <a:srgbClr val="000082"/>
              </a:gs>
              <a:gs pos="14000">
                <a:srgbClr val="66008F"/>
              </a:gs>
              <a:gs pos="35000">
                <a:srgbClr val="BA0066"/>
              </a:gs>
              <a:gs pos="62000">
                <a:srgbClr val="FF0000"/>
              </a:gs>
              <a:gs pos="88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ru-RU" sz="3200" b="1" cap="all" dirty="0">
                <a:solidFill>
                  <a:schemeClr val="bg1"/>
                </a:solidFill>
                <a:latin typeface="Bookman Old Style" pitchFamily="18" charset="0"/>
              </a:rPr>
              <a:t>Острый коронарный синдром </a:t>
            </a:r>
          </a:p>
        </p:txBody>
      </p:sp>
    </p:spTree>
    <p:extLst>
      <p:ext uri="{BB962C8B-B14F-4D97-AF65-F5344CB8AC3E}">
        <p14:creationId xmlns="" xmlns:p14="http://schemas.microsoft.com/office/powerpoint/2010/main" val="285610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2718" name="Group 3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6178220"/>
              </p:ext>
            </p:extLst>
          </p:nvPr>
        </p:nvGraphicFramePr>
        <p:xfrm>
          <a:off x="109481" y="1124744"/>
          <a:ext cx="9000001" cy="5099274"/>
        </p:xfrm>
        <a:graphic>
          <a:graphicData uri="http://schemas.openxmlformats.org/drawingml/2006/table">
            <a:tbl>
              <a:tblPr/>
              <a:tblGrid>
                <a:gridCol w="2179667"/>
                <a:gridCol w="1125008"/>
                <a:gridCol w="1125008"/>
                <a:gridCol w="1125008"/>
                <a:gridCol w="1054696"/>
                <a:gridCol w="1162413"/>
                <a:gridCol w="1228201"/>
              </a:tblGrid>
              <a:tr h="60064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РБ 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ПФО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РФ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349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11 мес. 2014 г.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sng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 мес. 2</a:t>
                      </a:r>
                      <a:r>
                        <a:rPr lang="ru-RU" sz="2000" b="1" u="sng" dirty="0" smtClean="0">
                          <a:solidFill>
                            <a:schemeClr val="tx1"/>
                          </a:solidFill>
                          <a:latin typeface="+mn-lt"/>
                        </a:rPr>
                        <a:t>015 г.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11 мес. 2014 г.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sng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 мес. 2</a:t>
                      </a:r>
                      <a:r>
                        <a:rPr lang="ru-RU" sz="2000" b="1" u="sng" dirty="0" smtClean="0">
                          <a:solidFill>
                            <a:schemeClr val="tx1"/>
                          </a:solidFill>
                          <a:latin typeface="+mn-lt"/>
                        </a:rPr>
                        <a:t>015 г.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11 мес. 2014 г.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sng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 мес. 2</a:t>
                      </a:r>
                      <a:r>
                        <a:rPr lang="ru-RU" sz="2000" b="1" u="sng" dirty="0" smtClean="0">
                          <a:solidFill>
                            <a:schemeClr val="tx1"/>
                          </a:solidFill>
                          <a:latin typeface="+mn-lt"/>
                        </a:rPr>
                        <a:t>015 г.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364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Общая смертность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00FF">
                            <a:shade val="30000"/>
                            <a:satMod val="115000"/>
                          </a:srgbClr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100000">
                          <a:srgbClr val="0000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1307,0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00FF">
                            <a:shade val="30000"/>
                            <a:satMod val="115000"/>
                          </a:srgbClr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100000">
                          <a:srgbClr val="0000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1326,5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00FF">
                            <a:shade val="30000"/>
                            <a:satMod val="115000"/>
                          </a:srgbClr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100000">
                          <a:srgbClr val="0000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1387,3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00FF">
                            <a:shade val="30000"/>
                            <a:satMod val="115000"/>
                          </a:srgbClr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100000">
                          <a:srgbClr val="0000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1394,8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00FF">
                            <a:shade val="30000"/>
                            <a:satMod val="115000"/>
                          </a:srgbClr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100000">
                          <a:srgbClr val="0000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1305,0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00FF">
                            <a:shade val="30000"/>
                            <a:satMod val="115000"/>
                          </a:srgbClr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100000">
                          <a:srgbClr val="0000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1306,0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00FF">
                            <a:shade val="30000"/>
                            <a:satMod val="115000"/>
                          </a:srgbClr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100000">
                          <a:srgbClr val="0000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93700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+1,5%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+0,5%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+1,0%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700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БСК 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900FF">
                            <a:shade val="30000"/>
                            <a:satMod val="115000"/>
                          </a:srgbClr>
                        </a:gs>
                        <a:gs pos="50000">
                          <a:srgbClr val="9900FF">
                            <a:shade val="67500"/>
                            <a:satMod val="115000"/>
                          </a:srgbClr>
                        </a:gs>
                        <a:gs pos="100000">
                          <a:srgbClr val="9900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515,6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900FF">
                            <a:shade val="30000"/>
                            <a:satMod val="115000"/>
                          </a:srgbClr>
                        </a:gs>
                        <a:gs pos="50000">
                          <a:srgbClr val="9900FF">
                            <a:shade val="67500"/>
                            <a:satMod val="115000"/>
                          </a:srgbClr>
                        </a:gs>
                        <a:gs pos="100000">
                          <a:srgbClr val="9900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505,4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900FF">
                            <a:shade val="30000"/>
                            <a:satMod val="115000"/>
                          </a:srgbClr>
                        </a:gs>
                        <a:gs pos="50000">
                          <a:srgbClr val="9900FF">
                            <a:shade val="67500"/>
                            <a:satMod val="115000"/>
                          </a:srgbClr>
                        </a:gs>
                        <a:gs pos="100000">
                          <a:srgbClr val="9900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666,0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900FF">
                            <a:shade val="30000"/>
                            <a:satMod val="115000"/>
                          </a:srgbClr>
                        </a:gs>
                        <a:gs pos="50000">
                          <a:srgbClr val="9900FF">
                            <a:shade val="67500"/>
                            <a:satMod val="115000"/>
                          </a:srgbClr>
                        </a:gs>
                        <a:gs pos="100000">
                          <a:srgbClr val="9900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661,7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900FF">
                            <a:shade val="30000"/>
                            <a:satMod val="115000"/>
                          </a:srgbClr>
                        </a:gs>
                        <a:gs pos="50000">
                          <a:srgbClr val="9900FF">
                            <a:shade val="67500"/>
                            <a:satMod val="115000"/>
                          </a:srgbClr>
                        </a:gs>
                        <a:gs pos="100000">
                          <a:srgbClr val="9900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650,3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900FF">
                            <a:shade val="30000"/>
                            <a:satMod val="115000"/>
                          </a:srgbClr>
                        </a:gs>
                        <a:gs pos="50000">
                          <a:srgbClr val="9900FF">
                            <a:shade val="67500"/>
                            <a:satMod val="115000"/>
                          </a:srgbClr>
                        </a:gs>
                        <a:gs pos="100000">
                          <a:srgbClr val="9900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633,4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900FF">
                            <a:shade val="30000"/>
                            <a:satMod val="115000"/>
                          </a:srgbClr>
                        </a:gs>
                        <a:gs pos="50000">
                          <a:srgbClr val="9900FF">
                            <a:shade val="67500"/>
                            <a:satMod val="115000"/>
                          </a:srgbClr>
                        </a:gs>
                        <a:gs pos="100000">
                          <a:srgbClr val="9900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89617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-2,0%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-0,6%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-2,6%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 useBgFill="1">
        <p:nvSpPr>
          <p:cNvPr id="25654" name="Text Box 29"/>
          <p:cNvSpPr txBox="1">
            <a:spLocks noChangeArrowheads="1"/>
          </p:cNvSpPr>
          <p:nvPr/>
        </p:nvSpPr>
        <p:spPr bwMode="auto">
          <a:xfrm>
            <a:off x="428564" y="0"/>
            <a:ext cx="8715436" cy="95410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6600FF"/>
                </a:solidFill>
              </a:rPr>
              <a:t>Показатели смертности населения                                               за 11 мес. 2014-2015г.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18874" y="6429372"/>
            <a:ext cx="400052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solidFill>
                  <a:schemeClr val="tx1"/>
                </a:solidFill>
              </a:rPr>
              <a:t>Росстат, 2015г.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7913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ая волна 1"/>
          <p:cNvSpPr/>
          <p:nvPr/>
        </p:nvSpPr>
        <p:spPr>
          <a:xfrm>
            <a:off x="323528" y="188640"/>
            <a:ext cx="8568952" cy="792088"/>
          </a:xfrm>
          <a:prstGeom prst="doubleWave">
            <a:avLst/>
          </a:prstGeom>
          <a:gradFill>
            <a:gsLst>
              <a:gs pos="0">
                <a:srgbClr val="000082"/>
              </a:gs>
              <a:gs pos="14000">
                <a:srgbClr val="66008F"/>
              </a:gs>
              <a:gs pos="35000">
                <a:srgbClr val="BA0066"/>
              </a:gs>
              <a:gs pos="62000">
                <a:srgbClr val="FF0000"/>
              </a:gs>
              <a:gs pos="88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ru-RU" sz="3200" b="1" cap="all" dirty="0">
                <a:solidFill>
                  <a:schemeClr val="bg1"/>
                </a:solidFill>
                <a:latin typeface="Bookman Old Style" pitchFamily="18" charset="0"/>
              </a:rPr>
              <a:t>Острый коронарный синдром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92154678"/>
              </p:ext>
            </p:extLst>
          </p:nvPr>
        </p:nvGraphicFramePr>
        <p:xfrm>
          <a:off x="17935" y="992640"/>
          <a:ext cx="9036000" cy="57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00"/>
                <a:gridCol w="4392000"/>
                <a:gridCol w="1260000"/>
                <a:gridCol w="2124000"/>
              </a:tblGrid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2009г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8080">
                            <a:shade val="30000"/>
                            <a:satMod val="115000"/>
                          </a:srgbClr>
                        </a:gs>
                        <a:gs pos="50000">
                          <a:srgbClr val="008080">
                            <a:shade val="67500"/>
                            <a:satMod val="115000"/>
                          </a:srgbClr>
                        </a:gs>
                        <a:gs pos="100000">
                          <a:srgbClr val="00808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Показатель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8080">
                            <a:tint val="66000"/>
                            <a:satMod val="160000"/>
                          </a:srgbClr>
                        </a:gs>
                        <a:gs pos="50000">
                          <a:srgbClr val="008080">
                            <a:tint val="44500"/>
                            <a:satMod val="160000"/>
                          </a:srgbClr>
                        </a:gs>
                        <a:gs pos="100000">
                          <a:srgbClr val="00808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2015г 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008080">
                            <a:shade val="30000"/>
                            <a:satMod val="115000"/>
                          </a:srgbClr>
                        </a:gs>
                        <a:gs pos="50000">
                          <a:srgbClr val="008080">
                            <a:shade val="67500"/>
                            <a:satMod val="115000"/>
                          </a:srgbClr>
                        </a:gs>
                        <a:gs pos="100000">
                          <a:srgbClr val="00808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динамика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008080">
                            <a:shade val="30000"/>
                            <a:satMod val="115000"/>
                          </a:srgbClr>
                        </a:gs>
                        <a:gs pos="50000">
                          <a:srgbClr val="008080">
                            <a:shade val="67500"/>
                            <a:satMod val="115000"/>
                          </a:srgbClr>
                        </a:gs>
                        <a:gs pos="100000">
                          <a:srgbClr val="00808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541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CC0000">
                            <a:shade val="30000"/>
                            <a:satMod val="115000"/>
                          </a:srgbClr>
                        </a:gs>
                        <a:gs pos="50000">
                          <a:srgbClr val="CC0000">
                            <a:shade val="67500"/>
                            <a:satMod val="115000"/>
                          </a:srgbClr>
                        </a:gs>
                        <a:gs pos="100000">
                          <a:srgbClr val="CC00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Количество больных</a:t>
                      </a:r>
                      <a:endParaRPr lang="ru-RU" sz="24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CC0000">
                            <a:tint val="66000"/>
                            <a:satMod val="160000"/>
                          </a:srgbClr>
                        </a:gs>
                        <a:gs pos="50000">
                          <a:srgbClr val="CC0000">
                            <a:tint val="44500"/>
                            <a:satMod val="160000"/>
                          </a:srgbClr>
                        </a:gs>
                        <a:gs pos="100000">
                          <a:srgbClr val="CC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2006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CC0000">
                            <a:shade val="30000"/>
                            <a:satMod val="115000"/>
                          </a:srgbClr>
                        </a:gs>
                        <a:gs pos="50000">
                          <a:srgbClr val="CC0000">
                            <a:shade val="67500"/>
                            <a:satMod val="115000"/>
                          </a:srgbClr>
                        </a:gs>
                        <a:gs pos="100000">
                          <a:srgbClr val="CC00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↑</a:t>
                      </a:r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в 3,7 раза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CC0000">
                            <a:shade val="30000"/>
                            <a:satMod val="115000"/>
                          </a:srgbClr>
                        </a:gs>
                        <a:gs pos="50000">
                          <a:srgbClr val="CC0000">
                            <a:shade val="67500"/>
                            <a:satMod val="115000"/>
                          </a:srgbClr>
                        </a:gs>
                        <a:gs pos="100000">
                          <a:srgbClr val="CC00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5,2%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6600FF">
                            <a:shade val="30000"/>
                            <a:satMod val="115000"/>
                          </a:srgbClr>
                        </a:gs>
                        <a:gs pos="50000">
                          <a:srgbClr val="6600FF">
                            <a:shade val="67500"/>
                            <a:satMod val="115000"/>
                          </a:srgbClr>
                        </a:gs>
                        <a:gs pos="100000">
                          <a:srgbClr val="6600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Летальность от ОКС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6600FF">
                            <a:tint val="66000"/>
                            <a:satMod val="160000"/>
                          </a:srgbClr>
                        </a:gs>
                        <a:gs pos="50000">
                          <a:srgbClr val="6600FF">
                            <a:tint val="44500"/>
                            <a:satMod val="160000"/>
                          </a:srgbClr>
                        </a:gs>
                        <a:gs pos="100000">
                          <a:srgbClr val="6600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2,5%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6600FF">
                            <a:shade val="30000"/>
                            <a:satMod val="115000"/>
                          </a:srgbClr>
                        </a:gs>
                        <a:gs pos="50000">
                          <a:srgbClr val="6600FF">
                            <a:shade val="67500"/>
                            <a:satMod val="115000"/>
                          </a:srgbClr>
                        </a:gs>
                        <a:gs pos="100000">
                          <a:srgbClr val="6600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↓</a:t>
                      </a:r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в 2,1 раза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6600FF">
                            <a:shade val="30000"/>
                            <a:satMod val="115000"/>
                          </a:srgbClr>
                        </a:gs>
                        <a:gs pos="50000">
                          <a:srgbClr val="6600FF">
                            <a:shade val="67500"/>
                            <a:satMod val="115000"/>
                          </a:srgbClr>
                        </a:gs>
                        <a:gs pos="100000">
                          <a:srgbClr val="6600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2,4%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CC0066">
                            <a:shade val="30000"/>
                            <a:satMod val="115000"/>
                          </a:srgbClr>
                        </a:gs>
                        <a:gs pos="50000">
                          <a:srgbClr val="CC0066">
                            <a:shade val="67500"/>
                            <a:satMod val="115000"/>
                          </a:srgbClr>
                        </a:gs>
                        <a:gs pos="100000">
                          <a:srgbClr val="CC0066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</a:rPr>
                        <a:t>Досуточная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 летальность ОКС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CC0066">
                            <a:tint val="66000"/>
                            <a:satMod val="160000"/>
                          </a:srgbClr>
                        </a:gs>
                        <a:gs pos="50000">
                          <a:srgbClr val="CC0066">
                            <a:tint val="44500"/>
                            <a:satMod val="160000"/>
                          </a:srgbClr>
                        </a:gs>
                        <a:gs pos="100000">
                          <a:srgbClr val="CC0066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1,1%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CC0066">
                            <a:shade val="30000"/>
                            <a:satMod val="115000"/>
                          </a:srgbClr>
                        </a:gs>
                        <a:gs pos="50000">
                          <a:srgbClr val="CC0066">
                            <a:shade val="67500"/>
                            <a:satMod val="115000"/>
                          </a:srgbClr>
                        </a:gs>
                        <a:gs pos="100000">
                          <a:srgbClr val="CC0066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↓</a:t>
                      </a:r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в 2,2 раза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CC0066">
                            <a:shade val="30000"/>
                            <a:satMod val="115000"/>
                          </a:srgbClr>
                        </a:gs>
                        <a:gs pos="50000">
                          <a:srgbClr val="CC0066">
                            <a:shade val="67500"/>
                            <a:satMod val="115000"/>
                          </a:srgbClr>
                        </a:gs>
                        <a:gs pos="100000">
                          <a:srgbClr val="CC0066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15,0%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8000">
                            <a:shade val="30000"/>
                            <a:satMod val="115000"/>
                          </a:srgbClr>
                        </a:gs>
                        <a:gs pos="50000">
                          <a:srgbClr val="008000">
                            <a:shade val="67500"/>
                            <a:satMod val="115000"/>
                          </a:srgbClr>
                        </a:gs>
                        <a:gs pos="100000">
                          <a:srgbClr val="0080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Летальность ИМ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008000">
                            <a:tint val="66000"/>
                            <a:satMod val="160000"/>
                          </a:srgbClr>
                        </a:gs>
                        <a:gs pos="50000">
                          <a:srgbClr val="008000">
                            <a:tint val="44500"/>
                            <a:satMod val="160000"/>
                          </a:srgbClr>
                        </a:gs>
                        <a:gs pos="100000">
                          <a:srgbClr val="008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6,5%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008000">
                            <a:shade val="30000"/>
                            <a:satMod val="115000"/>
                          </a:srgbClr>
                        </a:gs>
                        <a:gs pos="50000">
                          <a:srgbClr val="008000">
                            <a:shade val="67500"/>
                            <a:satMod val="115000"/>
                          </a:srgbClr>
                        </a:gs>
                        <a:gs pos="100000">
                          <a:srgbClr val="0080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↓</a:t>
                      </a:r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в 2,3 раза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008000">
                            <a:shade val="30000"/>
                            <a:satMod val="115000"/>
                          </a:srgbClr>
                        </a:gs>
                        <a:gs pos="50000">
                          <a:srgbClr val="008000">
                            <a:shade val="67500"/>
                            <a:satMod val="115000"/>
                          </a:srgbClr>
                        </a:gs>
                        <a:gs pos="100000">
                          <a:srgbClr val="0080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7,0%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</a:rPr>
                        <a:t>Досуточная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 летальность ИМ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2,8%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↓</a:t>
                      </a:r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в 2,5 раза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14,3%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6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ТЛТ (от ИМ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ST)</a:t>
                      </a:r>
                      <a:endParaRPr lang="ru-RU" sz="24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6">
                            <a:lumMod val="5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5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7,0%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6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↓</a:t>
                      </a:r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в 2,0 раза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6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517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4013">
            <a:off x="1002268" y="1645929"/>
            <a:ext cx="2840408" cy="3995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5968">
            <a:off x="5209785" y="4514624"/>
            <a:ext cx="2948590" cy="3503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222" y="2449862"/>
            <a:ext cx="2826754" cy="1884502"/>
          </a:xfrm>
          <a:prstGeom prst="ellipse">
            <a:avLst/>
          </a:prstGeom>
          <a:ln w="381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070" y="1447910"/>
            <a:ext cx="892969" cy="535781"/>
          </a:xfrm>
          <a:prstGeom prst="rect">
            <a:avLst/>
          </a:prstGeom>
        </p:spPr>
      </p:pic>
      <p:pic>
        <p:nvPicPr>
          <p:cNvPr id="6" name="Рисунок 5" descr="https://encrypted-tbn2.gstatic.com/images?q=tbn:ANd9GcTmcpu75y2odeRGKJMdn5paOZvG8TWmVNNY2ac-YOnUo5zHT2Yi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4374" y="4964034"/>
            <a:ext cx="1292081" cy="76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15006" y="1664098"/>
            <a:ext cx="19256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ПСО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ПЕРЕВЕДЕНО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974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382" y="5758153"/>
            <a:ext cx="24367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ТЕЛЕМЕДИЦИНА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105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22339" y="1979231"/>
            <a:ext cx="23216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КОНСУЛЬТАЦИИ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1373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58787" y="4929466"/>
            <a:ext cx="19655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</a:rPr>
              <a:t>ПСО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ВЫЕЗДЫ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ОСМОТРЕНО </a:t>
            </a:r>
            <a:endParaRPr lang="ru-RU" sz="2400" b="1" dirty="0">
              <a:solidFill>
                <a:srgbClr val="0000FF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1186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87604" y="188640"/>
            <a:ext cx="735598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/>
              <a:t>Консультативная работа</a:t>
            </a:r>
            <a:r>
              <a:rPr lang="en-US" sz="2800" b="1" dirty="0" smtClean="0"/>
              <a:t> </a:t>
            </a:r>
            <a:r>
              <a:rPr lang="ru-RU" sz="2800" b="1" dirty="0" smtClean="0"/>
              <a:t>ГБУЗ РБ БСМП г. УФА </a:t>
            </a:r>
          </a:p>
          <a:p>
            <a:pPr algn="ctr"/>
            <a:r>
              <a:rPr lang="ru-RU" sz="2800" b="1" dirty="0" smtClean="0"/>
              <a:t>с ПСО в 2015г.</a:t>
            </a:r>
            <a:endParaRPr lang="ru-RU" sz="2800" b="1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976455" y="1946427"/>
            <a:ext cx="1354477" cy="6041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161344" y="4618663"/>
            <a:ext cx="1415364" cy="78089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758591" y="4554853"/>
            <a:ext cx="1549713" cy="818363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5649227" y="2178760"/>
            <a:ext cx="1224838" cy="431937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27775" y="986245"/>
            <a:ext cx="819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ПСО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56271" y="4458950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ПСО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35457" y="1871208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РСЦ №1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962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504" y="116632"/>
            <a:ext cx="8856984" cy="504056"/>
          </a:xfrm>
          <a:prstGeom prst="roundRect">
            <a:avLst/>
          </a:prstGeom>
          <a:gradFill flip="none" rotWithShape="1">
            <a:gsLst>
              <a:gs pos="0">
                <a:srgbClr val="00CCFF">
                  <a:tint val="66000"/>
                  <a:satMod val="160000"/>
                </a:srgbClr>
              </a:gs>
              <a:gs pos="50000">
                <a:srgbClr val="00CCFF">
                  <a:tint val="44500"/>
                  <a:satMod val="160000"/>
                </a:srgbClr>
              </a:gs>
              <a:gs pos="100000">
                <a:srgbClr val="00CCFF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800" b="1" dirty="0" smtClean="0">
                <a:solidFill>
                  <a:srgbClr val="3333FF"/>
                </a:solidFill>
              </a:rPr>
              <a:t>Организационно-методическая работа</a:t>
            </a:r>
            <a:endParaRPr lang="ru-RU" sz="3800" b="1" dirty="0">
              <a:solidFill>
                <a:srgbClr val="3333FF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34094" y="1021060"/>
            <a:ext cx="3672408" cy="1656184"/>
          </a:xfrm>
          <a:prstGeom prst="roundRect">
            <a:avLst>
              <a:gd name="adj" fmla="val 5651"/>
            </a:avLst>
          </a:prstGeom>
          <a:solidFill>
            <a:srgbClr val="D5D5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b="1" dirty="0" smtClean="0">
                <a:solidFill>
                  <a:schemeClr val="tx1"/>
                </a:solidFill>
              </a:rPr>
              <a:t>Выступления в СМИ – 10</a:t>
            </a:r>
          </a:p>
          <a:p>
            <a:r>
              <a:rPr lang="ru-RU" sz="1300" b="1" dirty="0" smtClean="0">
                <a:solidFill>
                  <a:schemeClr val="tx1"/>
                </a:solidFill>
              </a:rPr>
              <a:t>Школы здоровья – 57 циклов занятий, </a:t>
            </a:r>
          </a:p>
          <a:p>
            <a:r>
              <a:rPr lang="ru-RU" sz="1300" b="1" dirty="0" smtClean="0">
                <a:solidFill>
                  <a:schemeClr val="tx1"/>
                </a:solidFill>
              </a:rPr>
              <a:t>обучено 1016 чел: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300" b="1" dirty="0" err="1" smtClean="0">
                <a:solidFill>
                  <a:schemeClr val="tx1"/>
                </a:solidFill>
              </a:rPr>
              <a:t>Кардиошкола</a:t>
            </a:r>
            <a:r>
              <a:rPr lang="ru-RU" sz="1300" b="1" dirty="0" smtClean="0">
                <a:solidFill>
                  <a:schemeClr val="tx1"/>
                </a:solidFill>
              </a:rPr>
              <a:t> –200 чел.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tx1"/>
                </a:solidFill>
              </a:rPr>
              <a:t>Школа профилактики инсульта –218 чел.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tx1"/>
                </a:solidFill>
              </a:rPr>
              <a:t>Школа ЗОЖ –212 чел.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tx1"/>
                </a:solidFill>
              </a:rPr>
              <a:t>Школа уролога –178 чел.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tx1"/>
                </a:solidFill>
              </a:rPr>
              <a:t>Школа АГ – 208 чел.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04121" y="761972"/>
            <a:ext cx="3939879" cy="2030629"/>
          </a:xfrm>
          <a:prstGeom prst="roundRect">
            <a:avLst>
              <a:gd name="adj" fmla="val 5651"/>
            </a:avLst>
          </a:prstGeom>
          <a:solidFill>
            <a:srgbClr val="D5D5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ru-RU" sz="1300" b="1" dirty="0" smtClean="0">
              <a:solidFill>
                <a:schemeClr val="tx1"/>
              </a:solidFill>
            </a:endParaRPr>
          </a:p>
          <a:p>
            <a:r>
              <a:rPr lang="ru-RU" sz="1300" b="1" dirty="0" smtClean="0">
                <a:solidFill>
                  <a:schemeClr val="tx1"/>
                </a:solidFill>
              </a:rPr>
              <a:t>Масштабные акции в аккордные дни – 17: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tx1"/>
                </a:solidFill>
              </a:rPr>
              <a:t>Всемирный день сердца – 158 чел.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tx1"/>
                </a:solidFill>
              </a:rPr>
              <a:t>Всемирный день инсульта – 181 чел.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300" b="1" dirty="0">
                <a:solidFill>
                  <a:schemeClr val="tx1"/>
                </a:solidFill>
              </a:rPr>
              <a:t>Д</a:t>
            </a:r>
            <a:r>
              <a:rPr lang="ru-RU" sz="1300" b="1" dirty="0" smtClean="0">
                <a:solidFill>
                  <a:schemeClr val="tx1"/>
                </a:solidFill>
              </a:rPr>
              <a:t>ень борьбы с АГ – 185 чел.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300" b="1" dirty="0">
                <a:solidFill>
                  <a:schemeClr val="tx1"/>
                </a:solidFill>
              </a:rPr>
              <a:t>В</a:t>
            </a:r>
            <a:r>
              <a:rPr lang="ru-RU" sz="1300" b="1" dirty="0" smtClean="0">
                <a:solidFill>
                  <a:schemeClr val="tx1"/>
                </a:solidFill>
              </a:rPr>
              <a:t>семирный день без табака – 156 чел.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tx1"/>
                </a:solidFill>
              </a:rPr>
              <a:t>Всемирный день здоровья – 163 чел.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tx1"/>
                </a:solidFill>
              </a:rPr>
              <a:t>Всемирный день памяти жертв ДТП – 101 чел.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300" b="1" dirty="0">
                <a:solidFill>
                  <a:schemeClr val="tx1"/>
                </a:solidFill>
              </a:rPr>
              <a:t>А</a:t>
            </a:r>
            <a:r>
              <a:rPr lang="ru-RU" sz="1300" b="1" dirty="0" smtClean="0">
                <a:solidFill>
                  <a:schemeClr val="tx1"/>
                </a:solidFill>
              </a:rPr>
              <a:t>кция «Начни с себя» - 205 чел.</a:t>
            </a:r>
          </a:p>
          <a:p>
            <a:r>
              <a:rPr lang="ru-RU" sz="1300" b="1" dirty="0" smtClean="0">
                <a:solidFill>
                  <a:schemeClr val="tx1"/>
                </a:solidFill>
              </a:rPr>
              <a:t>Марафоны здоровья – 3 - 593 </a:t>
            </a:r>
            <a:r>
              <a:rPr lang="ru-RU" sz="1300" b="1" dirty="0">
                <a:solidFill>
                  <a:schemeClr val="tx1"/>
                </a:solidFill>
              </a:rPr>
              <a:t>чел</a:t>
            </a:r>
            <a:r>
              <a:rPr lang="ru-RU" sz="1300" b="1" dirty="0" smtClean="0">
                <a:solidFill>
                  <a:schemeClr val="tx1"/>
                </a:solidFill>
              </a:rPr>
              <a:t>. </a:t>
            </a:r>
          </a:p>
          <a:p>
            <a:r>
              <a:rPr lang="ru-RU" sz="1300" b="1" dirty="0" smtClean="0">
                <a:solidFill>
                  <a:schemeClr val="tx1"/>
                </a:solidFill>
              </a:rPr>
              <a:t> (Караидельский, </a:t>
            </a:r>
            <a:r>
              <a:rPr lang="ru-RU" sz="1300" b="1" dirty="0" err="1" smtClean="0">
                <a:solidFill>
                  <a:schemeClr val="tx1"/>
                </a:solidFill>
              </a:rPr>
              <a:t>г.Белорецк</a:t>
            </a:r>
            <a:r>
              <a:rPr lang="ru-RU" sz="1300" b="1" dirty="0" smtClean="0">
                <a:solidFill>
                  <a:schemeClr val="tx1"/>
                </a:solidFill>
              </a:rPr>
              <a:t>, </a:t>
            </a:r>
            <a:r>
              <a:rPr lang="ru-RU" sz="1300" b="1" dirty="0" err="1" smtClean="0">
                <a:solidFill>
                  <a:schemeClr val="tx1"/>
                </a:solidFill>
              </a:rPr>
              <a:t>г.Туймазы</a:t>
            </a:r>
            <a:r>
              <a:rPr lang="ru-RU" sz="1300" b="1" dirty="0" smtClean="0">
                <a:solidFill>
                  <a:schemeClr val="tx1"/>
                </a:solidFill>
              </a:rPr>
              <a:t>) </a:t>
            </a:r>
          </a:p>
          <a:p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44008" y="3016707"/>
            <a:ext cx="4030680" cy="498984"/>
          </a:xfrm>
          <a:prstGeom prst="roundRect">
            <a:avLst/>
          </a:prstGeom>
          <a:solidFill>
            <a:srgbClr val="CDFFE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Конференции, семинары – 35 (1935 чел).</a:t>
            </a:r>
          </a:p>
          <a:p>
            <a:pPr algn="ctr"/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16717" y="3809899"/>
            <a:ext cx="6663612" cy="487298"/>
          </a:xfrm>
          <a:prstGeom prst="roundRect">
            <a:avLst/>
          </a:prstGeom>
          <a:solidFill>
            <a:srgbClr val="FFF0C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300" b="1" dirty="0">
                <a:solidFill>
                  <a:schemeClr val="tx1"/>
                </a:solidFill>
              </a:rPr>
              <a:t>памятка для населения «Инсульт - не приговор» - 150 экз.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300" b="1" dirty="0" err="1" smtClean="0">
                <a:solidFill>
                  <a:schemeClr val="tx1"/>
                </a:solidFill>
              </a:rPr>
              <a:t>информ</a:t>
            </a:r>
            <a:r>
              <a:rPr lang="ru-RU" sz="1300" b="1" dirty="0" smtClean="0">
                <a:solidFill>
                  <a:schemeClr val="tx1"/>
                </a:solidFill>
              </a:rPr>
              <a:t>. </a:t>
            </a:r>
            <a:r>
              <a:rPr lang="ru-RU" sz="1300" b="1" dirty="0">
                <a:solidFill>
                  <a:schemeClr val="tx1"/>
                </a:solidFill>
              </a:rPr>
              <a:t>письмо для врачей «Программы реабилитации после инфаркта» - 150 экз.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17395" y="4428441"/>
            <a:ext cx="2937428" cy="1179499"/>
          </a:xfrm>
          <a:prstGeom prst="roundRect">
            <a:avLst/>
          </a:prstGeom>
          <a:solidFill>
            <a:srgbClr val="FFD9F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tx1"/>
                </a:solidFill>
              </a:rPr>
              <a:t>информационные статьи – 6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tx1"/>
                </a:solidFill>
              </a:rPr>
              <a:t>памятки </a:t>
            </a:r>
            <a:r>
              <a:rPr lang="ru-RU" sz="1300" b="1" dirty="0">
                <a:solidFill>
                  <a:schemeClr val="tx1"/>
                </a:solidFill>
              </a:rPr>
              <a:t>для населения </a:t>
            </a:r>
            <a:r>
              <a:rPr lang="ru-RU" sz="1300" b="1" dirty="0" smtClean="0">
                <a:solidFill>
                  <a:schemeClr val="tx1"/>
                </a:solidFill>
              </a:rPr>
              <a:t>-  62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300" b="1" dirty="0">
                <a:solidFill>
                  <a:schemeClr val="tx1"/>
                </a:solidFill>
              </a:rPr>
              <a:t>п</a:t>
            </a:r>
            <a:r>
              <a:rPr lang="ru-RU" sz="1300" b="1" dirty="0" smtClean="0">
                <a:solidFill>
                  <a:schemeClr val="tx1"/>
                </a:solidFill>
              </a:rPr>
              <a:t>лакаты – 55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tx1"/>
                </a:solidFill>
              </a:rPr>
              <a:t>видеофильмы – 5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tx1"/>
                </a:solidFill>
              </a:rPr>
              <a:t>социальные </a:t>
            </a:r>
            <a:r>
              <a:rPr lang="ru-RU" sz="1300" b="1" dirty="0">
                <a:solidFill>
                  <a:schemeClr val="tx1"/>
                </a:solidFill>
              </a:rPr>
              <a:t>ролики </a:t>
            </a:r>
            <a:r>
              <a:rPr lang="ru-RU" sz="1300" b="1" dirty="0" smtClean="0">
                <a:solidFill>
                  <a:schemeClr val="tx1"/>
                </a:solidFill>
              </a:rPr>
              <a:t>– 50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41344" y="4538671"/>
            <a:ext cx="2551671" cy="959037"/>
          </a:xfrm>
          <a:prstGeom prst="roundRect">
            <a:avLst/>
          </a:prstGeom>
          <a:solidFill>
            <a:srgbClr val="FFD9F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b="1" dirty="0" smtClean="0">
                <a:solidFill>
                  <a:schemeClr val="tx1"/>
                </a:solidFill>
              </a:rPr>
              <a:t>Баннеры</a:t>
            </a:r>
          </a:p>
          <a:p>
            <a:r>
              <a:rPr lang="ru-RU" sz="1300" b="1" dirty="0" smtClean="0">
                <a:solidFill>
                  <a:schemeClr val="tx1"/>
                </a:solidFill>
              </a:rPr>
              <a:t>«</a:t>
            </a:r>
            <a:r>
              <a:rPr lang="ru-RU" sz="1300" b="1" dirty="0">
                <a:solidFill>
                  <a:schemeClr val="tx1"/>
                </a:solidFill>
              </a:rPr>
              <a:t>Независимая оценка качества оказания услуг» </a:t>
            </a:r>
            <a:endParaRPr lang="ru-RU" sz="1300" b="1" dirty="0" smtClean="0">
              <a:solidFill>
                <a:schemeClr val="tx1"/>
              </a:solidFill>
            </a:endParaRPr>
          </a:p>
          <a:p>
            <a:r>
              <a:rPr lang="ru-RU" sz="1300" b="1" dirty="0" smtClean="0">
                <a:solidFill>
                  <a:schemeClr val="tx1"/>
                </a:solidFill>
              </a:rPr>
              <a:t>«Год </a:t>
            </a:r>
            <a:r>
              <a:rPr lang="ru-RU" sz="1300" b="1" dirty="0">
                <a:solidFill>
                  <a:schemeClr val="tx1"/>
                </a:solidFill>
              </a:rPr>
              <a:t>борьбы с </a:t>
            </a:r>
            <a:r>
              <a:rPr lang="ru-RU" sz="1300" b="1" dirty="0" smtClean="0">
                <a:solidFill>
                  <a:schemeClr val="tx1"/>
                </a:solidFill>
              </a:rPr>
              <a:t>ССЗ»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234511" y="5733256"/>
            <a:ext cx="6081905" cy="972014"/>
          </a:xfrm>
          <a:prstGeom prst="roundRect">
            <a:avLst/>
          </a:prstGeom>
          <a:solidFill>
            <a:srgbClr val="FCDBC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tx1"/>
                </a:solidFill>
              </a:rPr>
              <a:t>удовлетворенность </a:t>
            </a:r>
            <a:r>
              <a:rPr lang="ru-RU" sz="1400" b="1" dirty="0">
                <a:solidFill>
                  <a:schemeClr val="tx1"/>
                </a:solidFill>
              </a:rPr>
              <a:t>пациентов качеством медицинской </a:t>
            </a:r>
            <a:r>
              <a:rPr lang="ru-RU" sz="1400" b="1" dirty="0" smtClean="0">
                <a:solidFill>
                  <a:schemeClr val="tx1"/>
                </a:solidFill>
              </a:rPr>
              <a:t>помощи - 50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tx1"/>
                </a:solidFill>
              </a:rPr>
              <a:t>мед. </a:t>
            </a:r>
            <a:r>
              <a:rPr lang="ru-RU" sz="1400" b="1" dirty="0">
                <a:solidFill>
                  <a:schemeClr val="tx1"/>
                </a:solidFill>
              </a:rPr>
              <a:t>работников по применению </a:t>
            </a:r>
            <a:r>
              <a:rPr lang="ru-RU" sz="1400" b="1" dirty="0" smtClean="0">
                <a:solidFill>
                  <a:schemeClr val="tx1"/>
                </a:solidFill>
              </a:rPr>
              <a:t>ТЛТ при </a:t>
            </a:r>
            <a:r>
              <a:rPr lang="ru-RU" sz="1400" b="1" dirty="0">
                <a:solidFill>
                  <a:schemeClr val="tx1"/>
                </a:solidFill>
              </a:rPr>
              <a:t>ОКС и ОНМК </a:t>
            </a:r>
            <a:r>
              <a:rPr lang="ru-RU" sz="1400" b="1" dirty="0" smtClean="0">
                <a:solidFill>
                  <a:schemeClr val="tx1"/>
                </a:solidFill>
              </a:rPr>
              <a:t>– 97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tx1"/>
                </a:solidFill>
              </a:rPr>
              <a:t>синдром </a:t>
            </a:r>
            <a:r>
              <a:rPr lang="ru-RU" sz="1400" b="1" dirty="0">
                <a:solidFill>
                  <a:schemeClr val="tx1"/>
                </a:solidFill>
              </a:rPr>
              <a:t>эмоционального выгорания у средних </a:t>
            </a:r>
            <a:r>
              <a:rPr lang="ru-RU" sz="1400" b="1" dirty="0" smtClean="0">
                <a:solidFill>
                  <a:schemeClr val="tx1"/>
                </a:solidFill>
              </a:rPr>
              <a:t>мед. работников – 120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tx1"/>
                </a:solidFill>
              </a:rPr>
              <a:t>мотивация </a:t>
            </a:r>
            <a:r>
              <a:rPr lang="ru-RU" sz="1400" b="1" dirty="0">
                <a:solidFill>
                  <a:schemeClr val="tx1"/>
                </a:solidFill>
              </a:rPr>
              <a:t>формирования здорового образа жизни </a:t>
            </a:r>
            <a:r>
              <a:rPr lang="ru-RU" sz="1400" b="1" dirty="0" smtClean="0">
                <a:solidFill>
                  <a:schemeClr val="tx1"/>
                </a:solidFill>
              </a:rPr>
              <a:t>- 111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2200" y="1438416"/>
            <a:ext cx="1440159" cy="846724"/>
          </a:xfrm>
          <a:prstGeom prst="roundRect">
            <a:avLst/>
          </a:prstGeom>
          <a:solidFill>
            <a:srgbClr val="3333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/>
              <a:t>Программы для </a:t>
            </a:r>
            <a:endParaRPr lang="ru-RU" sz="1700" b="1" dirty="0"/>
          </a:p>
          <a:p>
            <a:pPr algn="ctr"/>
            <a:r>
              <a:rPr lang="ru-RU" sz="1700" b="1" dirty="0" smtClean="0"/>
              <a:t>населения</a:t>
            </a:r>
            <a:endParaRPr lang="ru-RU" sz="17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131840" y="2835245"/>
            <a:ext cx="1845465" cy="845386"/>
          </a:xfrm>
          <a:prstGeom prst="round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b="1" dirty="0" smtClean="0"/>
              <a:t>Программы для </a:t>
            </a:r>
          </a:p>
          <a:p>
            <a:r>
              <a:rPr lang="ru-RU" sz="1700" b="1" dirty="0" smtClean="0"/>
              <a:t>медицинского персонала</a:t>
            </a:r>
            <a:endParaRPr lang="ru-RU" sz="17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63702" y="3322600"/>
            <a:ext cx="1624230" cy="974597"/>
          </a:xfrm>
          <a:prstGeom prst="roundRect">
            <a:avLst/>
          </a:prstGeom>
          <a:solidFill>
            <a:srgbClr val="F6BB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b="1" dirty="0">
                <a:solidFill>
                  <a:schemeClr val="tx1"/>
                </a:solidFill>
              </a:rPr>
              <a:t>Издание методической литературы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01805" y="4668904"/>
            <a:ext cx="1750000" cy="843307"/>
          </a:xfrm>
          <a:prstGeom prst="roundRect">
            <a:avLst/>
          </a:prstGeom>
          <a:solidFill>
            <a:srgbClr val="D6009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700" b="1" dirty="0" smtClean="0"/>
          </a:p>
          <a:p>
            <a:r>
              <a:rPr lang="ru-RU" sz="1700" b="1" dirty="0" smtClean="0"/>
              <a:t>Размещение </a:t>
            </a:r>
            <a:r>
              <a:rPr lang="ru-RU" sz="1700" b="1" dirty="0"/>
              <a:t>на </a:t>
            </a:r>
            <a:endParaRPr lang="ru-RU" sz="1700" b="1" dirty="0" smtClean="0"/>
          </a:p>
          <a:p>
            <a:r>
              <a:rPr lang="ru-RU" sz="1700" b="1" dirty="0" smtClean="0"/>
              <a:t>официальном </a:t>
            </a:r>
          </a:p>
          <a:p>
            <a:r>
              <a:rPr lang="ru-RU" sz="1700" b="1" dirty="0" smtClean="0"/>
              <a:t>сайте </a:t>
            </a:r>
          </a:p>
          <a:p>
            <a:endParaRPr lang="ru-RU" sz="17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67544" y="5934394"/>
            <a:ext cx="1810468" cy="59094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А</a:t>
            </a:r>
            <a:r>
              <a:rPr lang="ru-RU" b="1" dirty="0" smtClean="0"/>
              <a:t>нкетирование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75018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3254124822"/>
              </p:ext>
            </p:extLst>
          </p:nvPr>
        </p:nvGraphicFramePr>
        <p:xfrm>
          <a:off x="-486562" y="908720"/>
          <a:ext cx="3636404" cy="2655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2342557967"/>
              </p:ext>
            </p:extLst>
          </p:nvPr>
        </p:nvGraphicFramePr>
        <p:xfrm>
          <a:off x="2195736" y="923833"/>
          <a:ext cx="417646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3461542059"/>
              </p:ext>
            </p:extLst>
          </p:nvPr>
        </p:nvGraphicFramePr>
        <p:xfrm>
          <a:off x="5148064" y="1052736"/>
          <a:ext cx="388843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3349214508"/>
              </p:ext>
            </p:extLst>
          </p:nvPr>
        </p:nvGraphicFramePr>
        <p:xfrm>
          <a:off x="107504" y="4437112"/>
          <a:ext cx="3024336" cy="2448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2186923488"/>
              </p:ext>
            </p:extLst>
          </p:nvPr>
        </p:nvGraphicFramePr>
        <p:xfrm>
          <a:off x="2879812" y="4503625"/>
          <a:ext cx="3384376" cy="249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1043608" y="3855553"/>
            <a:ext cx="2956108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Структура ОНМК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528" y="3063202"/>
            <a:ext cx="100811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srgbClr val="FF0000"/>
                </a:solidFill>
              </a:rPr>
              <a:t>-4,8%</a:t>
            </a:r>
            <a:endParaRPr lang="ru-RU" sz="1600" b="1" u="sng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14903" y="2852936"/>
            <a:ext cx="100811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+</a:t>
            </a:r>
            <a:r>
              <a:rPr lang="ru-RU" sz="1600" b="1" u="sng" dirty="0" smtClean="0">
                <a:solidFill>
                  <a:srgbClr val="FF0000"/>
                </a:solidFill>
              </a:rPr>
              <a:t>10,1</a:t>
            </a:r>
            <a:r>
              <a:rPr lang="ru-RU" sz="1600" b="1" dirty="0" smtClean="0">
                <a:solidFill>
                  <a:srgbClr val="FF0000"/>
                </a:solidFill>
              </a:rPr>
              <a:t>%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4" name="Двойная волна 13"/>
          <p:cNvSpPr/>
          <p:nvPr/>
        </p:nvSpPr>
        <p:spPr>
          <a:xfrm>
            <a:off x="107504" y="116632"/>
            <a:ext cx="8928992" cy="792088"/>
          </a:xfrm>
          <a:prstGeom prst="doubleWave">
            <a:avLst/>
          </a:prstGeom>
          <a:gradFill flip="none" rotWithShape="1">
            <a:gsLst>
              <a:gs pos="0">
                <a:srgbClr val="000000"/>
              </a:gs>
              <a:gs pos="12000">
                <a:srgbClr val="0A128C"/>
              </a:gs>
              <a:gs pos="38000">
                <a:srgbClr val="181CC7"/>
              </a:gs>
              <a:gs pos="62000">
                <a:srgbClr val="7005D4"/>
              </a:gs>
              <a:gs pos="86000">
                <a:srgbClr val="8C3D9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ru-RU" sz="2200" b="1" cap="all" dirty="0">
                <a:solidFill>
                  <a:schemeClr val="bg1"/>
                </a:solidFill>
                <a:latin typeface="Bookman Old Style" pitchFamily="18" charset="0"/>
              </a:rPr>
              <a:t>Острое нарушение мозгового кровообращения 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="" xmlns:p14="http://schemas.microsoft.com/office/powerpoint/2010/main" val="720687847"/>
              </p:ext>
            </p:extLst>
          </p:nvPr>
        </p:nvGraphicFramePr>
        <p:xfrm>
          <a:off x="5292080" y="4235038"/>
          <a:ext cx="417646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="" xmlns:p14="http://schemas.microsoft.com/office/powerpoint/2010/main" val="338511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806" y="1052736"/>
            <a:ext cx="8632674" cy="707886"/>
          </a:xfrm>
          <a:prstGeom prst="rect">
            <a:avLst/>
          </a:prstGeom>
          <a:solidFill>
            <a:schemeClr val="bg1"/>
          </a:solidFill>
          <a:ln>
            <a:solidFill>
              <a:srgbClr val="0EE06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00FF"/>
                </a:solidFill>
              </a:rPr>
              <a:t>Тромболитическая</a:t>
            </a:r>
            <a:r>
              <a:rPr lang="ru-RU" sz="2000" b="1" dirty="0" smtClean="0">
                <a:solidFill>
                  <a:srgbClr val="0000FF"/>
                </a:solidFill>
              </a:rPr>
              <a:t> терапия при ОНМК за 2014/2015гг., 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(системный ТЛТ, % от ИИ)</a:t>
            </a:r>
            <a:endParaRPr lang="ru-RU" sz="2000" b="1" dirty="0">
              <a:solidFill>
                <a:srgbClr val="0000FF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3419884898"/>
              </p:ext>
            </p:extLst>
          </p:nvPr>
        </p:nvGraphicFramePr>
        <p:xfrm>
          <a:off x="-349654" y="1484784"/>
          <a:ext cx="9493654" cy="5093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28303" y="5254501"/>
            <a:ext cx="1221064" cy="129871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Целевой  показатель 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мониторинга снижения </a:t>
            </a:r>
            <a:r>
              <a:rPr lang="ru-RU" sz="1200" b="1" dirty="0" smtClean="0">
                <a:solidFill>
                  <a:schemeClr val="bg1"/>
                </a:solidFill>
              </a:rPr>
              <a:t>смертности – 5%</a:t>
            </a:r>
            <a:endParaRPr lang="ru-RU" sz="1200" b="1" dirty="0">
              <a:solidFill>
                <a:schemeClr val="bg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638835" y="3248980"/>
            <a:ext cx="8568952" cy="72008"/>
          </a:xfrm>
          <a:prstGeom prst="line">
            <a:avLst/>
          </a:prstGeom>
          <a:ln w="762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923311" y="3933056"/>
            <a:ext cx="576064" cy="542874"/>
          </a:xfrm>
          <a:prstGeom prst="straightConnector1">
            <a:avLst/>
          </a:prstGeom>
          <a:ln w="63500" cap="sq" cmpd="sng">
            <a:solidFill>
              <a:srgbClr val="FF0000"/>
            </a:solidFill>
            <a:prstDash val="solid"/>
            <a:miter lim="800000"/>
            <a:headEnd type="none" w="med" len="me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Двойная волна 16"/>
          <p:cNvSpPr/>
          <p:nvPr/>
        </p:nvSpPr>
        <p:spPr>
          <a:xfrm>
            <a:off x="107504" y="116632"/>
            <a:ext cx="8928992" cy="792088"/>
          </a:xfrm>
          <a:prstGeom prst="doubleWave">
            <a:avLst/>
          </a:prstGeom>
          <a:gradFill flip="none" rotWithShape="1">
            <a:gsLst>
              <a:gs pos="0">
                <a:srgbClr val="000000"/>
              </a:gs>
              <a:gs pos="12000">
                <a:srgbClr val="0A128C"/>
              </a:gs>
              <a:gs pos="38000">
                <a:srgbClr val="181CC7"/>
              </a:gs>
              <a:gs pos="62000">
                <a:srgbClr val="7005D4"/>
              </a:gs>
              <a:gs pos="86000">
                <a:srgbClr val="8C3D9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ru-RU" sz="2200" b="1" cap="all" dirty="0">
                <a:solidFill>
                  <a:schemeClr val="bg1"/>
                </a:solidFill>
                <a:latin typeface="Bookman Old Style" pitchFamily="18" charset="0"/>
              </a:rPr>
              <a:t>Острое нарушение мозгового кровообращения </a:t>
            </a:r>
          </a:p>
        </p:txBody>
      </p:sp>
    </p:spTree>
    <p:extLst>
      <p:ext uri="{BB962C8B-B14F-4D97-AF65-F5344CB8AC3E}">
        <p14:creationId xmlns="" xmlns:p14="http://schemas.microsoft.com/office/powerpoint/2010/main" val="323939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2254387165"/>
              </p:ext>
            </p:extLst>
          </p:nvPr>
        </p:nvGraphicFramePr>
        <p:xfrm>
          <a:off x="-396552" y="1013449"/>
          <a:ext cx="3528392" cy="281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2138030111"/>
              </p:ext>
            </p:extLst>
          </p:nvPr>
        </p:nvGraphicFramePr>
        <p:xfrm>
          <a:off x="2483768" y="512676"/>
          <a:ext cx="364803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2562483358"/>
              </p:ext>
            </p:extLst>
          </p:nvPr>
        </p:nvGraphicFramePr>
        <p:xfrm>
          <a:off x="5848089" y="3211293"/>
          <a:ext cx="3483315" cy="393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3573793808"/>
              </p:ext>
            </p:extLst>
          </p:nvPr>
        </p:nvGraphicFramePr>
        <p:xfrm>
          <a:off x="5724128" y="908720"/>
          <a:ext cx="3680073" cy="299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Овал 6"/>
          <p:cNvSpPr/>
          <p:nvPr/>
        </p:nvSpPr>
        <p:spPr>
          <a:xfrm>
            <a:off x="1619672" y="2347916"/>
            <a:ext cx="1080120" cy="432048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- 2,1%</a:t>
            </a:r>
            <a:endParaRPr lang="ru-RU" b="1" dirty="0"/>
          </a:p>
        </p:txBody>
      </p:sp>
      <p:sp>
        <p:nvSpPr>
          <p:cNvPr id="11" name="Овал 10"/>
          <p:cNvSpPr/>
          <p:nvPr/>
        </p:nvSpPr>
        <p:spPr>
          <a:xfrm>
            <a:off x="4589508" y="2420459"/>
            <a:ext cx="1368152" cy="43204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+ 14,8%</a:t>
            </a:r>
            <a:endParaRPr lang="ru-RU" b="1" dirty="0"/>
          </a:p>
        </p:txBody>
      </p:sp>
      <p:sp>
        <p:nvSpPr>
          <p:cNvPr id="12" name="Овал 11"/>
          <p:cNvSpPr/>
          <p:nvPr/>
        </p:nvSpPr>
        <p:spPr>
          <a:xfrm>
            <a:off x="7707463" y="2420888"/>
            <a:ext cx="1453565" cy="431619"/>
          </a:xfrm>
          <a:prstGeom prst="ellipse">
            <a:avLst/>
          </a:prstGeom>
          <a:solidFill>
            <a:srgbClr val="00A2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+ 43,3%</a:t>
            </a:r>
            <a:endParaRPr lang="ru-RU" b="1" dirty="0"/>
          </a:p>
        </p:txBody>
      </p:sp>
      <p:sp>
        <p:nvSpPr>
          <p:cNvPr id="13" name="Овал 12"/>
          <p:cNvSpPr/>
          <p:nvPr/>
        </p:nvSpPr>
        <p:spPr>
          <a:xfrm>
            <a:off x="7707462" y="5411642"/>
            <a:ext cx="1257025" cy="324036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- 58,8%</a:t>
            </a:r>
            <a:endParaRPr lang="ru-RU" b="1" dirty="0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="" xmlns:p14="http://schemas.microsoft.com/office/powerpoint/2010/main" val="1982754745"/>
              </p:ext>
            </p:extLst>
          </p:nvPr>
        </p:nvGraphicFramePr>
        <p:xfrm>
          <a:off x="3032900" y="3861048"/>
          <a:ext cx="2979259" cy="2996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Овал 14"/>
          <p:cNvSpPr/>
          <p:nvPr/>
        </p:nvSpPr>
        <p:spPr>
          <a:xfrm>
            <a:off x="4705955" y="5607242"/>
            <a:ext cx="1135258" cy="432048"/>
          </a:xfrm>
          <a:prstGeom prst="ellipse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+ 10%</a:t>
            </a:r>
            <a:endParaRPr lang="ru-RU" b="1" dirty="0"/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="" xmlns:p14="http://schemas.microsoft.com/office/powerpoint/2010/main" val="2087314820"/>
              </p:ext>
            </p:extLst>
          </p:nvPr>
        </p:nvGraphicFramePr>
        <p:xfrm>
          <a:off x="16381" y="2924944"/>
          <a:ext cx="3259475" cy="393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1" name="Овал 20"/>
          <p:cNvSpPr/>
          <p:nvPr/>
        </p:nvSpPr>
        <p:spPr>
          <a:xfrm>
            <a:off x="1619672" y="5597624"/>
            <a:ext cx="1257025" cy="324036"/>
          </a:xfrm>
          <a:prstGeom prst="ellipse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- 15,1%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Двойная волна 21"/>
          <p:cNvSpPr/>
          <p:nvPr/>
        </p:nvSpPr>
        <p:spPr>
          <a:xfrm>
            <a:off x="107504" y="116632"/>
            <a:ext cx="8928992" cy="792088"/>
          </a:xfrm>
          <a:prstGeom prst="doubleWave">
            <a:avLst/>
          </a:prstGeom>
          <a:gradFill flip="none" rotWithShape="1">
            <a:gsLst>
              <a:gs pos="0">
                <a:srgbClr val="000000"/>
              </a:gs>
              <a:gs pos="12000">
                <a:srgbClr val="0A128C"/>
              </a:gs>
              <a:gs pos="38000">
                <a:srgbClr val="181CC7"/>
              </a:gs>
              <a:gs pos="62000">
                <a:srgbClr val="7005D4"/>
              </a:gs>
              <a:gs pos="86000">
                <a:srgbClr val="8C3D9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ru-RU" sz="2200" b="1" cap="all" dirty="0">
                <a:solidFill>
                  <a:schemeClr val="bg1"/>
                </a:solidFill>
                <a:latin typeface="Bookman Old Style" pitchFamily="18" charset="0"/>
              </a:rPr>
              <a:t>Острое нарушение мозгового кровообращения </a:t>
            </a:r>
          </a:p>
        </p:txBody>
      </p:sp>
    </p:spTree>
    <p:extLst>
      <p:ext uri="{BB962C8B-B14F-4D97-AF65-F5344CB8AC3E}">
        <p14:creationId xmlns="" xmlns:p14="http://schemas.microsoft.com/office/powerpoint/2010/main" val="88169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8598" y="1196752"/>
            <a:ext cx="3928927" cy="122012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Число ЦАГ, проведенных за 12 мес. 2014/2015гг.</a:t>
            </a:r>
            <a:endParaRPr lang="ru-RU" sz="2400" b="1" dirty="0">
              <a:solidFill>
                <a:srgbClr val="0000FF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4291924843"/>
              </p:ext>
            </p:extLst>
          </p:nvPr>
        </p:nvGraphicFramePr>
        <p:xfrm>
          <a:off x="1619672" y="2348880"/>
          <a:ext cx="7848872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3431386537"/>
              </p:ext>
            </p:extLst>
          </p:nvPr>
        </p:nvGraphicFramePr>
        <p:xfrm>
          <a:off x="-36512" y="512676"/>
          <a:ext cx="374441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Овал 2"/>
          <p:cNvSpPr/>
          <p:nvPr/>
        </p:nvSpPr>
        <p:spPr>
          <a:xfrm>
            <a:off x="539552" y="3573016"/>
            <a:ext cx="936104" cy="5760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-39%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835696" y="3573016"/>
            <a:ext cx="1296144" cy="5760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-20,8%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Двойная волна 6"/>
          <p:cNvSpPr/>
          <p:nvPr/>
        </p:nvSpPr>
        <p:spPr>
          <a:xfrm>
            <a:off x="107504" y="116632"/>
            <a:ext cx="8928992" cy="792088"/>
          </a:xfrm>
          <a:prstGeom prst="doubleWave">
            <a:avLst/>
          </a:prstGeom>
          <a:gradFill flip="none" rotWithShape="1">
            <a:gsLst>
              <a:gs pos="0">
                <a:srgbClr val="000000"/>
              </a:gs>
              <a:gs pos="12000">
                <a:srgbClr val="0A128C"/>
              </a:gs>
              <a:gs pos="38000">
                <a:srgbClr val="181CC7"/>
              </a:gs>
              <a:gs pos="62000">
                <a:srgbClr val="7005D4"/>
              </a:gs>
              <a:gs pos="86000">
                <a:srgbClr val="8C3D9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ru-RU" sz="2200" b="1" cap="all" dirty="0">
                <a:solidFill>
                  <a:schemeClr val="bg1"/>
                </a:solidFill>
                <a:latin typeface="Bookman Old Style" pitchFamily="18" charset="0"/>
              </a:rPr>
              <a:t>Острое нарушение мозгового кровообращения </a:t>
            </a:r>
          </a:p>
        </p:txBody>
      </p:sp>
    </p:spTree>
    <p:extLst>
      <p:ext uri="{BB962C8B-B14F-4D97-AF65-F5344CB8AC3E}">
        <p14:creationId xmlns="" xmlns:p14="http://schemas.microsoft.com/office/powerpoint/2010/main" val="30958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402874250"/>
              </p:ext>
            </p:extLst>
          </p:nvPr>
        </p:nvGraphicFramePr>
        <p:xfrm>
          <a:off x="-181708" y="1124744"/>
          <a:ext cx="478802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Двойная волна 8"/>
          <p:cNvSpPr/>
          <p:nvPr/>
        </p:nvSpPr>
        <p:spPr>
          <a:xfrm>
            <a:off x="107504" y="116632"/>
            <a:ext cx="8928992" cy="792088"/>
          </a:xfrm>
          <a:prstGeom prst="doubleWave">
            <a:avLst/>
          </a:prstGeom>
          <a:gradFill flip="none" rotWithShape="1">
            <a:gsLst>
              <a:gs pos="0">
                <a:srgbClr val="000000"/>
              </a:gs>
              <a:gs pos="12000">
                <a:srgbClr val="0A128C"/>
              </a:gs>
              <a:gs pos="38000">
                <a:srgbClr val="181CC7"/>
              </a:gs>
              <a:gs pos="62000">
                <a:srgbClr val="7005D4"/>
              </a:gs>
              <a:gs pos="86000">
                <a:srgbClr val="8C3D9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ru-RU" sz="2200" b="1" cap="all" dirty="0">
                <a:solidFill>
                  <a:schemeClr val="bg1"/>
                </a:solidFill>
                <a:latin typeface="Bookman Old Style" pitchFamily="18" charset="0"/>
              </a:rPr>
              <a:t>Острое нарушение мозгового кровообращения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9391" y="920975"/>
            <a:ext cx="8712968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Структура летальности от ОНМК</a:t>
            </a:r>
            <a:endParaRPr lang="ru-RU" sz="3200" b="1" dirty="0">
              <a:solidFill>
                <a:srgbClr val="0000FF"/>
              </a:solidFill>
            </a:endParaRPr>
          </a:p>
        </p:txBody>
      </p:sp>
      <p:graphicFrame>
        <p:nvGraphicFramePr>
          <p:cNvPr id="6" name="Объект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71480134"/>
              </p:ext>
            </p:extLst>
          </p:nvPr>
        </p:nvGraphicFramePr>
        <p:xfrm>
          <a:off x="4547294" y="2276872"/>
          <a:ext cx="478802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4468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274517707"/>
              </p:ext>
            </p:extLst>
          </p:nvPr>
        </p:nvGraphicFramePr>
        <p:xfrm>
          <a:off x="-223497" y="391141"/>
          <a:ext cx="9396536" cy="335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9081" y="908720"/>
            <a:ext cx="8313653" cy="338554"/>
          </a:xfrm>
          <a:prstGeom prst="rect">
            <a:avLst/>
          </a:prstGeom>
          <a:solidFill>
            <a:schemeClr val="bg1"/>
          </a:solidFill>
          <a:ln>
            <a:solidFill>
              <a:srgbClr val="0EE06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</a:rPr>
              <a:t>Летальность от ОНМК в зоне РСЦ № 1 за 2014/2015гг.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57884" y="5572140"/>
            <a:ext cx="2928958" cy="10001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2874098267"/>
              </p:ext>
            </p:extLst>
          </p:nvPr>
        </p:nvGraphicFramePr>
        <p:xfrm>
          <a:off x="-216532" y="3682831"/>
          <a:ext cx="9865096" cy="335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83160" y="3742293"/>
            <a:ext cx="7560840" cy="338554"/>
          </a:xfrm>
          <a:prstGeom prst="rect">
            <a:avLst/>
          </a:prstGeom>
          <a:solidFill>
            <a:schemeClr val="bg1"/>
          </a:solidFill>
          <a:ln>
            <a:solidFill>
              <a:srgbClr val="0EE06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0000FF"/>
                </a:solidFill>
              </a:rPr>
              <a:t>Досуточная</a:t>
            </a:r>
            <a:r>
              <a:rPr lang="ru-RU" sz="1600" b="1" dirty="0" smtClean="0">
                <a:solidFill>
                  <a:srgbClr val="0000FF"/>
                </a:solidFill>
              </a:rPr>
              <a:t> летальность от ОНМК в зоне РСЦ № 1 за 2014/2015гг.</a:t>
            </a:r>
            <a:endParaRPr lang="ru-RU" sz="1600" b="1" dirty="0">
              <a:solidFill>
                <a:srgbClr val="0000FF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1873393" y="2166700"/>
            <a:ext cx="334819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4139951" y="2166700"/>
            <a:ext cx="334819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076941" y="5320112"/>
            <a:ext cx="334819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5983818" y="5320112"/>
            <a:ext cx="334819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1942673" y="4612588"/>
            <a:ext cx="603354" cy="49496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598970" y="4509120"/>
            <a:ext cx="603354" cy="49496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6318637" y="2139759"/>
            <a:ext cx="334819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3412137" y="5345601"/>
            <a:ext cx="334819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167848" y="2798184"/>
            <a:ext cx="1008111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Целевой показатель дорожной карты РБ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545160" y="1700808"/>
            <a:ext cx="83529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Двойная волна 25"/>
          <p:cNvSpPr/>
          <p:nvPr/>
        </p:nvSpPr>
        <p:spPr>
          <a:xfrm>
            <a:off x="107504" y="116632"/>
            <a:ext cx="8928992" cy="792088"/>
          </a:xfrm>
          <a:prstGeom prst="doubleWave">
            <a:avLst/>
          </a:prstGeom>
          <a:gradFill flip="none" rotWithShape="1">
            <a:gsLst>
              <a:gs pos="0">
                <a:srgbClr val="000000"/>
              </a:gs>
              <a:gs pos="12000">
                <a:srgbClr val="0A128C"/>
              </a:gs>
              <a:gs pos="38000">
                <a:srgbClr val="181CC7"/>
              </a:gs>
              <a:gs pos="62000">
                <a:srgbClr val="7005D4"/>
              </a:gs>
              <a:gs pos="86000">
                <a:srgbClr val="8C3D9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ru-RU" sz="2200" b="1" cap="all" dirty="0">
                <a:solidFill>
                  <a:schemeClr val="bg1"/>
                </a:solidFill>
                <a:latin typeface="Bookman Old Style" pitchFamily="18" charset="0"/>
              </a:rPr>
              <a:t>Острое нарушение мозгового кровообращения </a:t>
            </a:r>
          </a:p>
        </p:txBody>
      </p:sp>
    </p:spTree>
    <p:extLst>
      <p:ext uri="{BB962C8B-B14F-4D97-AF65-F5344CB8AC3E}">
        <p14:creationId xmlns="" xmlns:p14="http://schemas.microsoft.com/office/powerpoint/2010/main" val="311962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110" y="836712"/>
            <a:ext cx="3256543" cy="400110"/>
          </a:xfrm>
          <a:prstGeom prst="rect">
            <a:avLst/>
          </a:prstGeom>
          <a:solidFill>
            <a:schemeClr val="bg1"/>
          </a:solidFill>
          <a:ln>
            <a:solidFill>
              <a:srgbClr val="99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Летальность от ИИ, %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57884" y="5572140"/>
            <a:ext cx="2928958" cy="10001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2314323725"/>
              </p:ext>
            </p:extLst>
          </p:nvPr>
        </p:nvGraphicFramePr>
        <p:xfrm>
          <a:off x="-540568" y="3857604"/>
          <a:ext cx="9793088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0" y="3924174"/>
            <a:ext cx="3563888" cy="400110"/>
          </a:xfrm>
          <a:prstGeom prst="rect">
            <a:avLst/>
          </a:prstGeom>
          <a:solidFill>
            <a:schemeClr val="bg1"/>
          </a:solidFill>
          <a:ln>
            <a:solidFill>
              <a:srgbClr val="99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Летальность от ГИ, %</a:t>
            </a:r>
            <a:endParaRPr lang="ru-RU" sz="2000" b="1" dirty="0">
              <a:solidFill>
                <a:srgbClr val="0000FF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5147804" y="5537258"/>
            <a:ext cx="360040" cy="609254"/>
          </a:xfrm>
          <a:prstGeom prst="straightConnector1">
            <a:avLst/>
          </a:prstGeom>
          <a:ln w="63500" cap="sq" cmpd="sng">
            <a:solidFill>
              <a:srgbClr val="FF0000"/>
            </a:solidFill>
            <a:prstDash val="solid"/>
            <a:miter lim="800000"/>
            <a:headEnd type="none" w="med" len="me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5026147" y="4336369"/>
            <a:ext cx="603354" cy="49496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699792" y="4552486"/>
            <a:ext cx="603354" cy="49496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548765" y="4540580"/>
            <a:ext cx="603354" cy="49496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6603" y="5841885"/>
            <a:ext cx="1008111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Целевой показатель дорожной карты РБ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00034" y="1714488"/>
            <a:ext cx="83529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35236" y="5157192"/>
            <a:ext cx="83529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Двойная волна 18"/>
          <p:cNvSpPr/>
          <p:nvPr/>
        </p:nvSpPr>
        <p:spPr>
          <a:xfrm>
            <a:off x="107504" y="116632"/>
            <a:ext cx="8928992" cy="792088"/>
          </a:xfrm>
          <a:prstGeom prst="doubleWave">
            <a:avLst/>
          </a:prstGeom>
          <a:gradFill flip="none" rotWithShape="1">
            <a:gsLst>
              <a:gs pos="0">
                <a:srgbClr val="000000"/>
              </a:gs>
              <a:gs pos="12000">
                <a:srgbClr val="0A128C"/>
              </a:gs>
              <a:gs pos="38000">
                <a:srgbClr val="181CC7"/>
              </a:gs>
              <a:gs pos="62000">
                <a:srgbClr val="7005D4"/>
              </a:gs>
              <a:gs pos="86000">
                <a:srgbClr val="8C3D9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ru-RU" sz="2200" b="1" cap="all" dirty="0">
                <a:solidFill>
                  <a:schemeClr val="bg1"/>
                </a:solidFill>
                <a:latin typeface="Bookman Old Style" pitchFamily="18" charset="0"/>
              </a:rPr>
              <a:t>Острое нарушение мозгового кровообращения </a:t>
            </a: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="" xmlns:p14="http://schemas.microsoft.com/office/powerpoint/2010/main" val="2585423717"/>
              </p:ext>
            </p:extLst>
          </p:nvPr>
        </p:nvGraphicFramePr>
        <p:xfrm>
          <a:off x="-324544" y="214290"/>
          <a:ext cx="9468544" cy="3643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Скругленный прямоугольник 28"/>
          <p:cNvSpPr/>
          <p:nvPr/>
        </p:nvSpPr>
        <p:spPr>
          <a:xfrm>
            <a:off x="0" y="3143248"/>
            <a:ext cx="1008111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Целевой показатель дорожной карты РБ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4071934" y="2428868"/>
            <a:ext cx="360040" cy="609254"/>
          </a:xfrm>
          <a:prstGeom prst="straightConnector1">
            <a:avLst/>
          </a:prstGeom>
          <a:ln w="63500" cap="sq" cmpd="sng">
            <a:solidFill>
              <a:srgbClr val="FF0000"/>
            </a:solidFill>
            <a:prstDash val="solid"/>
            <a:miter lim="800000"/>
            <a:headEnd type="none" w="med" len="me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1785918" y="2428868"/>
            <a:ext cx="360040" cy="609254"/>
          </a:xfrm>
          <a:prstGeom prst="straightConnector1">
            <a:avLst/>
          </a:prstGeom>
          <a:ln w="63500" cap="sq" cmpd="sng">
            <a:solidFill>
              <a:srgbClr val="FF0000"/>
            </a:solidFill>
            <a:prstDash val="solid"/>
            <a:miter lim="800000"/>
            <a:headEnd type="none" w="med" len="me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8595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4684</TotalTime>
  <Words>1202</Words>
  <Application>Microsoft Office PowerPoint</Application>
  <PresentationFormat>Экран (4:3)</PresentationFormat>
  <Paragraphs>485</Paragraphs>
  <Slides>22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Число ЦАГ, проведенных за 12 мес. 2014/2015гг.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Статистик</cp:lastModifiedBy>
  <cp:revision>1018</cp:revision>
  <cp:lastPrinted>2016-02-16T03:14:13Z</cp:lastPrinted>
  <dcterms:modified xsi:type="dcterms:W3CDTF">2016-03-10T04:30:25Z</dcterms:modified>
</cp:coreProperties>
</file>