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68"/>
  </p:notesMasterIdLst>
  <p:handoutMasterIdLst>
    <p:handoutMasterId r:id="rId69"/>
  </p:handoutMasterIdLst>
  <p:sldIdLst>
    <p:sldId id="857" r:id="rId2"/>
    <p:sldId id="1271" r:id="rId3"/>
    <p:sldId id="1272" r:id="rId4"/>
    <p:sldId id="1273" r:id="rId5"/>
    <p:sldId id="1274" r:id="rId6"/>
    <p:sldId id="1275" r:id="rId7"/>
    <p:sldId id="1276" r:id="rId8"/>
    <p:sldId id="1277" r:id="rId9"/>
    <p:sldId id="1278" r:id="rId10"/>
    <p:sldId id="1279" r:id="rId11"/>
    <p:sldId id="1280" r:id="rId12"/>
    <p:sldId id="1281" r:id="rId13"/>
    <p:sldId id="1282" r:id="rId14"/>
    <p:sldId id="1284" r:id="rId15"/>
    <p:sldId id="1285" r:id="rId16"/>
    <p:sldId id="1286" r:id="rId17"/>
    <p:sldId id="1288" r:id="rId18"/>
    <p:sldId id="1263" r:id="rId19"/>
    <p:sldId id="1124" r:id="rId20"/>
    <p:sldId id="953" r:id="rId21"/>
    <p:sldId id="1230" r:id="rId22"/>
    <p:sldId id="954" r:id="rId23"/>
    <p:sldId id="1221" r:id="rId24"/>
    <p:sldId id="1150" r:id="rId25"/>
    <p:sldId id="1265" r:id="rId26"/>
    <p:sldId id="1137" r:id="rId27"/>
    <p:sldId id="1174" r:id="rId28"/>
    <p:sldId id="966" r:id="rId29"/>
    <p:sldId id="1034" r:id="rId30"/>
    <p:sldId id="1047" r:id="rId31"/>
    <p:sldId id="1170" r:id="rId32"/>
    <p:sldId id="1057" r:id="rId33"/>
    <p:sldId id="967" r:id="rId34"/>
    <p:sldId id="893" r:id="rId35"/>
    <p:sldId id="969" r:id="rId36"/>
    <p:sldId id="1171" r:id="rId37"/>
    <p:sldId id="970" r:id="rId38"/>
    <p:sldId id="1225" r:id="rId39"/>
    <p:sldId id="1234" r:id="rId40"/>
    <p:sldId id="897" r:id="rId41"/>
    <p:sldId id="1289" r:id="rId42"/>
    <p:sldId id="1290" r:id="rId43"/>
    <p:sldId id="1291" r:id="rId44"/>
    <p:sldId id="1292" r:id="rId45"/>
    <p:sldId id="1293" r:id="rId46"/>
    <p:sldId id="1294" r:id="rId47"/>
    <p:sldId id="1295" r:id="rId48"/>
    <p:sldId id="1296" r:id="rId49"/>
    <p:sldId id="1297" r:id="rId50"/>
    <p:sldId id="1298" r:id="rId51"/>
    <p:sldId id="1299" r:id="rId52"/>
    <p:sldId id="1300" r:id="rId53"/>
    <p:sldId id="1301" r:id="rId54"/>
    <p:sldId id="1302" r:id="rId55"/>
    <p:sldId id="1304" r:id="rId56"/>
    <p:sldId id="1305" r:id="rId57"/>
    <p:sldId id="1306" r:id="rId58"/>
    <p:sldId id="1307" r:id="rId59"/>
    <p:sldId id="1312" r:id="rId60"/>
    <p:sldId id="1313" r:id="rId61"/>
    <p:sldId id="1311" r:id="rId62"/>
    <p:sldId id="1308" r:id="rId63"/>
    <p:sldId id="1309" r:id="rId64"/>
    <p:sldId id="1266" r:id="rId65"/>
    <p:sldId id="1208" r:id="rId66"/>
    <p:sldId id="1303" r:id="rId67"/>
  </p:sldIdLst>
  <p:sldSz cx="9144000" cy="6858000" type="screen4x3"/>
  <p:notesSz cx="6761163" cy="99425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32">
          <p15:clr>
            <a:srgbClr val="A4A3A4"/>
          </p15:clr>
        </p15:guide>
        <p15:guide id="2" pos="212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9933"/>
    <a:srgbClr val="006600"/>
    <a:srgbClr val="43FF98"/>
    <a:srgbClr val="9FFFCA"/>
    <a:srgbClr val="C9FFE1"/>
    <a:srgbClr val="E5FFE5"/>
    <a:srgbClr val="E1FFE1"/>
    <a:srgbClr val="333399"/>
    <a:srgbClr val="FF0066"/>
    <a:srgbClr val="66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47" autoAdjust="0"/>
    <p:restoredTop sz="98046" autoAdjust="0"/>
  </p:normalViewPr>
  <p:slideViewPr>
    <p:cSldViewPr>
      <p:cViewPr>
        <p:scale>
          <a:sx n="60" d="100"/>
          <a:sy n="60" d="100"/>
        </p:scale>
        <p:origin x="-1782" y="-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8844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16"/>
    </p:cViewPr>
  </p:sorterViewPr>
  <p:notesViewPr>
    <p:cSldViewPr>
      <p:cViewPr varScale="1">
        <p:scale>
          <a:sx n="64" d="100"/>
          <a:sy n="64" d="100"/>
        </p:scale>
        <p:origin x="-2508" y="-102"/>
      </p:cViewPr>
      <p:guideLst>
        <p:guide orient="horz" pos="3132"/>
        <p:guide pos="2129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lrMapOvr bg1="dk1" tx1="lt1" bg2="dk2" tx2="lt2" accent1="accent1" accent2="accent2" accent3="accent3" accent4="accent4" accent5="accent5" accent6="accent6" hlink="hlink" folHlink="folHlink"/>
  <c:chart>
    <c:autoTitleDeleted val="1"/>
    <c:view3D>
      <c:rotX val="40"/>
      <c:perspective val="0"/>
    </c:view3D>
    <c:plotArea>
      <c:layout>
        <c:manualLayout>
          <c:layoutTarget val="inner"/>
          <c:xMode val="edge"/>
          <c:yMode val="edge"/>
          <c:x val="0.10857202735049643"/>
          <c:y val="0.14819074317422742"/>
          <c:w val="0.74561892112997552"/>
          <c:h val="0.730468478379914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РБ</c:v>
                </c:pt>
              </c:strCache>
            </c:strRef>
          </c:tx>
          <c:spPr>
            <a:ln w="38100">
              <a:solidFill>
                <a:sysClr val="window" lastClr="FFFFFF"/>
              </a:solidFill>
            </a:ln>
          </c:spPr>
          <c:dPt>
            <c:idx val="0"/>
            <c:spPr>
              <a:gradFill flip="none" rotWithShape="1">
                <a:gsLst>
                  <a:gs pos="0">
                    <a:srgbClr val="0BD0D9">
                      <a:lumMod val="75000"/>
                      <a:shade val="30000"/>
                      <a:satMod val="115000"/>
                    </a:srgbClr>
                  </a:gs>
                  <a:gs pos="50000">
                    <a:srgbClr val="0BD0D9">
                      <a:lumMod val="75000"/>
                      <a:shade val="67500"/>
                      <a:satMod val="115000"/>
                    </a:srgbClr>
                  </a:gs>
                  <a:gs pos="100000">
                    <a:srgbClr val="0BD0D9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>
                <a:solidFill>
                  <a:sysClr val="window" lastClr="FFFFFF"/>
                </a:solidFill>
              </a:ln>
            </c:spPr>
          </c:dPt>
          <c:dPt>
            <c:idx val="1"/>
            <c:spPr>
              <a:gradFill flip="none" rotWithShape="1">
                <a:gsLst>
                  <a:gs pos="0">
                    <a:srgbClr val="9900FF">
                      <a:shade val="30000"/>
                      <a:satMod val="115000"/>
                    </a:srgbClr>
                  </a:gs>
                  <a:gs pos="50000">
                    <a:srgbClr val="9900FF">
                      <a:shade val="67500"/>
                      <a:satMod val="115000"/>
                    </a:srgbClr>
                  </a:gs>
                  <a:gs pos="100000">
                    <a:srgbClr val="9900FF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>
                <a:solidFill>
                  <a:sysClr val="window" lastClr="FFFFFF"/>
                </a:solidFill>
              </a:ln>
            </c:spPr>
          </c:dPt>
          <c:dPt>
            <c:idx val="2"/>
            <c:spPr>
              <a:gradFill flip="none" rotWithShape="1">
                <a:gsLst>
                  <a:gs pos="0">
                    <a:srgbClr val="D60093">
                      <a:shade val="30000"/>
                      <a:satMod val="115000"/>
                    </a:srgbClr>
                  </a:gs>
                  <a:gs pos="50000">
                    <a:srgbClr val="D60093">
                      <a:shade val="67500"/>
                      <a:satMod val="115000"/>
                    </a:srgbClr>
                  </a:gs>
                  <a:gs pos="100000">
                    <a:srgbClr val="D60093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>
                <a:solidFill>
                  <a:sysClr val="window" lastClr="FFFFFF"/>
                </a:solidFill>
              </a:ln>
            </c:spPr>
          </c:dPt>
          <c:dPt>
            <c:idx val="3"/>
            <c:spPr>
              <a:gradFill flip="none" rotWithShape="1">
                <a:gsLst>
                  <a:gs pos="0">
                    <a:srgbClr val="3333FF">
                      <a:shade val="30000"/>
                      <a:satMod val="115000"/>
                    </a:srgbClr>
                  </a:gs>
                  <a:gs pos="50000">
                    <a:srgbClr val="3333FF">
                      <a:shade val="67500"/>
                      <a:satMod val="115000"/>
                    </a:srgbClr>
                  </a:gs>
                  <a:gs pos="100000">
                    <a:srgbClr val="3333FF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>
                <a:solidFill>
                  <a:sysClr val="window" lastClr="FFFFFF"/>
                </a:solidFill>
              </a:ln>
            </c:spPr>
          </c:dPt>
          <c:dPt>
            <c:idx val="4"/>
            <c:spPr>
              <a:gradFill flip="none" rotWithShape="1">
                <a:gsLst>
                  <a:gs pos="0">
                    <a:srgbClr val="7CCA62">
                      <a:lumMod val="75000"/>
                      <a:shade val="30000"/>
                      <a:satMod val="115000"/>
                    </a:srgbClr>
                  </a:gs>
                  <a:gs pos="50000">
                    <a:srgbClr val="7CCA62">
                      <a:lumMod val="75000"/>
                      <a:shade val="67500"/>
                      <a:satMod val="115000"/>
                    </a:srgbClr>
                  </a:gs>
                  <a:gs pos="100000">
                    <a:srgbClr val="7CCA62">
                      <a:lumMod val="75000"/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8100">
                <a:solidFill>
                  <a:sysClr val="window" lastClr="FFFFFF"/>
                </a:solidFill>
              </a:ln>
            </c:spPr>
          </c:dPt>
          <c:dLbls>
            <c:dLbl>
              <c:idx val="0"/>
              <c:layout>
                <c:manualLayout>
                  <c:x val="1.3657573400934664E-3"/>
                  <c:y val="0.1580291129401678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tx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7836687363535572"/>
                  <c:y val="4.0933832078125912E-2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tx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1282294391532255"/>
                  <c:y val="-0.18524161376511875"/>
                </c:manualLayout>
              </c:layout>
              <c:spPr>
                <a:ln>
                  <a:solidFill>
                    <a:sysClr val="window" lastClr="FFFFFF"/>
                  </a:solidFill>
                </a:ln>
              </c:spPr>
              <c:txPr>
                <a:bodyPr/>
                <a:lstStyle/>
                <a:p>
                  <a:pPr>
                    <a:defRPr sz="2400" b="1">
                      <a:solidFill>
                        <a:schemeClr val="tx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20653071375907728"/>
                  <c:y val="-0.13033482305177541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tx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0466905192352367"/>
                  <c:y val="0.17261212300182721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pPr>
                    <a:r>
                      <a:rPr lang="ru-RU" sz="1600" dirty="0" smtClean="0"/>
                      <a:t>Прочие </a:t>
                    </a:r>
                  </a:p>
                  <a:p>
                    <a:pPr>
                      <a:defRPr sz="1600" b="1">
                        <a:solidFill>
                          <a:schemeClr val="tx1"/>
                        </a:solidFill>
                        <a:latin typeface="Bookman Old Style" pitchFamily="18" charset="0"/>
                      </a:defRPr>
                    </a:pPr>
                    <a:r>
                      <a:rPr lang="ru-RU" sz="1600" dirty="0" smtClean="0"/>
                      <a:t>БСК</a:t>
                    </a:r>
                    <a:r>
                      <a:rPr lang="ru-RU" sz="1600" dirty="0"/>
                      <a:t>
13%</a:t>
                    </a:r>
                  </a:p>
                </c:rich>
              </c:tx>
              <c:spPr/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CatName val="1"/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Инфаркт миокарда</c:v>
                </c:pt>
                <c:pt idx="1">
                  <c:v>ИБС</c:v>
                </c:pt>
                <c:pt idx="2">
                  <c:v>Инсульт</c:v>
                </c:pt>
                <c:pt idx="3">
                  <c:v>ЦВБ</c:v>
                </c:pt>
                <c:pt idx="4">
                  <c:v>прочие БСК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564</c:v>
                </c:pt>
                <c:pt idx="1">
                  <c:v>6281</c:v>
                </c:pt>
                <c:pt idx="2">
                  <c:v>1915</c:v>
                </c:pt>
                <c:pt idx="3">
                  <c:v>5990</c:v>
                </c:pt>
                <c:pt idx="4">
                  <c:v>2108</c:v>
                </c:pt>
              </c:numCache>
            </c:numRef>
          </c:val>
        </c:ser>
        <c:dLbls/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plotArea>
      <c:layout>
        <c:manualLayout>
          <c:layoutTarget val="inner"/>
          <c:xMode val="edge"/>
          <c:yMode val="edge"/>
          <c:x val="0"/>
          <c:y val="1.1217976327894834E-2"/>
          <c:w val="1"/>
          <c:h val="0.9878204520786332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</c:dPt>
          <c:dPt>
            <c:idx val="1"/>
          </c:dPt>
          <c:dPt>
            <c:idx val="2"/>
          </c:dPt>
          <c:dPt>
            <c:idx val="3"/>
            <c:spPr>
              <a:gradFill flip="none" rotWithShape="1">
                <a:gsLst>
                  <a:gs pos="0">
                    <a:srgbClr val="43FF98">
                      <a:shade val="30000"/>
                      <a:satMod val="115000"/>
                    </a:srgbClr>
                  </a:gs>
                  <a:gs pos="50000">
                    <a:srgbClr val="43FF98">
                      <a:shade val="67500"/>
                      <a:satMod val="115000"/>
                    </a:srgbClr>
                  </a:gs>
                  <a:gs pos="100000">
                    <a:srgbClr val="43FF98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c:spPr>
          </c:dPt>
          <c:dLbls>
            <c:dLbl>
              <c:idx val="0"/>
              <c:layout>
                <c:manualLayout>
                  <c:x val="-2.5496336329046531E-2"/>
                  <c:y val="-4.2626345582844703E-3"/>
                </c:manualLayout>
              </c:layout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6981751998374493E-3"/>
                  <c:y val="2.6043362276179559E-2"/>
                </c:manualLayout>
              </c:layout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9937004888683124E-3"/>
                  <c:y val="1.8631005813534946E-3"/>
                </c:manualLayout>
              </c:layout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0863783150651946"/>
                  <c:y val="-0.34035422601531179"/>
                </c:manualLayout>
              </c:layout>
              <c:showCatName val="1"/>
              <c:showPercent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CatName val="1"/>
            <c:showPercent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генетика</c:v>
                </c:pt>
                <c:pt idx="1">
                  <c:v>окружающая среда</c:v>
                </c:pt>
                <c:pt idx="2">
                  <c:v>медицина</c:v>
                </c:pt>
                <c:pt idx="3">
                  <c:v>образ жизни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16</c:v>
                </c:pt>
                <c:pt idx="1">
                  <c:v>21</c:v>
                </c:pt>
                <c:pt idx="2">
                  <c:v>11</c:v>
                </c:pt>
                <c:pt idx="3">
                  <c:v>52</c:v>
                </c:pt>
              </c:numCache>
            </c:numRef>
          </c:val>
        </c:ser>
        <c:dLbls/>
        <c:firstSliceAng val="0"/>
        <c:holeSize val="50"/>
      </c:doughnut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6C9D56-EE3C-46EA-B1E7-9EAACF62F30A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9570D55-1AEB-435E-9F3B-F4474BC9CB62}">
      <dgm:prSet phldrT="[Текст]" custT="1"/>
      <dgm:spPr>
        <a:solidFill>
          <a:srgbClr val="6600CC"/>
        </a:solidFill>
      </dgm:spPr>
      <dgm:t>
        <a:bodyPr/>
        <a:lstStyle/>
        <a:p>
          <a:r>
            <a:rPr lang="ru-RU" sz="2400" b="1" dirty="0" smtClean="0"/>
            <a:t>Табачный дым</a:t>
          </a:r>
          <a:endParaRPr lang="ru-RU" sz="2400" b="1" dirty="0"/>
        </a:p>
      </dgm:t>
    </dgm:pt>
    <dgm:pt modelId="{1A5C5A68-E5BE-49BA-B697-30DAC722797B}" type="parTrans" cxnId="{17122421-20F5-40F5-9855-4F4BBCD3F66E}">
      <dgm:prSet/>
      <dgm:spPr/>
      <dgm:t>
        <a:bodyPr/>
        <a:lstStyle/>
        <a:p>
          <a:endParaRPr lang="ru-RU"/>
        </a:p>
      </dgm:t>
    </dgm:pt>
    <dgm:pt modelId="{954177B7-2A99-4FA9-A03E-9256ABE1C47B}" type="sibTrans" cxnId="{17122421-20F5-40F5-9855-4F4BBCD3F66E}">
      <dgm:prSet/>
      <dgm:spPr/>
      <dgm:t>
        <a:bodyPr/>
        <a:lstStyle/>
        <a:p>
          <a:endParaRPr lang="ru-RU"/>
        </a:p>
      </dgm:t>
    </dgm:pt>
    <dgm:pt modelId="{84215728-A42D-4E21-99EF-FD00E0F4FD9D}">
      <dgm:prSet phldrT="[Текст]" custT="1"/>
      <dgm:spPr>
        <a:solidFill>
          <a:srgbClr val="FF0066"/>
        </a:solidFill>
      </dgm:spPr>
      <dgm:t>
        <a:bodyPr/>
        <a:lstStyle/>
        <a:p>
          <a:r>
            <a:rPr lang="ru-RU" sz="2000" b="1" dirty="0" smtClean="0"/>
            <a:t>Радиоактивные элементы</a:t>
          </a:r>
          <a:endParaRPr lang="ru-RU" sz="2000" b="1" dirty="0"/>
        </a:p>
      </dgm:t>
    </dgm:pt>
    <dgm:pt modelId="{510E364F-ECAC-4846-B826-7984ED0A4272}" type="parTrans" cxnId="{81B17C75-FEB2-401B-A646-27E8DF909699}">
      <dgm:prSet/>
      <dgm:spPr>
        <a:solidFill>
          <a:schemeClr val="tx1"/>
        </a:solidFill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F3A0EC4A-523A-4E4D-9115-BF78A1E68922}" type="sibTrans" cxnId="{81B17C75-FEB2-401B-A646-27E8DF909699}">
      <dgm:prSet/>
      <dgm:spPr/>
      <dgm:t>
        <a:bodyPr/>
        <a:lstStyle/>
        <a:p>
          <a:endParaRPr lang="ru-RU"/>
        </a:p>
      </dgm:t>
    </dgm:pt>
    <dgm:pt modelId="{DC683B1B-E860-46AE-AB12-5EAD0BFA6263}">
      <dgm:prSet phldrT="[Текст]" custT="1"/>
      <dgm:spPr>
        <a:solidFill>
          <a:srgbClr val="FF0066"/>
        </a:solidFill>
      </dgm:spPr>
      <dgm:t>
        <a:bodyPr/>
        <a:lstStyle/>
        <a:p>
          <a:r>
            <a:rPr lang="ru-RU" sz="2000" b="1" dirty="0" smtClean="0"/>
            <a:t>Канцерогенные смолы</a:t>
          </a:r>
          <a:endParaRPr lang="ru-RU" sz="2000" b="1" dirty="0"/>
        </a:p>
      </dgm:t>
    </dgm:pt>
    <dgm:pt modelId="{BF82C74B-95F3-49A3-B68B-F8AF1C31C7F4}" type="parTrans" cxnId="{DF3BF706-7AF4-4B2D-B4F4-D58F0F21E979}">
      <dgm:prSet/>
      <dgm:spPr>
        <a:solidFill>
          <a:schemeClr val="tx1"/>
        </a:solidFill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2B595C31-0611-4F25-B400-E37FAEC14B09}" type="sibTrans" cxnId="{DF3BF706-7AF4-4B2D-B4F4-D58F0F21E979}">
      <dgm:prSet/>
      <dgm:spPr/>
      <dgm:t>
        <a:bodyPr/>
        <a:lstStyle/>
        <a:p>
          <a:endParaRPr lang="ru-RU"/>
        </a:p>
      </dgm:t>
    </dgm:pt>
    <dgm:pt modelId="{0DD8E3E5-B686-4EAF-835B-9DE9A48CC9F6}">
      <dgm:prSet phldrT="[Текст]" custT="1"/>
      <dgm:spPr>
        <a:solidFill>
          <a:srgbClr val="FF0066"/>
        </a:solidFill>
      </dgm:spPr>
      <dgm:t>
        <a:bodyPr/>
        <a:lstStyle/>
        <a:p>
          <a:r>
            <a:rPr lang="ru-RU" sz="2000" b="1" dirty="0" smtClean="0"/>
            <a:t>Стирол</a:t>
          </a:r>
          <a:endParaRPr lang="ru-RU" sz="2000" b="1" dirty="0"/>
        </a:p>
      </dgm:t>
    </dgm:pt>
    <dgm:pt modelId="{6FDF840F-73E9-414E-978E-806130E76282}" type="parTrans" cxnId="{76ABB1F9-0DAE-4C83-BB9B-DADC6B2B153C}">
      <dgm:prSet/>
      <dgm:spPr>
        <a:solidFill>
          <a:schemeClr val="tx1"/>
        </a:solidFill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987C7430-265E-4C43-95EC-D69B50FFC997}" type="sibTrans" cxnId="{76ABB1F9-0DAE-4C83-BB9B-DADC6B2B153C}">
      <dgm:prSet/>
      <dgm:spPr/>
      <dgm:t>
        <a:bodyPr/>
        <a:lstStyle/>
        <a:p>
          <a:endParaRPr lang="ru-RU"/>
        </a:p>
      </dgm:t>
    </dgm:pt>
    <dgm:pt modelId="{89A85C43-278F-436A-B15C-11A50194C481}">
      <dgm:prSet phldrT="[Текст]" custT="1"/>
      <dgm:spPr>
        <a:solidFill>
          <a:srgbClr val="FF0066"/>
        </a:solidFill>
      </dgm:spPr>
      <dgm:t>
        <a:bodyPr/>
        <a:lstStyle/>
        <a:p>
          <a:r>
            <a:rPr lang="ru-RU" sz="2000" b="1" dirty="0" smtClean="0"/>
            <a:t>Угарный газ</a:t>
          </a:r>
        </a:p>
      </dgm:t>
    </dgm:pt>
    <dgm:pt modelId="{7D637F99-DEFA-4F46-B3CA-AB8E3D5C4533}" type="parTrans" cxnId="{0795F0F3-4DA9-4F62-8219-1E627D2971C6}">
      <dgm:prSet/>
      <dgm:spPr>
        <a:solidFill>
          <a:schemeClr val="tx1"/>
        </a:solidFill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D918DBEC-BB6F-4E3D-8819-7A992766097A}" type="sibTrans" cxnId="{0795F0F3-4DA9-4F62-8219-1E627D2971C6}">
      <dgm:prSet/>
      <dgm:spPr/>
      <dgm:t>
        <a:bodyPr/>
        <a:lstStyle/>
        <a:p>
          <a:endParaRPr lang="ru-RU"/>
        </a:p>
      </dgm:t>
    </dgm:pt>
    <dgm:pt modelId="{074F3E2A-FCFB-4DDA-BE03-766392D0AA99}">
      <dgm:prSet phldrT="[Текст]" custT="1"/>
      <dgm:spPr>
        <a:solidFill>
          <a:srgbClr val="FF0066"/>
        </a:solidFill>
      </dgm:spPr>
      <dgm:t>
        <a:bodyPr/>
        <a:lstStyle/>
        <a:p>
          <a:r>
            <a:rPr lang="ru-RU" sz="2000" b="1" dirty="0" smtClean="0"/>
            <a:t>Никотин</a:t>
          </a:r>
        </a:p>
      </dgm:t>
    </dgm:pt>
    <dgm:pt modelId="{72307678-F05E-4959-883E-88DCECBA163E}" type="parTrans" cxnId="{6D51304F-F739-465E-AB05-E75527B1BA05}">
      <dgm:prSet/>
      <dgm:spPr>
        <a:solidFill>
          <a:schemeClr val="tx1"/>
        </a:solidFill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6256650D-EE15-4523-969F-07CA6FFBF896}" type="sibTrans" cxnId="{6D51304F-F739-465E-AB05-E75527B1BA05}">
      <dgm:prSet/>
      <dgm:spPr/>
      <dgm:t>
        <a:bodyPr/>
        <a:lstStyle/>
        <a:p>
          <a:endParaRPr lang="ru-RU"/>
        </a:p>
      </dgm:t>
    </dgm:pt>
    <dgm:pt modelId="{2B22BA5E-D163-4B26-B24F-1CDB12FA53AF}">
      <dgm:prSet phldrT="[Текст]" custT="1"/>
      <dgm:spPr>
        <a:solidFill>
          <a:srgbClr val="FF0066"/>
        </a:solidFill>
      </dgm:spPr>
      <dgm:t>
        <a:bodyPr/>
        <a:lstStyle/>
        <a:p>
          <a:r>
            <a:rPr lang="ru-RU" sz="2000" b="1" dirty="0" smtClean="0"/>
            <a:t>Мышьяк</a:t>
          </a:r>
        </a:p>
      </dgm:t>
    </dgm:pt>
    <dgm:pt modelId="{3EBEBF63-87C8-4712-A421-58D19A355B3E}" type="parTrans" cxnId="{ACC2DEDB-FEC7-40EC-995A-5ADFE409E487}">
      <dgm:prSet/>
      <dgm:spPr>
        <a:solidFill>
          <a:schemeClr val="tx1"/>
        </a:solidFill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25DF8D06-874B-42EA-BDD2-E2A4B81A0EB7}" type="sibTrans" cxnId="{ACC2DEDB-FEC7-40EC-995A-5ADFE409E487}">
      <dgm:prSet/>
      <dgm:spPr/>
      <dgm:t>
        <a:bodyPr/>
        <a:lstStyle/>
        <a:p>
          <a:endParaRPr lang="ru-RU"/>
        </a:p>
      </dgm:t>
    </dgm:pt>
    <dgm:pt modelId="{209AD41A-0F15-421C-A78B-896854D2A50B}">
      <dgm:prSet phldrT="[Текст]" custT="1"/>
      <dgm:spPr>
        <a:solidFill>
          <a:srgbClr val="FF0066"/>
        </a:solidFill>
      </dgm:spPr>
      <dgm:t>
        <a:bodyPr/>
        <a:lstStyle/>
        <a:p>
          <a:r>
            <a:rPr lang="ru-RU" sz="2000" b="1" dirty="0" smtClean="0"/>
            <a:t>Синильная кислота</a:t>
          </a:r>
        </a:p>
      </dgm:t>
    </dgm:pt>
    <dgm:pt modelId="{0C08419B-9AD4-4AE4-A760-03A9CA1CDBB1}" type="parTrans" cxnId="{A4243060-7B04-4B0D-8580-29BA568BE749}">
      <dgm:prSet/>
      <dgm:spPr>
        <a:solidFill>
          <a:schemeClr val="tx1"/>
        </a:solidFill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B88913A8-3733-4B6E-B37C-B9684213089D}" type="sibTrans" cxnId="{A4243060-7B04-4B0D-8580-29BA568BE749}">
      <dgm:prSet/>
      <dgm:spPr/>
      <dgm:t>
        <a:bodyPr/>
        <a:lstStyle/>
        <a:p>
          <a:endParaRPr lang="ru-RU"/>
        </a:p>
      </dgm:t>
    </dgm:pt>
    <dgm:pt modelId="{F8E893EF-9931-4601-B85B-D260372B61AF}">
      <dgm:prSet phldrT="[Текст]" custT="1"/>
      <dgm:spPr>
        <a:solidFill>
          <a:srgbClr val="FF0066"/>
        </a:solidFill>
      </dgm:spPr>
      <dgm:t>
        <a:bodyPr lIns="0" tIns="0" rIns="0" bIns="0"/>
        <a:lstStyle/>
        <a:p>
          <a:r>
            <a:rPr lang="ru-RU" sz="2000" b="1" dirty="0" smtClean="0"/>
            <a:t>Нервно-сердечные яды</a:t>
          </a:r>
          <a:endParaRPr lang="ru-RU" sz="2000" b="1" dirty="0"/>
        </a:p>
      </dgm:t>
    </dgm:pt>
    <dgm:pt modelId="{CF6CE657-552E-4C3B-B7D8-4BA88A0838FB}" type="sibTrans" cxnId="{A0BCD0D7-ACED-4A08-9441-31671FF86355}">
      <dgm:prSet/>
      <dgm:spPr/>
      <dgm:t>
        <a:bodyPr/>
        <a:lstStyle/>
        <a:p>
          <a:endParaRPr lang="ru-RU"/>
        </a:p>
      </dgm:t>
    </dgm:pt>
    <dgm:pt modelId="{C64FDBB2-CF73-4307-880C-3A16F94F8F45}" type="parTrans" cxnId="{A0BCD0D7-ACED-4A08-9441-31671FF86355}">
      <dgm:prSet/>
      <dgm:spPr>
        <a:solidFill>
          <a:schemeClr val="tx1"/>
        </a:solidFill>
        <a:ln>
          <a:solidFill>
            <a:srgbClr val="FF0000"/>
          </a:solidFill>
        </a:ln>
      </dgm:spPr>
      <dgm:t>
        <a:bodyPr/>
        <a:lstStyle/>
        <a:p>
          <a:endParaRPr lang="ru-RU"/>
        </a:p>
      </dgm:t>
    </dgm:pt>
    <dgm:pt modelId="{7D8A530F-92FB-4641-8786-A601BA63D759}" type="pres">
      <dgm:prSet presAssocID="{256C9D56-EE3C-46EA-B1E7-9EAACF62F30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1CC0148-7A9F-48A2-9C2B-2F86FD03DF0C}" type="pres">
      <dgm:prSet presAssocID="{F9570D55-1AEB-435E-9F3B-F4474BC9CB62}" presName="centerShape" presStyleLbl="node0" presStyleIdx="0" presStyleCnt="1" custScaleX="180504"/>
      <dgm:spPr/>
      <dgm:t>
        <a:bodyPr/>
        <a:lstStyle/>
        <a:p>
          <a:endParaRPr lang="ru-RU"/>
        </a:p>
      </dgm:t>
    </dgm:pt>
    <dgm:pt modelId="{1531DD71-3ED8-46F4-90F0-49959F7AF6EF}" type="pres">
      <dgm:prSet presAssocID="{C64FDBB2-CF73-4307-880C-3A16F94F8F45}" presName="parTrans" presStyleLbl="sibTrans2D1" presStyleIdx="0" presStyleCnt="8" custScaleX="123733" custLinFactNeighborX="-5208" custLinFactNeighborY="-8696"/>
      <dgm:spPr/>
      <dgm:t>
        <a:bodyPr/>
        <a:lstStyle/>
        <a:p>
          <a:endParaRPr lang="ru-RU"/>
        </a:p>
      </dgm:t>
    </dgm:pt>
    <dgm:pt modelId="{0B6DA6F0-DB87-480A-B9C4-779A2817F1C0}" type="pres">
      <dgm:prSet presAssocID="{C64FDBB2-CF73-4307-880C-3A16F94F8F45}" presName="connectorText" presStyleLbl="sibTrans2D1" presStyleIdx="0" presStyleCnt="8"/>
      <dgm:spPr/>
      <dgm:t>
        <a:bodyPr/>
        <a:lstStyle/>
        <a:p>
          <a:endParaRPr lang="ru-RU"/>
        </a:p>
      </dgm:t>
    </dgm:pt>
    <dgm:pt modelId="{52946BE9-BE14-478A-8BAD-84FFEFDF2F76}" type="pres">
      <dgm:prSet presAssocID="{F8E893EF-9931-4601-B85B-D260372B61AF}" presName="node" presStyleLbl="node1" presStyleIdx="0" presStyleCnt="8" custRadScaleRad="76824" custRadScaleInc="116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FF2753-8870-49A3-A0E0-535A51B55F0E}" type="pres">
      <dgm:prSet presAssocID="{510E364F-ECAC-4846-B826-7984ED0A4272}" presName="parTrans" presStyleLbl="sibTrans2D1" presStyleIdx="1" presStyleCnt="8"/>
      <dgm:spPr/>
      <dgm:t>
        <a:bodyPr/>
        <a:lstStyle/>
        <a:p>
          <a:endParaRPr lang="ru-RU"/>
        </a:p>
      </dgm:t>
    </dgm:pt>
    <dgm:pt modelId="{FB54E9BC-8CD2-4E26-9BAB-15F6FE362C94}" type="pres">
      <dgm:prSet presAssocID="{510E364F-ECAC-4846-B826-7984ED0A4272}" presName="connectorText" presStyleLbl="sibTrans2D1" presStyleIdx="1" presStyleCnt="8"/>
      <dgm:spPr/>
      <dgm:t>
        <a:bodyPr/>
        <a:lstStyle/>
        <a:p>
          <a:endParaRPr lang="ru-RU"/>
        </a:p>
      </dgm:t>
    </dgm:pt>
    <dgm:pt modelId="{6BB2C10B-BB0F-48C4-AA21-EF67EBFF16F2}" type="pres">
      <dgm:prSet presAssocID="{84215728-A42D-4E21-99EF-FD00E0F4FD9D}" presName="node" presStyleLbl="node1" presStyleIdx="1" presStyleCnt="8" custScaleX="126994" custRadScaleRad="88567" custRadScaleInc="218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66355D-7FF4-470E-BB8C-B99E67FB306D}" type="pres">
      <dgm:prSet presAssocID="{BF82C74B-95F3-49A3-B68B-F8AF1C31C7F4}" presName="parTrans" presStyleLbl="sibTrans2D1" presStyleIdx="2" presStyleCnt="8"/>
      <dgm:spPr/>
      <dgm:t>
        <a:bodyPr/>
        <a:lstStyle/>
        <a:p>
          <a:endParaRPr lang="ru-RU"/>
        </a:p>
      </dgm:t>
    </dgm:pt>
    <dgm:pt modelId="{5545BFC6-5900-420B-A813-BA3DCB0956C5}" type="pres">
      <dgm:prSet presAssocID="{BF82C74B-95F3-49A3-B68B-F8AF1C31C7F4}" presName="connectorText" presStyleLbl="sibTrans2D1" presStyleIdx="2" presStyleCnt="8"/>
      <dgm:spPr/>
      <dgm:t>
        <a:bodyPr/>
        <a:lstStyle/>
        <a:p>
          <a:endParaRPr lang="ru-RU"/>
        </a:p>
      </dgm:t>
    </dgm:pt>
    <dgm:pt modelId="{F0FAAFC1-D9A4-4620-8FA3-AE5AC1822992}" type="pres">
      <dgm:prSet presAssocID="{DC683B1B-E860-46AE-AB12-5EAD0BFA6263}" presName="node" presStyleLbl="node1" presStyleIdx="2" presStyleCnt="8" custScaleX="1213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265803-9E07-439A-A952-82BD1CC0E5CB}" type="pres">
      <dgm:prSet presAssocID="{6FDF840F-73E9-414E-978E-806130E76282}" presName="parTrans" presStyleLbl="sibTrans2D1" presStyleIdx="3" presStyleCnt="8"/>
      <dgm:spPr/>
      <dgm:t>
        <a:bodyPr/>
        <a:lstStyle/>
        <a:p>
          <a:endParaRPr lang="ru-RU"/>
        </a:p>
      </dgm:t>
    </dgm:pt>
    <dgm:pt modelId="{85935ECE-C407-435D-9C0B-F13FB7C12C51}" type="pres">
      <dgm:prSet presAssocID="{6FDF840F-73E9-414E-978E-806130E76282}" presName="connectorText" presStyleLbl="sibTrans2D1" presStyleIdx="3" presStyleCnt="8"/>
      <dgm:spPr/>
      <dgm:t>
        <a:bodyPr/>
        <a:lstStyle/>
        <a:p>
          <a:endParaRPr lang="ru-RU"/>
        </a:p>
      </dgm:t>
    </dgm:pt>
    <dgm:pt modelId="{B68B2A8E-2342-47A9-9ED2-1131DA07EA68}" type="pres">
      <dgm:prSet presAssocID="{0DD8E3E5-B686-4EAF-835B-9DE9A48CC9F6}" presName="node" presStyleLbl="node1" presStyleIdx="3" presStyleCnt="8" custScaleX="110416" custRadScaleRad="87923" custRadScaleInc="-149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05022B-FDF3-4128-9D10-5C81E132EE13}" type="pres">
      <dgm:prSet presAssocID="{7D637F99-DEFA-4F46-B3CA-AB8E3D5C4533}" presName="parTrans" presStyleLbl="sibTrans2D1" presStyleIdx="4" presStyleCnt="8"/>
      <dgm:spPr/>
      <dgm:t>
        <a:bodyPr/>
        <a:lstStyle/>
        <a:p>
          <a:endParaRPr lang="ru-RU"/>
        </a:p>
      </dgm:t>
    </dgm:pt>
    <dgm:pt modelId="{C5C70C8B-5CAD-491A-A543-6CC359338770}" type="pres">
      <dgm:prSet presAssocID="{7D637F99-DEFA-4F46-B3CA-AB8E3D5C4533}" presName="connectorText" presStyleLbl="sibTrans2D1" presStyleIdx="4" presStyleCnt="8"/>
      <dgm:spPr/>
      <dgm:t>
        <a:bodyPr/>
        <a:lstStyle/>
        <a:p>
          <a:endParaRPr lang="ru-RU"/>
        </a:p>
      </dgm:t>
    </dgm:pt>
    <dgm:pt modelId="{BBF8F2F9-3749-480B-8D5D-B3BF0D717C16}" type="pres">
      <dgm:prSet presAssocID="{89A85C43-278F-436A-B15C-11A50194C481}" presName="node" presStyleLbl="node1" presStyleIdx="4" presStyleCnt="8" custScaleX="110782" custRadScaleRad="75323" custRadScaleInc="-23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4C3358-85EC-4D35-A3B6-4ED7A56C6159}" type="pres">
      <dgm:prSet presAssocID="{72307678-F05E-4959-883E-88DCECBA163E}" presName="parTrans" presStyleLbl="sibTrans2D1" presStyleIdx="5" presStyleCnt="8"/>
      <dgm:spPr/>
      <dgm:t>
        <a:bodyPr/>
        <a:lstStyle/>
        <a:p>
          <a:endParaRPr lang="ru-RU"/>
        </a:p>
      </dgm:t>
    </dgm:pt>
    <dgm:pt modelId="{4251DB0D-B79C-4092-AA42-76422362598E}" type="pres">
      <dgm:prSet presAssocID="{72307678-F05E-4959-883E-88DCECBA163E}" presName="connectorText" presStyleLbl="sibTrans2D1" presStyleIdx="5" presStyleCnt="8"/>
      <dgm:spPr/>
      <dgm:t>
        <a:bodyPr/>
        <a:lstStyle/>
        <a:p>
          <a:endParaRPr lang="ru-RU"/>
        </a:p>
      </dgm:t>
    </dgm:pt>
    <dgm:pt modelId="{6CF75703-4D4E-47DC-827F-3F255D10D4F9}" type="pres">
      <dgm:prSet presAssocID="{074F3E2A-FCFB-4DDA-BE03-766392D0AA99}" presName="node" presStyleLbl="node1" presStyleIdx="5" presStyleCnt="8" custScaleX="119161" custScaleY="90042" custRadScaleRad="82640" custRadScaleInc="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88BE58-AF92-4220-AB12-93A7565C8D54}" type="pres">
      <dgm:prSet presAssocID="{3EBEBF63-87C8-4712-A421-58D19A355B3E}" presName="parTrans" presStyleLbl="sibTrans2D1" presStyleIdx="6" presStyleCnt="8"/>
      <dgm:spPr/>
      <dgm:t>
        <a:bodyPr/>
        <a:lstStyle/>
        <a:p>
          <a:endParaRPr lang="ru-RU"/>
        </a:p>
      </dgm:t>
    </dgm:pt>
    <dgm:pt modelId="{BC3C72C4-9877-4026-B19D-539BF23102B1}" type="pres">
      <dgm:prSet presAssocID="{3EBEBF63-87C8-4712-A421-58D19A355B3E}" presName="connectorText" presStyleLbl="sibTrans2D1" presStyleIdx="6" presStyleCnt="8"/>
      <dgm:spPr/>
      <dgm:t>
        <a:bodyPr/>
        <a:lstStyle/>
        <a:p>
          <a:endParaRPr lang="ru-RU"/>
        </a:p>
      </dgm:t>
    </dgm:pt>
    <dgm:pt modelId="{4A070596-C90A-4F6A-8575-84BA198DA40A}" type="pres">
      <dgm:prSet presAssocID="{2B22BA5E-D163-4B26-B24F-1CDB12FA53AF}" presName="node" presStyleLbl="node1" presStyleIdx="6" presStyleCnt="8" custScaleX="120197" custRadScaleRad="97568" custRadScaleInc="18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0645AD-A0D0-42A2-BDAF-4F24E57B0457}" type="pres">
      <dgm:prSet presAssocID="{0C08419B-9AD4-4AE4-A760-03A9CA1CDBB1}" presName="parTrans" presStyleLbl="sibTrans2D1" presStyleIdx="7" presStyleCnt="8"/>
      <dgm:spPr/>
      <dgm:t>
        <a:bodyPr/>
        <a:lstStyle/>
        <a:p>
          <a:endParaRPr lang="ru-RU"/>
        </a:p>
      </dgm:t>
    </dgm:pt>
    <dgm:pt modelId="{F8CB3010-09BD-421B-9C54-3B35B84A19F5}" type="pres">
      <dgm:prSet presAssocID="{0C08419B-9AD4-4AE4-A760-03A9CA1CDBB1}" presName="connectorText" presStyleLbl="sibTrans2D1" presStyleIdx="7" presStyleCnt="8"/>
      <dgm:spPr/>
      <dgm:t>
        <a:bodyPr/>
        <a:lstStyle/>
        <a:p>
          <a:endParaRPr lang="ru-RU"/>
        </a:p>
      </dgm:t>
    </dgm:pt>
    <dgm:pt modelId="{7A7EC20D-10DE-4DEB-9999-183D830E8A1D}" type="pres">
      <dgm:prSet presAssocID="{209AD41A-0F15-421C-A78B-896854D2A50B}" presName="node" presStyleLbl="node1" presStyleIdx="7" presStyleCnt="8" custRadScaleRad="81661" custRadScaleInc="-31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DC2ED1-80A1-4AA6-99D4-49CF88780D8A}" type="presOf" srcId="{3EBEBF63-87C8-4712-A421-58D19A355B3E}" destId="{A288BE58-AF92-4220-AB12-93A7565C8D54}" srcOrd="0" destOrd="0" presId="urn:microsoft.com/office/officeart/2005/8/layout/radial5"/>
    <dgm:cxn modelId="{04FC84CF-3302-4B7E-895C-2E018746D496}" type="presOf" srcId="{074F3E2A-FCFB-4DDA-BE03-766392D0AA99}" destId="{6CF75703-4D4E-47DC-827F-3F255D10D4F9}" srcOrd="0" destOrd="0" presId="urn:microsoft.com/office/officeart/2005/8/layout/radial5"/>
    <dgm:cxn modelId="{DF3BF706-7AF4-4B2D-B4F4-D58F0F21E979}" srcId="{F9570D55-1AEB-435E-9F3B-F4474BC9CB62}" destId="{DC683B1B-E860-46AE-AB12-5EAD0BFA6263}" srcOrd="2" destOrd="0" parTransId="{BF82C74B-95F3-49A3-B68B-F8AF1C31C7F4}" sibTransId="{2B595C31-0611-4F25-B400-E37FAEC14B09}"/>
    <dgm:cxn modelId="{1FDF4080-3773-444D-A300-0F3753048321}" type="presOf" srcId="{72307678-F05E-4959-883E-88DCECBA163E}" destId="{424C3358-85EC-4D35-A3B6-4ED7A56C6159}" srcOrd="0" destOrd="0" presId="urn:microsoft.com/office/officeart/2005/8/layout/radial5"/>
    <dgm:cxn modelId="{6D74D4BD-8D57-4587-9311-F8EF88209B14}" type="presOf" srcId="{6FDF840F-73E9-414E-978E-806130E76282}" destId="{36265803-9E07-439A-A952-82BD1CC0E5CB}" srcOrd="0" destOrd="0" presId="urn:microsoft.com/office/officeart/2005/8/layout/radial5"/>
    <dgm:cxn modelId="{ADF89915-F7CA-4F52-9192-2EDD919C22E2}" type="presOf" srcId="{510E364F-ECAC-4846-B826-7984ED0A4272}" destId="{5CFF2753-8870-49A3-A0E0-535A51B55F0E}" srcOrd="0" destOrd="0" presId="urn:microsoft.com/office/officeart/2005/8/layout/radial5"/>
    <dgm:cxn modelId="{A769FE0B-5849-459C-BB1E-904BBDD074DE}" type="presOf" srcId="{0DD8E3E5-B686-4EAF-835B-9DE9A48CC9F6}" destId="{B68B2A8E-2342-47A9-9ED2-1131DA07EA68}" srcOrd="0" destOrd="0" presId="urn:microsoft.com/office/officeart/2005/8/layout/radial5"/>
    <dgm:cxn modelId="{A4243060-7B04-4B0D-8580-29BA568BE749}" srcId="{F9570D55-1AEB-435E-9F3B-F4474BC9CB62}" destId="{209AD41A-0F15-421C-A78B-896854D2A50B}" srcOrd="7" destOrd="0" parTransId="{0C08419B-9AD4-4AE4-A760-03A9CA1CDBB1}" sibTransId="{B88913A8-3733-4B6E-B37C-B9684213089D}"/>
    <dgm:cxn modelId="{ACC2DEDB-FEC7-40EC-995A-5ADFE409E487}" srcId="{F9570D55-1AEB-435E-9F3B-F4474BC9CB62}" destId="{2B22BA5E-D163-4B26-B24F-1CDB12FA53AF}" srcOrd="6" destOrd="0" parTransId="{3EBEBF63-87C8-4712-A421-58D19A355B3E}" sibTransId="{25DF8D06-874B-42EA-BDD2-E2A4B81A0EB7}"/>
    <dgm:cxn modelId="{4738EC59-B060-4CFB-B048-17F34124C94D}" type="presOf" srcId="{3EBEBF63-87C8-4712-A421-58D19A355B3E}" destId="{BC3C72C4-9877-4026-B19D-539BF23102B1}" srcOrd="1" destOrd="0" presId="urn:microsoft.com/office/officeart/2005/8/layout/radial5"/>
    <dgm:cxn modelId="{5E6C226B-7AB5-48BC-89E1-AC73423B6847}" type="presOf" srcId="{BF82C74B-95F3-49A3-B68B-F8AF1C31C7F4}" destId="{5545BFC6-5900-420B-A813-BA3DCB0956C5}" srcOrd="1" destOrd="0" presId="urn:microsoft.com/office/officeart/2005/8/layout/radial5"/>
    <dgm:cxn modelId="{F2E818A2-FE1F-42BE-A5EE-0DED5C13D690}" type="presOf" srcId="{BF82C74B-95F3-49A3-B68B-F8AF1C31C7F4}" destId="{1F66355D-7FF4-470E-BB8C-B99E67FB306D}" srcOrd="0" destOrd="0" presId="urn:microsoft.com/office/officeart/2005/8/layout/radial5"/>
    <dgm:cxn modelId="{A15362E9-74E7-4D16-8664-0BE59EE534EE}" type="presOf" srcId="{DC683B1B-E860-46AE-AB12-5EAD0BFA6263}" destId="{F0FAAFC1-D9A4-4620-8FA3-AE5AC1822992}" srcOrd="0" destOrd="0" presId="urn:microsoft.com/office/officeart/2005/8/layout/radial5"/>
    <dgm:cxn modelId="{4D151935-15F0-4B53-84B4-03702F1D9D59}" type="presOf" srcId="{209AD41A-0F15-421C-A78B-896854D2A50B}" destId="{7A7EC20D-10DE-4DEB-9999-183D830E8A1D}" srcOrd="0" destOrd="0" presId="urn:microsoft.com/office/officeart/2005/8/layout/radial5"/>
    <dgm:cxn modelId="{6D51304F-F739-465E-AB05-E75527B1BA05}" srcId="{F9570D55-1AEB-435E-9F3B-F4474BC9CB62}" destId="{074F3E2A-FCFB-4DDA-BE03-766392D0AA99}" srcOrd="5" destOrd="0" parTransId="{72307678-F05E-4959-883E-88DCECBA163E}" sibTransId="{6256650D-EE15-4523-969F-07CA6FFBF896}"/>
    <dgm:cxn modelId="{FB34AB78-C30C-4FAF-A2C3-3901CC6EB92A}" type="presOf" srcId="{84215728-A42D-4E21-99EF-FD00E0F4FD9D}" destId="{6BB2C10B-BB0F-48C4-AA21-EF67EBFF16F2}" srcOrd="0" destOrd="0" presId="urn:microsoft.com/office/officeart/2005/8/layout/radial5"/>
    <dgm:cxn modelId="{1B38C6D7-6B5A-4836-A541-AC0E49106FD0}" type="presOf" srcId="{72307678-F05E-4959-883E-88DCECBA163E}" destId="{4251DB0D-B79C-4092-AA42-76422362598E}" srcOrd="1" destOrd="0" presId="urn:microsoft.com/office/officeart/2005/8/layout/radial5"/>
    <dgm:cxn modelId="{17122421-20F5-40F5-9855-4F4BBCD3F66E}" srcId="{256C9D56-EE3C-46EA-B1E7-9EAACF62F30A}" destId="{F9570D55-1AEB-435E-9F3B-F4474BC9CB62}" srcOrd="0" destOrd="0" parTransId="{1A5C5A68-E5BE-49BA-B697-30DAC722797B}" sibTransId="{954177B7-2A99-4FA9-A03E-9256ABE1C47B}"/>
    <dgm:cxn modelId="{70106B12-5EE7-4466-8BDC-AE3303E322D1}" type="presOf" srcId="{6FDF840F-73E9-414E-978E-806130E76282}" destId="{85935ECE-C407-435D-9C0B-F13FB7C12C51}" srcOrd="1" destOrd="0" presId="urn:microsoft.com/office/officeart/2005/8/layout/radial5"/>
    <dgm:cxn modelId="{81B17C75-FEB2-401B-A646-27E8DF909699}" srcId="{F9570D55-1AEB-435E-9F3B-F4474BC9CB62}" destId="{84215728-A42D-4E21-99EF-FD00E0F4FD9D}" srcOrd="1" destOrd="0" parTransId="{510E364F-ECAC-4846-B826-7984ED0A4272}" sibTransId="{F3A0EC4A-523A-4E4D-9115-BF78A1E68922}"/>
    <dgm:cxn modelId="{C36729D8-D00F-467C-889D-AA7233CA6925}" type="presOf" srcId="{7D637F99-DEFA-4F46-B3CA-AB8E3D5C4533}" destId="{B005022B-FDF3-4128-9D10-5C81E132EE13}" srcOrd="0" destOrd="0" presId="urn:microsoft.com/office/officeart/2005/8/layout/radial5"/>
    <dgm:cxn modelId="{0043BC5D-1067-4D21-B875-381CA4763607}" type="presOf" srcId="{C64FDBB2-CF73-4307-880C-3A16F94F8F45}" destId="{0B6DA6F0-DB87-480A-B9C4-779A2817F1C0}" srcOrd="1" destOrd="0" presId="urn:microsoft.com/office/officeart/2005/8/layout/radial5"/>
    <dgm:cxn modelId="{76ABB1F9-0DAE-4C83-BB9B-DADC6B2B153C}" srcId="{F9570D55-1AEB-435E-9F3B-F4474BC9CB62}" destId="{0DD8E3E5-B686-4EAF-835B-9DE9A48CC9F6}" srcOrd="3" destOrd="0" parTransId="{6FDF840F-73E9-414E-978E-806130E76282}" sibTransId="{987C7430-265E-4C43-95EC-D69B50FFC997}"/>
    <dgm:cxn modelId="{FCE34F4E-A6FD-4544-BE99-BD69309C617D}" type="presOf" srcId="{0C08419B-9AD4-4AE4-A760-03A9CA1CDBB1}" destId="{970645AD-A0D0-42A2-BDAF-4F24E57B0457}" srcOrd="0" destOrd="0" presId="urn:microsoft.com/office/officeart/2005/8/layout/radial5"/>
    <dgm:cxn modelId="{782B4680-1D74-4EFD-BD07-9E391D1D00C1}" type="presOf" srcId="{F8E893EF-9931-4601-B85B-D260372B61AF}" destId="{52946BE9-BE14-478A-8BAD-84FFEFDF2F76}" srcOrd="0" destOrd="0" presId="urn:microsoft.com/office/officeart/2005/8/layout/radial5"/>
    <dgm:cxn modelId="{D666162A-BDDD-4D6E-8737-320144BDD4D4}" type="presOf" srcId="{2B22BA5E-D163-4B26-B24F-1CDB12FA53AF}" destId="{4A070596-C90A-4F6A-8575-84BA198DA40A}" srcOrd="0" destOrd="0" presId="urn:microsoft.com/office/officeart/2005/8/layout/radial5"/>
    <dgm:cxn modelId="{A0BCD0D7-ACED-4A08-9441-31671FF86355}" srcId="{F9570D55-1AEB-435E-9F3B-F4474BC9CB62}" destId="{F8E893EF-9931-4601-B85B-D260372B61AF}" srcOrd="0" destOrd="0" parTransId="{C64FDBB2-CF73-4307-880C-3A16F94F8F45}" sibTransId="{CF6CE657-552E-4C3B-B7D8-4BA88A0838FB}"/>
    <dgm:cxn modelId="{DB37416C-BBEA-46F6-AEC5-5AA2ADA036EB}" type="presOf" srcId="{89A85C43-278F-436A-B15C-11A50194C481}" destId="{BBF8F2F9-3749-480B-8D5D-B3BF0D717C16}" srcOrd="0" destOrd="0" presId="urn:microsoft.com/office/officeart/2005/8/layout/radial5"/>
    <dgm:cxn modelId="{FC3601A6-F165-4126-BBDB-DEDE4DAAEA6E}" type="presOf" srcId="{F9570D55-1AEB-435E-9F3B-F4474BC9CB62}" destId="{81CC0148-7A9F-48A2-9C2B-2F86FD03DF0C}" srcOrd="0" destOrd="0" presId="urn:microsoft.com/office/officeart/2005/8/layout/radial5"/>
    <dgm:cxn modelId="{0795F0F3-4DA9-4F62-8219-1E627D2971C6}" srcId="{F9570D55-1AEB-435E-9F3B-F4474BC9CB62}" destId="{89A85C43-278F-436A-B15C-11A50194C481}" srcOrd="4" destOrd="0" parTransId="{7D637F99-DEFA-4F46-B3CA-AB8E3D5C4533}" sibTransId="{D918DBEC-BB6F-4E3D-8819-7A992766097A}"/>
    <dgm:cxn modelId="{D765851A-7840-4540-A7DC-2B14E5001792}" type="presOf" srcId="{7D637F99-DEFA-4F46-B3CA-AB8E3D5C4533}" destId="{C5C70C8B-5CAD-491A-A543-6CC359338770}" srcOrd="1" destOrd="0" presId="urn:microsoft.com/office/officeart/2005/8/layout/radial5"/>
    <dgm:cxn modelId="{4F574055-08BC-4A66-BFF3-C4C9101EA0F6}" type="presOf" srcId="{510E364F-ECAC-4846-B826-7984ED0A4272}" destId="{FB54E9BC-8CD2-4E26-9BAB-15F6FE362C94}" srcOrd="1" destOrd="0" presId="urn:microsoft.com/office/officeart/2005/8/layout/radial5"/>
    <dgm:cxn modelId="{2376656F-AE5C-4043-B059-4543725A9477}" type="presOf" srcId="{256C9D56-EE3C-46EA-B1E7-9EAACF62F30A}" destId="{7D8A530F-92FB-4641-8786-A601BA63D759}" srcOrd="0" destOrd="0" presId="urn:microsoft.com/office/officeart/2005/8/layout/radial5"/>
    <dgm:cxn modelId="{2D5B6D8A-5E43-48A4-932F-60E7B9D1F5E1}" type="presOf" srcId="{C64FDBB2-CF73-4307-880C-3A16F94F8F45}" destId="{1531DD71-3ED8-46F4-90F0-49959F7AF6EF}" srcOrd="0" destOrd="0" presId="urn:microsoft.com/office/officeart/2005/8/layout/radial5"/>
    <dgm:cxn modelId="{0CB34920-EB59-4004-8C74-52976EFE0912}" type="presOf" srcId="{0C08419B-9AD4-4AE4-A760-03A9CA1CDBB1}" destId="{F8CB3010-09BD-421B-9C54-3B35B84A19F5}" srcOrd="1" destOrd="0" presId="urn:microsoft.com/office/officeart/2005/8/layout/radial5"/>
    <dgm:cxn modelId="{F7DCFF45-D62A-4D2C-8C0C-2827F7569536}" type="presParOf" srcId="{7D8A530F-92FB-4641-8786-A601BA63D759}" destId="{81CC0148-7A9F-48A2-9C2B-2F86FD03DF0C}" srcOrd="0" destOrd="0" presId="urn:microsoft.com/office/officeart/2005/8/layout/radial5"/>
    <dgm:cxn modelId="{8496F0D7-D730-4449-AED0-0489D02597B6}" type="presParOf" srcId="{7D8A530F-92FB-4641-8786-A601BA63D759}" destId="{1531DD71-3ED8-46F4-90F0-49959F7AF6EF}" srcOrd="1" destOrd="0" presId="urn:microsoft.com/office/officeart/2005/8/layout/radial5"/>
    <dgm:cxn modelId="{B315B33E-54F7-4FE0-98A8-A24FF74DD872}" type="presParOf" srcId="{1531DD71-3ED8-46F4-90F0-49959F7AF6EF}" destId="{0B6DA6F0-DB87-480A-B9C4-779A2817F1C0}" srcOrd="0" destOrd="0" presId="urn:microsoft.com/office/officeart/2005/8/layout/radial5"/>
    <dgm:cxn modelId="{BCB5933F-C605-4B98-B472-0A40B99FB94F}" type="presParOf" srcId="{7D8A530F-92FB-4641-8786-A601BA63D759}" destId="{52946BE9-BE14-478A-8BAD-84FFEFDF2F76}" srcOrd="2" destOrd="0" presId="urn:microsoft.com/office/officeart/2005/8/layout/radial5"/>
    <dgm:cxn modelId="{48A80352-463E-4976-B56A-BFBB882C1804}" type="presParOf" srcId="{7D8A530F-92FB-4641-8786-A601BA63D759}" destId="{5CFF2753-8870-49A3-A0E0-535A51B55F0E}" srcOrd="3" destOrd="0" presId="urn:microsoft.com/office/officeart/2005/8/layout/radial5"/>
    <dgm:cxn modelId="{C9865BFB-C0EC-442B-A14E-8A40798A4869}" type="presParOf" srcId="{5CFF2753-8870-49A3-A0E0-535A51B55F0E}" destId="{FB54E9BC-8CD2-4E26-9BAB-15F6FE362C94}" srcOrd="0" destOrd="0" presId="urn:microsoft.com/office/officeart/2005/8/layout/radial5"/>
    <dgm:cxn modelId="{F261B5AD-6DE9-448B-B6A5-19B83B8B103B}" type="presParOf" srcId="{7D8A530F-92FB-4641-8786-A601BA63D759}" destId="{6BB2C10B-BB0F-48C4-AA21-EF67EBFF16F2}" srcOrd="4" destOrd="0" presId="urn:microsoft.com/office/officeart/2005/8/layout/radial5"/>
    <dgm:cxn modelId="{BA0DE551-C452-433C-A3FA-383D4356F94F}" type="presParOf" srcId="{7D8A530F-92FB-4641-8786-A601BA63D759}" destId="{1F66355D-7FF4-470E-BB8C-B99E67FB306D}" srcOrd="5" destOrd="0" presId="urn:microsoft.com/office/officeart/2005/8/layout/radial5"/>
    <dgm:cxn modelId="{94D9F23F-E828-4AD5-A336-E697B07B6EEC}" type="presParOf" srcId="{1F66355D-7FF4-470E-BB8C-B99E67FB306D}" destId="{5545BFC6-5900-420B-A813-BA3DCB0956C5}" srcOrd="0" destOrd="0" presId="urn:microsoft.com/office/officeart/2005/8/layout/radial5"/>
    <dgm:cxn modelId="{4275314D-D32D-437F-BBE0-19A1DB9F7A01}" type="presParOf" srcId="{7D8A530F-92FB-4641-8786-A601BA63D759}" destId="{F0FAAFC1-D9A4-4620-8FA3-AE5AC1822992}" srcOrd="6" destOrd="0" presId="urn:microsoft.com/office/officeart/2005/8/layout/radial5"/>
    <dgm:cxn modelId="{6A4766BE-6A63-41D8-8669-3E8BCBF7A9E6}" type="presParOf" srcId="{7D8A530F-92FB-4641-8786-A601BA63D759}" destId="{36265803-9E07-439A-A952-82BD1CC0E5CB}" srcOrd="7" destOrd="0" presId="urn:microsoft.com/office/officeart/2005/8/layout/radial5"/>
    <dgm:cxn modelId="{BA1B5B1E-1569-4F73-8578-E6DB52116B91}" type="presParOf" srcId="{36265803-9E07-439A-A952-82BD1CC0E5CB}" destId="{85935ECE-C407-435D-9C0B-F13FB7C12C51}" srcOrd="0" destOrd="0" presId="urn:microsoft.com/office/officeart/2005/8/layout/radial5"/>
    <dgm:cxn modelId="{9E72EED6-56DA-4E5A-8BB6-6FF7A5C4A858}" type="presParOf" srcId="{7D8A530F-92FB-4641-8786-A601BA63D759}" destId="{B68B2A8E-2342-47A9-9ED2-1131DA07EA68}" srcOrd="8" destOrd="0" presId="urn:microsoft.com/office/officeart/2005/8/layout/radial5"/>
    <dgm:cxn modelId="{546208CA-9D7D-465F-973B-209B08BBAD07}" type="presParOf" srcId="{7D8A530F-92FB-4641-8786-A601BA63D759}" destId="{B005022B-FDF3-4128-9D10-5C81E132EE13}" srcOrd="9" destOrd="0" presId="urn:microsoft.com/office/officeart/2005/8/layout/radial5"/>
    <dgm:cxn modelId="{095802DB-E06F-4FCE-80E8-34658A54878C}" type="presParOf" srcId="{B005022B-FDF3-4128-9D10-5C81E132EE13}" destId="{C5C70C8B-5CAD-491A-A543-6CC359338770}" srcOrd="0" destOrd="0" presId="urn:microsoft.com/office/officeart/2005/8/layout/radial5"/>
    <dgm:cxn modelId="{8EF25B38-9B3D-48AE-8874-D02120B9CDA6}" type="presParOf" srcId="{7D8A530F-92FB-4641-8786-A601BA63D759}" destId="{BBF8F2F9-3749-480B-8D5D-B3BF0D717C16}" srcOrd="10" destOrd="0" presId="urn:microsoft.com/office/officeart/2005/8/layout/radial5"/>
    <dgm:cxn modelId="{7C67A1E9-5331-406E-9EEE-C63D644CDB7E}" type="presParOf" srcId="{7D8A530F-92FB-4641-8786-A601BA63D759}" destId="{424C3358-85EC-4D35-A3B6-4ED7A56C6159}" srcOrd="11" destOrd="0" presId="urn:microsoft.com/office/officeart/2005/8/layout/radial5"/>
    <dgm:cxn modelId="{AF8DCF1A-E15F-4316-BCAC-0DF21F391F38}" type="presParOf" srcId="{424C3358-85EC-4D35-A3B6-4ED7A56C6159}" destId="{4251DB0D-B79C-4092-AA42-76422362598E}" srcOrd="0" destOrd="0" presId="urn:microsoft.com/office/officeart/2005/8/layout/radial5"/>
    <dgm:cxn modelId="{64383A85-65B7-4DED-9BA5-94A5901B51E4}" type="presParOf" srcId="{7D8A530F-92FB-4641-8786-A601BA63D759}" destId="{6CF75703-4D4E-47DC-827F-3F255D10D4F9}" srcOrd="12" destOrd="0" presId="urn:microsoft.com/office/officeart/2005/8/layout/radial5"/>
    <dgm:cxn modelId="{4D2494D2-5755-4582-93F2-CF80AF026384}" type="presParOf" srcId="{7D8A530F-92FB-4641-8786-A601BA63D759}" destId="{A288BE58-AF92-4220-AB12-93A7565C8D54}" srcOrd="13" destOrd="0" presId="urn:microsoft.com/office/officeart/2005/8/layout/radial5"/>
    <dgm:cxn modelId="{C9A2A0DD-224D-45AB-AE71-B6A29F094B29}" type="presParOf" srcId="{A288BE58-AF92-4220-AB12-93A7565C8D54}" destId="{BC3C72C4-9877-4026-B19D-539BF23102B1}" srcOrd="0" destOrd="0" presId="urn:microsoft.com/office/officeart/2005/8/layout/radial5"/>
    <dgm:cxn modelId="{9EBFF3E1-ECCF-4DB5-B171-B68420E5F87C}" type="presParOf" srcId="{7D8A530F-92FB-4641-8786-A601BA63D759}" destId="{4A070596-C90A-4F6A-8575-84BA198DA40A}" srcOrd="14" destOrd="0" presId="urn:microsoft.com/office/officeart/2005/8/layout/radial5"/>
    <dgm:cxn modelId="{E6D11423-9BA2-4705-AA70-C31DBF7307E5}" type="presParOf" srcId="{7D8A530F-92FB-4641-8786-A601BA63D759}" destId="{970645AD-A0D0-42A2-BDAF-4F24E57B0457}" srcOrd="15" destOrd="0" presId="urn:microsoft.com/office/officeart/2005/8/layout/radial5"/>
    <dgm:cxn modelId="{86AD5736-C588-4EC0-A137-9864B9CF6251}" type="presParOf" srcId="{970645AD-A0D0-42A2-BDAF-4F24E57B0457}" destId="{F8CB3010-09BD-421B-9C54-3B35B84A19F5}" srcOrd="0" destOrd="0" presId="urn:microsoft.com/office/officeart/2005/8/layout/radial5"/>
    <dgm:cxn modelId="{0BFFDADC-549B-4F66-BC93-D8FC663AD866}" type="presParOf" srcId="{7D8A530F-92FB-4641-8786-A601BA63D759}" destId="{7A7EC20D-10DE-4DEB-9999-183D830E8A1D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1CC0148-7A9F-48A2-9C2B-2F86FD03DF0C}">
      <dsp:nvSpPr>
        <dsp:cNvPr id="0" name=""/>
        <dsp:cNvSpPr/>
      </dsp:nvSpPr>
      <dsp:spPr>
        <a:xfrm>
          <a:off x="3376553" y="2704620"/>
          <a:ext cx="2274566" cy="1260119"/>
        </a:xfrm>
        <a:prstGeom prst="ellipse">
          <a:avLst/>
        </a:prstGeom>
        <a:solidFill>
          <a:srgbClr val="6600CC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Табачный дым</a:t>
          </a:r>
          <a:endParaRPr lang="ru-RU" sz="2400" b="1" kern="1200" dirty="0"/>
        </a:p>
      </dsp:txBody>
      <dsp:txXfrm>
        <a:off x="3376553" y="2704620"/>
        <a:ext cx="2274566" cy="1260119"/>
      </dsp:txXfrm>
    </dsp:sp>
    <dsp:sp modelId="{1531DD71-3ED8-46F4-90F0-49959F7AF6EF}">
      <dsp:nvSpPr>
        <dsp:cNvPr id="0" name=""/>
        <dsp:cNvSpPr/>
      </dsp:nvSpPr>
      <dsp:spPr>
        <a:xfrm rot="16356951">
          <a:off x="4348471" y="2089354"/>
          <a:ext cx="381914" cy="567854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solidFill>
            <a:srgbClr val="FF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 rot="16356951">
        <a:off x="4348471" y="2089354"/>
        <a:ext cx="381914" cy="567854"/>
      </dsp:txXfrm>
    </dsp:sp>
    <dsp:sp modelId="{52946BE9-BE14-478A-8BAD-84FFEFDF2F76}">
      <dsp:nvSpPr>
        <dsp:cNvPr id="0" name=""/>
        <dsp:cNvSpPr/>
      </dsp:nvSpPr>
      <dsp:spPr>
        <a:xfrm>
          <a:off x="3851920" y="620688"/>
          <a:ext cx="1503145" cy="1503145"/>
        </a:xfrm>
        <a:prstGeom prst="ellipse">
          <a:avLst/>
        </a:prstGeom>
        <a:solidFill>
          <a:srgbClr val="FF006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Нервно-сердечные яды</a:t>
          </a:r>
          <a:endParaRPr lang="ru-RU" sz="2000" b="1" kern="1200" dirty="0"/>
        </a:p>
      </dsp:txBody>
      <dsp:txXfrm>
        <a:off x="3851920" y="620688"/>
        <a:ext cx="1503145" cy="1503145"/>
      </dsp:txXfrm>
    </dsp:sp>
    <dsp:sp modelId="{5CFF2753-8870-49A3-A0E0-535A51B55F0E}">
      <dsp:nvSpPr>
        <dsp:cNvPr id="0" name=""/>
        <dsp:cNvSpPr/>
      </dsp:nvSpPr>
      <dsp:spPr>
        <a:xfrm rot="19194813">
          <a:off x="5202243" y="2338590"/>
          <a:ext cx="315436" cy="567854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solidFill>
            <a:srgbClr val="FF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 rot="19194813">
        <a:off x="5202243" y="2338590"/>
        <a:ext cx="315436" cy="567854"/>
      </dsp:txXfrm>
    </dsp:sp>
    <dsp:sp modelId="{6BB2C10B-BB0F-48C4-AA21-EF67EBFF16F2}">
      <dsp:nvSpPr>
        <dsp:cNvPr id="0" name=""/>
        <dsp:cNvSpPr/>
      </dsp:nvSpPr>
      <dsp:spPr>
        <a:xfrm>
          <a:off x="5292081" y="1124740"/>
          <a:ext cx="1908904" cy="1503145"/>
        </a:xfrm>
        <a:prstGeom prst="ellipse">
          <a:avLst/>
        </a:prstGeom>
        <a:solidFill>
          <a:srgbClr val="FF006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Радиоактивные элементы</a:t>
          </a:r>
          <a:endParaRPr lang="ru-RU" sz="2000" b="1" kern="1200" dirty="0"/>
        </a:p>
      </dsp:txBody>
      <dsp:txXfrm>
        <a:off x="5292081" y="1124740"/>
        <a:ext cx="1908904" cy="1503145"/>
      </dsp:txXfrm>
    </dsp:sp>
    <dsp:sp modelId="{1F66355D-7FF4-470E-BB8C-B99E67FB306D}">
      <dsp:nvSpPr>
        <dsp:cNvPr id="0" name=""/>
        <dsp:cNvSpPr/>
      </dsp:nvSpPr>
      <dsp:spPr>
        <a:xfrm>
          <a:off x="5762796" y="3050752"/>
          <a:ext cx="269040" cy="567854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solidFill>
            <a:srgbClr val="FF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>
        <a:off x="5762796" y="3050752"/>
        <a:ext cx="269040" cy="567854"/>
      </dsp:txXfrm>
    </dsp:sp>
    <dsp:sp modelId="{F0FAAFC1-D9A4-4620-8FA3-AE5AC1822992}">
      <dsp:nvSpPr>
        <dsp:cNvPr id="0" name=""/>
        <dsp:cNvSpPr/>
      </dsp:nvSpPr>
      <dsp:spPr>
        <a:xfrm>
          <a:off x="6158743" y="2583107"/>
          <a:ext cx="1824382" cy="1503145"/>
        </a:xfrm>
        <a:prstGeom prst="ellipse">
          <a:avLst/>
        </a:prstGeom>
        <a:solidFill>
          <a:srgbClr val="FF006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Канцерогенные смолы</a:t>
          </a:r>
          <a:endParaRPr lang="ru-RU" sz="2000" b="1" kern="1200" dirty="0"/>
        </a:p>
      </dsp:txBody>
      <dsp:txXfrm>
        <a:off x="6158743" y="2583107"/>
        <a:ext cx="1824382" cy="1503145"/>
      </dsp:txXfrm>
    </dsp:sp>
    <dsp:sp modelId="{36265803-9E07-439A-A952-82BD1CC0E5CB}">
      <dsp:nvSpPr>
        <dsp:cNvPr id="0" name=""/>
        <dsp:cNvSpPr/>
      </dsp:nvSpPr>
      <dsp:spPr>
        <a:xfrm rot="2498621">
          <a:off x="5178671" y="3795356"/>
          <a:ext cx="345091" cy="567854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solidFill>
            <a:srgbClr val="FF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 rot="2498621">
        <a:off x="5178671" y="3795356"/>
        <a:ext cx="345091" cy="567854"/>
      </dsp:txXfrm>
    </dsp:sp>
    <dsp:sp modelId="{B68B2A8E-2342-47A9-9ED2-1131DA07EA68}">
      <dsp:nvSpPr>
        <dsp:cNvPr id="0" name=""/>
        <dsp:cNvSpPr/>
      </dsp:nvSpPr>
      <dsp:spPr>
        <a:xfrm>
          <a:off x="5364099" y="4077079"/>
          <a:ext cx="1659712" cy="1503145"/>
        </a:xfrm>
        <a:prstGeom prst="ellipse">
          <a:avLst/>
        </a:prstGeom>
        <a:solidFill>
          <a:srgbClr val="FF006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Стирол</a:t>
          </a:r>
          <a:endParaRPr lang="ru-RU" sz="2000" b="1" kern="1200" dirty="0"/>
        </a:p>
      </dsp:txBody>
      <dsp:txXfrm>
        <a:off x="5364099" y="4077079"/>
        <a:ext cx="1659712" cy="1503145"/>
      </dsp:txXfrm>
    </dsp:sp>
    <dsp:sp modelId="{B005022B-FDF3-4128-9D10-5C81E132EE13}">
      <dsp:nvSpPr>
        <dsp:cNvPr id="0" name=""/>
        <dsp:cNvSpPr/>
      </dsp:nvSpPr>
      <dsp:spPr>
        <a:xfrm rot="5368504">
          <a:off x="4377754" y="3944840"/>
          <a:ext cx="288546" cy="567854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solidFill>
            <a:srgbClr val="FF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 rot="5368504">
        <a:off x="4377754" y="3944840"/>
        <a:ext cx="288546" cy="567854"/>
      </dsp:txXfrm>
    </dsp:sp>
    <dsp:sp modelId="{BBF8F2F9-3749-480B-8D5D-B3BF0D717C16}">
      <dsp:nvSpPr>
        <dsp:cNvPr id="0" name=""/>
        <dsp:cNvSpPr/>
      </dsp:nvSpPr>
      <dsp:spPr>
        <a:xfrm>
          <a:off x="3698875" y="4509110"/>
          <a:ext cx="1665214" cy="1503145"/>
        </a:xfrm>
        <a:prstGeom prst="ellipse">
          <a:avLst/>
        </a:prstGeom>
        <a:solidFill>
          <a:srgbClr val="FF006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Угарный газ</a:t>
          </a:r>
        </a:p>
      </dsp:txBody>
      <dsp:txXfrm>
        <a:off x="3698875" y="4509110"/>
        <a:ext cx="1665214" cy="1503145"/>
      </dsp:txXfrm>
    </dsp:sp>
    <dsp:sp modelId="{424C3358-85EC-4D35-A3B6-4ED7A56C6159}">
      <dsp:nvSpPr>
        <dsp:cNvPr id="0" name=""/>
        <dsp:cNvSpPr/>
      </dsp:nvSpPr>
      <dsp:spPr>
        <a:xfrm rot="8100634">
          <a:off x="3615928" y="3797311"/>
          <a:ext cx="302145" cy="567854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solidFill>
            <a:srgbClr val="FF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 rot="8100634">
        <a:off x="3615928" y="3797311"/>
        <a:ext cx="302145" cy="567854"/>
      </dsp:txXfrm>
    </dsp:sp>
    <dsp:sp modelId="{6CF75703-4D4E-47DC-827F-3F255D10D4F9}">
      <dsp:nvSpPr>
        <dsp:cNvPr id="0" name=""/>
        <dsp:cNvSpPr/>
      </dsp:nvSpPr>
      <dsp:spPr>
        <a:xfrm>
          <a:off x="2123730" y="4151921"/>
          <a:ext cx="1791162" cy="1353461"/>
        </a:xfrm>
        <a:prstGeom prst="ellipse">
          <a:avLst/>
        </a:prstGeom>
        <a:solidFill>
          <a:srgbClr val="FF006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Никотин</a:t>
          </a:r>
        </a:p>
      </dsp:txBody>
      <dsp:txXfrm>
        <a:off x="2123730" y="4151921"/>
        <a:ext cx="1791162" cy="1353461"/>
      </dsp:txXfrm>
    </dsp:sp>
    <dsp:sp modelId="{A288BE58-AF92-4220-AB12-93A7565C8D54}">
      <dsp:nvSpPr>
        <dsp:cNvPr id="0" name=""/>
        <dsp:cNvSpPr/>
      </dsp:nvSpPr>
      <dsp:spPr>
        <a:xfrm rot="10825083">
          <a:off x="3035903" y="3040847"/>
          <a:ext cx="240799" cy="567854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solidFill>
            <a:srgbClr val="FF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 rot="10825083">
        <a:off x="3035903" y="3040847"/>
        <a:ext cx="240799" cy="567854"/>
      </dsp:txXfrm>
    </dsp:sp>
    <dsp:sp modelId="{4A070596-C90A-4F6A-8575-84BA198DA40A}">
      <dsp:nvSpPr>
        <dsp:cNvPr id="0" name=""/>
        <dsp:cNvSpPr/>
      </dsp:nvSpPr>
      <dsp:spPr>
        <a:xfrm>
          <a:off x="1115624" y="2564903"/>
          <a:ext cx="1806735" cy="1503145"/>
        </a:xfrm>
        <a:prstGeom prst="ellipse">
          <a:avLst/>
        </a:prstGeom>
        <a:solidFill>
          <a:srgbClr val="FF006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Мышьяк</a:t>
          </a:r>
        </a:p>
      </dsp:txBody>
      <dsp:txXfrm>
        <a:off x="1115624" y="2564903"/>
        <a:ext cx="1806735" cy="1503145"/>
      </dsp:txXfrm>
    </dsp:sp>
    <dsp:sp modelId="{970645AD-A0D0-42A2-BDAF-4F24E57B0457}">
      <dsp:nvSpPr>
        <dsp:cNvPr id="0" name=""/>
        <dsp:cNvSpPr/>
      </dsp:nvSpPr>
      <dsp:spPr>
        <a:xfrm rot="13457907">
          <a:off x="3614418" y="2315848"/>
          <a:ext cx="292585" cy="567854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solidFill>
            <a:srgbClr val="FF00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 rot="13457907">
        <a:off x="3614418" y="2315848"/>
        <a:ext cx="292585" cy="567854"/>
      </dsp:txXfrm>
    </dsp:sp>
    <dsp:sp modelId="{7A7EC20D-10DE-4DEB-9999-183D830E8A1D}">
      <dsp:nvSpPr>
        <dsp:cNvPr id="0" name=""/>
        <dsp:cNvSpPr/>
      </dsp:nvSpPr>
      <dsp:spPr>
        <a:xfrm>
          <a:off x="2267748" y="1124750"/>
          <a:ext cx="1503145" cy="1503145"/>
        </a:xfrm>
        <a:prstGeom prst="ellipse">
          <a:avLst/>
        </a:prstGeom>
        <a:solidFill>
          <a:srgbClr val="FF006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Синильная кислота</a:t>
          </a:r>
        </a:p>
      </dsp:txBody>
      <dsp:txXfrm>
        <a:off x="2267748" y="1124750"/>
        <a:ext cx="1503145" cy="15031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0750" cy="49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5" tIns="46013" rIns="92025" bIns="46013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8805" y="0"/>
            <a:ext cx="2930749" cy="49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5" tIns="46013" rIns="92025" bIns="46013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3321"/>
            <a:ext cx="2930750" cy="49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5" tIns="46013" rIns="92025" bIns="46013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8805" y="9443321"/>
            <a:ext cx="2930749" cy="49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5" tIns="46013" rIns="92025" bIns="46013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AB42861-ECC9-4923-9E55-359416E75A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39897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0750" cy="49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5" tIns="46013" rIns="92025" bIns="46013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8805" y="0"/>
            <a:ext cx="2930749" cy="49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5" tIns="46013" rIns="92025" bIns="46013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5350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5956" y="4723251"/>
            <a:ext cx="5409252" cy="447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5" tIns="46013" rIns="92025" bIns="460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3321"/>
            <a:ext cx="2930750" cy="49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5" tIns="46013" rIns="92025" bIns="46013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8805" y="9443321"/>
            <a:ext cx="2930749" cy="49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25" tIns="46013" rIns="92025" bIns="46013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65ABDD7-B5B1-4BB1-9909-47E4B4364C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54920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C94412-6BF9-491C-84E6-99125EEA48D5}" type="slidenum">
              <a:rPr lang="ru-RU" smtClean="0">
                <a:cs typeface="Arial" charset="0"/>
              </a:rPr>
              <a:pPr/>
              <a:t>20</a:t>
            </a:fld>
            <a:endParaRPr lang="ru-RU" smtClean="0">
              <a:cs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2175" y="765175"/>
            <a:ext cx="4968875" cy="372745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784" y="4716892"/>
            <a:ext cx="5414080" cy="5168389"/>
          </a:xfrm>
          <a:noFill/>
          <a:ln/>
        </p:spPr>
        <p:txBody>
          <a:bodyPr/>
          <a:lstStyle/>
          <a:p>
            <a:pPr marL="191719" indent="-191719"/>
            <a:r>
              <a:rPr lang="ru-RU" smtClean="0"/>
              <a:t>Наличие ГЛЖ повышает риск развития серьезных сердечно-сосудистых осложнений, Например риск развития инфаркта – в 4 раза, инсульта – в 12 раз, сердечной недостаточности – в 14 раз. Увеличение толщины стенки ЛЖ всего на 1 мм (кажется, что это совсем мало и незначительно!) увеличивает риск смертельных сердечно-сосудистых осложнений в 7 раз! Именно поэтому обнаружение ГЛЖ на ЭКГ или эхоЭКГ называют «смертельной находкой». </a:t>
            </a:r>
            <a:endParaRPr lang="en-US" smtClean="0"/>
          </a:p>
        </p:txBody>
      </p:sp>
      <p:sp>
        <p:nvSpPr>
          <p:cNvPr id="49157" name="Rectangle 4"/>
          <p:cNvSpPr>
            <a:spLocks noChangeArrowheads="1"/>
          </p:cNvSpPr>
          <p:nvPr/>
        </p:nvSpPr>
        <p:spPr bwMode="auto">
          <a:xfrm>
            <a:off x="671127" y="4731199"/>
            <a:ext cx="5399595" cy="26231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92025" tIns="46013" rIns="92025" bIns="46013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7665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3625228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36016492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971415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5350" y="757238"/>
            <a:ext cx="4970463" cy="3727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6117" y="4722694"/>
            <a:ext cx="5408930" cy="378367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17657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10341210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3939857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1696875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2718892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3128818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3719138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2325749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 txBox="1">
            <a:spLocks noGrp="1" noChangeArrowheads="1"/>
          </p:cNvSpPr>
          <p:nvPr/>
        </p:nvSpPr>
        <p:spPr bwMode="auto">
          <a:xfrm>
            <a:off x="3830413" y="9443321"/>
            <a:ext cx="2929140" cy="49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25" tIns="46013" rIns="92025" bIns="46013" anchor="b"/>
          <a:lstStyle/>
          <a:p>
            <a:pPr algn="r"/>
            <a:fld id="{F6ED81DE-F181-414D-B422-B6E81ACA3177}" type="slidenum">
              <a:rPr lang="ru-RU" sz="1200"/>
              <a:pPr algn="r"/>
              <a:t>35</a:t>
            </a:fld>
            <a:endParaRPr lang="ru-RU" sz="120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81050"/>
            <a:ext cx="4881563" cy="3660775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274" y="4753457"/>
            <a:ext cx="4958616" cy="4441858"/>
          </a:xfrm>
          <a:noFill/>
          <a:ln/>
        </p:spPr>
        <p:txBody>
          <a:bodyPr/>
          <a:lstStyle/>
          <a:p>
            <a:r>
              <a:rPr lang="ru-RU" smtClean="0"/>
              <a:t>Избыточный вес это проблема всемирного значения .</a:t>
            </a:r>
          </a:p>
          <a:p>
            <a:r>
              <a:rPr lang="ru-RU" smtClean="0"/>
              <a:t>Что мы видим сегодня</a:t>
            </a:r>
          </a:p>
          <a:p>
            <a:r>
              <a:rPr lang="ru-RU" smtClean="0"/>
              <a:t>Какое большое количество уже имеют эту проблему и их количество неуклонно растёт.</a:t>
            </a:r>
          </a:p>
          <a:p>
            <a:r>
              <a:rPr lang="ru-RU" smtClean="0"/>
              <a:t>А, что будет завтра к 2025 году каждый второй человек будет страдать избыточным весом.</a:t>
            </a:r>
          </a:p>
          <a:p>
            <a:r>
              <a:rPr lang="ru-RU" smtClean="0"/>
              <a:t>Давай вместе с вами поможем человечеству сейчас!</a:t>
            </a:r>
          </a:p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487811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920369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3599039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cs typeface="+mn-cs"/>
            </a:endParaRPr>
          </a:p>
        </p:txBody>
      </p:sp>
      <p:sp>
        <p:nvSpPr>
          <p:cNvPr id="5" name="Полилиния 4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53400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2FCB4-1847-43E9-94B6-DE6E80BC49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153400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526029-BB69-44DF-981C-60917B0C95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cs typeface="+mn-cs"/>
            </a:endParaRPr>
          </a:p>
        </p:txBody>
      </p:sp>
      <p:sp>
        <p:nvSpPr>
          <p:cNvPr id="6" name="Полилиния 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 sz="2000"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E8A19-499C-4390-AA9C-E6AC5AAB40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A9243-19B8-42DB-93EB-36710D2445DF}" type="datetimeFigureOut">
              <a:rPr lang="ru-RU"/>
              <a:pPr>
                <a:defRPr/>
              </a:pPr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32822-F7F1-42ED-AE5A-410D7E6625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7ABB1-34D8-4683-843D-37BAC6EB41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22A16-B45C-4518-A776-4398EE74CD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6207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67047-3352-42C1-BED7-2758FD54B97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8354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2A758-7746-4617-A75D-6E8919A29F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5540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006600"/>
            </a:gs>
            <a:gs pos="13000">
              <a:srgbClr val="008080"/>
            </a:gs>
            <a:gs pos="28000">
              <a:srgbClr val="006600"/>
            </a:gs>
            <a:gs pos="42999">
              <a:srgbClr val="008080"/>
            </a:gs>
            <a:gs pos="58000">
              <a:srgbClr val="006600"/>
            </a:gs>
            <a:gs pos="72000">
              <a:srgbClr val="008080"/>
            </a:gs>
            <a:gs pos="87000">
              <a:srgbClr val="006600"/>
            </a:gs>
            <a:gs pos="100000">
              <a:srgbClr val="00808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09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4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>
              <a:defRPr sz="1000">
                <a:solidFill>
                  <a:schemeClr val="tx2">
                    <a:shade val="5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>
              <a:defRPr sz="1000">
                <a:solidFill>
                  <a:schemeClr val="tx2">
                    <a:shade val="5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8156575" y="642143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>
              <a:defRPr sz="1000">
                <a:solidFill>
                  <a:schemeClr val="tx2">
                    <a:shade val="5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1E6C26A5-1AF5-4902-8E53-13E140FDF6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46" r:id="rId5"/>
    <p:sldLayoutId id="2147483852" r:id="rId6"/>
    <p:sldLayoutId id="2147483853" r:id="rId7"/>
    <p:sldLayoutId id="2147483854" r:id="rId8"/>
    <p:sldLayoutId id="2147483855" r:id="rId9"/>
  </p:sldLayoutIdLst>
  <p:transition>
    <p:dissolv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itchFamily="34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itchFamily="18" charset="2"/>
        <a:buChar char=""/>
        <a:defRPr sz="26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charset="0"/>
        <a:buChar char="○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itchFamily="18" charset="2"/>
        <a:buChar char="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charset="0"/>
        <a:buChar char="-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gif"/><Relationship Id="rId7" Type="http://schemas.openxmlformats.org/officeDocument/2006/relationships/hyperlink" Target="http://www.irsovet.ru/publish/img/013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insultu-net.ru/wp-content/uploads/2014/04/%D0%B0%D0%B2.jpg" TargetMode="Externa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274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127709"/>
            <a:ext cx="2698465" cy="3032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220072" y="5237287"/>
            <a:ext cx="41436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Главный врач </a:t>
            </a:r>
            <a:endParaRPr lang="ru-RU" dirty="0" smtClean="0"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ГБУЗ 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РБ БСМП г. Уфа, </a:t>
            </a:r>
          </a:p>
          <a:p>
            <a:pPr>
              <a:spcBef>
                <a:spcPts val="0"/>
              </a:spcBef>
              <a:defRPr/>
            </a:pP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д.м.н., профессор </a:t>
            </a:r>
          </a:p>
          <a:p>
            <a:pPr>
              <a:spcBef>
                <a:spcPts val="0"/>
              </a:spcBef>
              <a:defRPr/>
            </a:pP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И.М. </a:t>
            </a:r>
            <a:r>
              <a:rPr lang="ru-RU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Карамова</a:t>
            </a:r>
            <a:endParaRPr lang="ru-RU" dirty="0"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0474"/>
            <a:ext cx="701429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7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Скажем инсульту </a:t>
            </a:r>
          </a:p>
          <a:p>
            <a:pPr algn="ctr">
              <a:spcBef>
                <a:spcPts val="0"/>
              </a:spcBef>
              <a:defRPr/>
            </a:pPr>
            <a:r>
              <a:rPr lang="ru-RU" sz="7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и </a:t>
            </a:r>
          </a:p>
          <a:p>
            <a:pPr algn="ctr">
              <a:spcBef>
                <a:spcPts val="0"/>
              </a:spcBef>
              <a:defRPr/>
            </a:pPr>
            <a:r>
              <a:rPr lang="ru-RU" sz="7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инфаркту </a:t>
            </a:r>
            <a:r>
              <a:rPr lang="ru-RU" sz="9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Times New Roman" pitchFamily="18" charset="0"/>
              </a:rPr>
              <a:t>НЕТ</a:t>
            </a:r>
            <a:endParaRPr lang="ru-RU" sz="9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639110" y="5758377"/>
            <a:ext cx="3366203" cy="936104"/>
          </a:xfrm>
          <a:prstGeom prst="roundRect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Новый случай каждые 30 сек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93195" y="4653136"/>
            <a:ext cx="2829017" cy="923834"/>
          </a:xfrm>
          <a:prstGeom prst="roundRect">
            <a:avLst/>
          </a:prstGeom>
          <a:solidFill>
            <a:srgbClr val="3333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Каждые 6 мин новая смерть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812006" y="1268760"/>
            <a:ext cx="4174558" cy="936104"/>
          </a:xfrm>
          <a:prstGeom prst="roundRect">
            <a:avLst/>
          </a:prstGeom>
          <a:solidFill>
            <a:srgbClr val="E1FFE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0066"/>
                </a:solidFill>
              </a:rPr>
              <a:t>15 млн. чел. ежегодно переносят инсульт</a:t>
            </a:r>
            <a:endParaRPr lang="ru-RU" sz="2800" dirty="0">
              <a:solidFill>
                <a:srgbClr val="FF0066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15626" y="2584887"/>
            <a:ext cx="4320168" cy="923834"/>
          </a:xfrm>
          <a:prstGeom prst="roundRect">
            <a:avLst/>
          </a:prstGeom>
          <a:solidFill>
            <a:srgbClr val="CCFF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33CC"/>
                </a:solidFill>
              </a:rPr>
              <a:t>5 млн. чел. ежегодно умирают от инсульта</a:t>
            </a:r>
            <a:endParaRPr lang="ru-RU" sz="2800" dirty="0">
              <a:solidFill>
                <a:srgbClr val="0033CC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95536" y="1124744"/>
            <a:ext cx="3960440" cy="3312368"/>
          </a:xfrm>
          <a:prstGeom prst="roundRect">
            <a:avLst/>
          </a:prstGeom>
          <a:solidFill>
            <a:srgbClr val="FF00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1 место </a:t>
            </a:r>
          </a:p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в структуре смертности </a:t>
            </a:r>
          </a:p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и инвалидности </a:t>
            </a:r>
          </a:p>
          <a:p>
            <a:pPr algn="ctr"/>
            <a:r>
              <a:rPr lang="ru-RU" sz="3600" dirty="0" smtClean="0">
                <a:solidFill>
                  <a:schemeClr val="tx1"/>
                </a:solidFill>
              </a:rPr>
              <a:t>от БСК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822" b="7414"/>
          <a:stretch/>
        </p:blipFill>
        <p:spPr>
          <a:xfrm>
            <a:off x="5364088" y="3626960"/>
            <a:ext cx="3628419" cy="3067522"/>
          </a:xfrm>
          <a:prstGeom prst="round2DiagRect">
            <a:avLst/>
          </a:prstGeom>
          <a:ln w="28575">
            <a:solidFill>
              <a:srgbClr val="FF0066"/>
            </a:solidFill>
          </a:ln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32194437"/>
              </p:ext>
            </p:extLst>
          </p:nvPr>
        </p:nvGraphicFramePr>
        <p:xfrm>
          <a:off x="251520" y="47297"/>
          <a:ext cx="8748464" cy="88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8"/>
                <a:gridCol w="579613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</a:rPr>
                        <a:t>ИНСУЛЬТ</a:t>
                      </a:r>
                      <a:endParaRPr lang="ru-RU" sz="4000" dirty="0"/>
                    </a:p>
                  </a:txBody>
                  <a:tcPr anchor="ctr">
                    <a:solidFill>
                      <a:srgbClr val="99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cap="small" baseline="0" dirty="0" smtClean="0">
                          <a:solidFill>
                            <a:srgbClr val="FFFF00"/>
                          </a:solidFill>
                        </a:rPr>
                        <a:t>тотальная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cap="none" baseline="0" dirty="0" smtClean="0">
                          <a:solidFill>
                            <a:srgbClr val="FFFF00"/>
                          </a:solidFill>
                        </a:rPr>
                        <a:t>распространенность</a:t>
                      </a:r>
                      <a:endParaRPr lang="ru-RU" sz="2800" b="1" cap="small" baseline="0" dirty="0" smtClean="0"/>
                    </a:p>
                  </a:txBody>
                  <a:tcPr anchor="ctr">
                    <a:solidFill>
                      <a:srgbClr val="9900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562307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251520" y="47297"/>
          <a:ext cx="8748464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8"/>
                <a:gridCol w="579613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</a:rPr>
                        <a:t>ИНСУЛЬТ</a:t>
                      </a:r>
                      <a:endParaRPr lang="ru-RU" sz="4000" dirty="0"/>
                    </a:p>
                  </a:txBody>
                  <a:tcPr anchor="ctr">
                    <a:solidFill>
                      <a:srgbClr val="99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1" cap="all" baseline="0" dirty="0" smtClean="0">
                          <a:solidFill>
                            <a:srgbClr val="9900FF"/>
                          </a:solidFill>
                        </a:rPr>
                        <a:t>симптомы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2" descr="J:\Организационно-методический отдел\как распознать инсульт и инфаркт\внутренняя.jpeg"/>
          <p:cNvPicPr>
            <a:picLocks noChangeAspect="1" noChangeArrowheads="1"/>
          </p:cNvPicPr>
          <p:nvPr/>
        </p:nvPicPr>
        <p:blipFill rotWithShape="1">
          <a:blip r:embed="rId2" cstate="print"/>
          <a:srcRect l="1557" t="32773" r="74759" b="3824"/>
          <a:stretch/>
        </p:blipFill>
        <p:spPr bwMode="auto">
          <a:xfrm>
            <a:off x="3113956" y="759344"/>
            <a:ext cx="5924550" cy="606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82526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BA8155-A254-4345-B7E4-D606BF20202A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pic>
        <p:nvPicPr>
          <p:cNvPr id="6" name="Picture 2" descr="J:\Организационно-методический отдел\как распознать инсульт и инфаркт\внутренняя.jpeg"/>
          <p:cNvPicPr>
            <a:picLocks noChangeAspect="1" noChangeArrowheads="1"/>
          </p:cNvPicPr>
          <p:nvPr/>
        </p:nvPicPr>
        <p:blipFill rotWithShape="1">
          <a:blip r:embed="rId2" cstate="print"/>
          <a:srcRect l="25425" t="24201" r="50632" b="3824"/>
          <a:stretch/>
        </p:blipFill>
        <p:spPr bwMode="auto">
          <a:xfrm>
            <a:off x="3131840" y="-19836"/>
            <a:ext cx="5989278" cy="688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251520" y="47297"/>
          <a:ext cx="8748464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8"/>
                <a:gridCol w="579613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</a:rPr>
                        <a:t>ИНСУЛЬТ</a:t>
                      </a:r>
                      <a:endParaRPr lang="ru-RU" sz="4000" dirty="0"/>
                    </a:p>
                  </a:txBody>
                  <a:tcPr anchor="ctr">
                    <a:solidFill>
                      <a:srgbClr val="99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1" cap="all" baseline="0" dirty="0" smtClean="0">
                          <a:solidFill>
                            <a:srgbClr val="9900FF"/>
                          </a:solidFill>
                        </a:rPr>
                        <a:t>симптомы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8890254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BA8155-A254-4345-B7E4-D606BF20202A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251520" y="476672"/>
          <a:ext cx="8748464" cy="609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8"/>
                <a:gridCol w="579613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000" b="1" cap="all" baseline="0" dirty="0" smtClean="0">
                          <a:solidFill>
                            <a:srgbClr val="FF0066"/>
                          </a:solidFill>
                        </a:rPr>
                        <a:t>ИНСУЛЬТ </a:t>
                      </a:r>
                      <a:endParaRPr lang="ru-RU" sz="4000" b="1" cap="all" baseline="0" dirty="0">
                        <a:solidFill>
                          <a:srgbClr val="FF0066"/>
                        </a:solidFill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1" cap="all" baseline="0" dirty="0" smtClean="0">
                          <a:solidFill>
                            <a:srgbClr val="FF0066"/>
                          </a:solidFill>
                        </a:rPr>
                        <a:t>Время не ждет!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200" b="1" cap="all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САМО не пройдёт!</a:t>
                      </a:r>
                    </a:p>
                  </a:txBody>
                  <a:tcPr anchor="ctr">
                    <a:solidFill>
                      <a:srgbClr val="FFD9E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4000" b="1" cap="all" dirty="0" smtClean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solidFill>
                      <a:srgbClr val="FF3399"/>
                    </a:solidFill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ОЧЕНЬ БЫСТРОЕ                                   ОТМИРАНИЕ МОЗГА</a:t>
                      </a:r>
                    </a:p>
                  </a:txBody>
                  <a:tcPr anchor="ctr">
                    <a:solidFill>
                      <a:srgbClr val="FFB3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4600" b="1" cap="all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</a:rPr>
                        <a:t>80% людей становятся глубокими инвалидами</a:t>
                      </a:r>
                    </a:p>
                  </a:txBody>
                  <a:tcPr anchor="ctr">
                    <a:solidFill>
                      <a:srgbClr val="FF81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400" b="1" u="sng" cap="all" baseline="0" dirty="0" smtClean="0">
                          <a:solidFill>
                            <a:schemeClr val="tx1"/>
                          </a:solidFill>
                        </a:rPr>
                        <a:t>СРОЧНО вызвать скорую  помощь!!!</a:t>
                      </a:r>
                    </a:p>
                  </a:txBody>
                  <a:tcPr anchor="ctr">
                    <a:solidFill>
                      <a:srgbClr val="FF00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565578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BA8155-A254-4345-B7E4-D606BF20202A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251520" y="476672"/>
          <a:ext cx="8748464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8"/>
                <a:gridCol w="579613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000" b="1" cap="all" baseline="0" dirty="0" smtClean="0">
                          <a:solidFill>
                            <a:srgbClr val="FF0066"/>
                          </a:solidFill>
                        </a:rPr>
                        <a:t>ИНСУЛЬТ </a:t>
                      </a:r>
                      <a:endParaRPr lang="ru-RU" sz="4000" b="1" cap="all" baseline="0" dirty="0">
                        <a:solidFill>
                          <a:srgbClr val="FF0066"/>
                        </a:solidFill>
                      </a:endParaRP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b="1" cap="all" baseline="0" dirty="0" smtClean="0">
                          <a:solidFill>
                            <a:srgbClr val="FF0066"/>
                          </a:solidFill>
                        </a:rPr>
                        <a:t>Время не ждет!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5400" b="1" u="sng" cap="all" baseline="0" dirty="0" smtClean="0">
                          <a:solidFill>
                            <a:schemeClr val="tx1"/>
                          </a:solidFill>
                        </a:rPr>
                        <a:t>СРОЧНО вызвать скорую  помощь!!!</a:t>
                      </a:r>
                    </a:p>
                  </a:txBody>
                  <a:tcPr anchor="ctr">
                    <a:solidFill>
                      <a:srgbClr val="FF00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7" descr="C:\Documents and Settings\статистик\Рабочий стол\мi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767876"/>
            <a:ext cx="2987358" cy="291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258644" y="3356992"/>
            <a:ext cx="5609500" cy="333034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7200" b="1" dirty="0" smtClean="0">
                <a:solidFill>
                  <a:srgbClr val="FF0066"/>
                </a:solidFill>
              </a:rPr>
              <a:t>В </a:t>
            </a:r>
            <a:r>
              <a:rPr lang="ru-RU" sz="7200" b="1" dirty="0">
                <a:solidFill>
                  <a:srgbClr val="FF0066"/>
                </a:solidFill>
              </a:rPr>
              <a:t>запасе </a:t>
            </a:r>
            <a:r>
              <a:rPr lang="ru-RU" sz="7200" b="1" dirty="0" smtClean="0">
                <a:solidFill>
                  <a:srgbClr val="FF0066"/>
                </a:solidFill>
              </a:rPr>
              <a:t>только </a:t>
            </a:r>
          </a:p>
          <a:p>
            <a:pPr>
              <a:spcBef>
                <a:spcPts val="0"/>
              </a:spcBef>
            </a:pPr>
            <a:r>
              <a:rPr lang="ru-RU" sz="7200" b="1" dirty="0" smtClean="0">
                <a:solidFill>
                  <a:srgbClr val="FF0066"/>
                </a:solidFill>
              </a:rPr>
              <a:t>4,5 часа</a:t>
            </a:r>
            <a:r>
              <a:rPr lang="ru-RU" sz="7200" b="1" dirty="0" smtClean="0">
                <a:solidFill>
                  <a:srgbClr val="FF0000"/>
                </a:solidFill>
              </a:rPr>
              <a:t>!</a:t>
            </a:r>
            <a:endParaRPr lang="ru-RU" sz="7200" b="1" dirty="0">
              <a:solidFill>
                <a:srgbClr val="FF0000"/>
              </a:solidFill>
            </a:endParaRPr>
          </a:p>
          <a:p>
            <a:endParaRPr lang="ru-RU" sz="4000" b="1" dirty="0" smtClean="0">
              <a:solidFill>
                <a:srgbClr val="FF0000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516216" y="4226458"/>
            <a:ext cx="1781413" cy="1872208"/>
          </a:xfrm>
          <a:prstGeom prst="ellipse">
            <a:avLst/>
          </a:prstGeom>
          <a:gradFill flip="none" rotWithShape="1">
            <a:gsLst>
              <a:gs pos="14000">
                <a:schemeClr val="accent1">
                  <a:lumMod val="5000"/>
                  <a:lumOff val="9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45000"/>
                  <a:lumOff val="55000"/>
                </a:schemeClr>
              </a:gs>
              <a:gs pos="57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7433534" y="4509120"/>
            <a:ext cx="1026898" cy="676956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6765897" y="4869160"/>
            <a:ext cx="682506" cy="316916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вал 12"/>
          <p:cNvSpPr/>
          <p:nvPr/>
        </p:nvSpPr>
        <p:spPr>
          <a:xfrm>
            <a:off x="7411299" y="5150664"/>
            <a:ext cx="45719" cy="45719"/>
          </a:xfrm>
          <a:prstGeom prst="ellipse">
            <a:avLst/>
          </a:prstGeom>
          <a:solidFill>
            <a:srgbClr val="333399"/>
          </a:solidFill>
          <a:ln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979903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251520" y="47297"/>
          <a:ext cx="8748464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8"/>
                <a:gridCol w="579613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/>
                        <a:t>Инфаркт миокарда </a:t>
                      </a:r>
                      <a:endParaRPr lang="ru-RU" sz="4000" dirty="0"/>
                    </a:p>
                  </a:txBody>
                  <a:tcPr anchor="ctr">
                    <a:solidFill>
                      <a:srgbClr val="99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/>
                        <a:t>Остро</a:t>
                      </a:r>
                      <a:r>
                        <a:rPr lang="ru-RU" sz="2800" b="1" baseline="0" dirty="0" smtClean="0"/>
                        <a:t> возникшее нарушение </a:t>
                      </a:r>
                      <a:r>
                        <a:rPr lang="ru-RU" sz="2800" b="1" dirty="0" smtClean="0"/>
                        <a:t> кровоснабжения сердца с отмиранием  клеток</a:t>
                      </a:r>
                      <a:endParaRPr lang="ru-RU" sz="2800" b="1" cap="small" baseline="0" dirty="0" smtClean="0"/>
                    </a:p>
                  </a:txBody>
                  <a:tcPr anchor="ctr">
                    <a:solidFill>
                      <a:srgbClr val="9900FF"/>
                    </a:solidFill>
                  </a:tcPr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598" y="1700808"/>
            <a:ext cx="8742890" cy="46257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4776" y="4725144"/>
            <a:ext cx="1979712" cy="193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7338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ECFA03-DD2C-4FA8-BB08-C0CAD5A66A6B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pic>
        <p:nvPicPr>
          <p:cNvPr id="39939" name="Picture 2" descr="J:\Организационно-методический отдел\как распознать инсульт и инфаркт\внутренняя.jpeg"/>
          <p:cNvPicPr>
            <a:picLocks noChangeAspect="1" noChangeArrowheads="1"/>
          </p:cNvPicPr>
          <p:nvPr/>
        </p:nvPicPr>
        <p:blipFill>
          <a:blip r:embed="rId2" cstate="print"/>
          <a:srcRect l="492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9912723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2"/>
          <p:cNvSpPr txBox="1">
            <a:spLocks/>
          </p:cNvSpPr>
          <p:nvPr/>
        </p:nvSpPr>
        <p:spPr>
          <a:xfrm>
            <a:off x="144482" y="1104530"/>
            <a:ext cx="8855036" cy="491675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 algn="l">
              <a:spcBef>
                <a:spcPts val="0"/>
              </a:spcBef>
              <a:buFont typeface="Wingdings" pitchFamily="2" charset="2"/>
              <a:buChar char="ü"/>
            </a:pPr>
            <a:r>
              <a:rPr lang="ru-RU" sz="4400" b="1" u="sng" dirty="0" smtClean="0">
                <a:solidFill>
                  <a:srgbClr val="FF0066"/>
                </a:solidFill>
              </a:rPr>
              <a:t>НИТРОГЛИЦЕРИН</a:t>
            </a:r>
            <a:r>
              <a:rPr lang="ru-RU" sz="4800" b="1" dirty="0" smtClean="0">
                <a:solidFill>
                  <a:srgbClr val="FF0066"/>
                </a:solidFill>
              </a:rPr>
              <a:t> </a:t>
            </a:r>
          </a:p>
          <a:p>
            <a:pPr marL="457200" indent="-457200" algn="l">
              <a:spcBef>
                <a:spcPts val="0"/>
              </a:spcBef>
              <a:buFont typeface="Wingdings" pitchFamily="2" charset="2"/>
              <a:buChar char="ü"/>
            </a:pPr>
            <a:r>
              <a:rPr lang="ru-RU" sz="2800" b="1" dirty="0" smtClean="0">
                <a:solidFill>
                  <a:srgbClr val="FF0066"/>
                </a:solidFill>
              </a:rPr>
              <a:t>Если </a:t>
            </a:r>
            <a:r>
              <a:rPr lang="ru-RU" sz="2800" u="sng" dirty="0" smtClean="0">
                <a:solidFill>
                  <a:srgbClr val="FF0066"/>
                </a:solidFill>
              </a:rPr>
              <a:t>таблетка</a:t>
            </a:r>
            <a:r>
              <a:rPr lang="ru-RU" sz="2800" b="1" dirty="0" smtClean="0">
                <a:solidFill>
                  <a:srgbClr val="FF0066"/>
                </a:solidFill>
              </a:rPr>
              <a:t> - под  язык, не глотать </a:t>
            </a:r>
          </a:p>
          <a:p>
            <a:pPr marL="457200" indent="-457200" algn="l">
              <a:spcBef>
                <a:spcPts val="0"/>
              </a:spcBef>
              <a:buFont typeface="Wingdings" pitchFamily="2" charset="2"/>
              <a:buChar char="ü"/>
            </a:pPr>
            <a:r>
              <a:rPr lang="ru-RU" sz="2800" dirty="0" smtClean="0">
                <a:solidFill>
                  <a:srgbClr val="FF0066"/>
                </a:solidFill>
              </a:rPr>
              <a:t>Если </a:t>
            </a:r>
            <a:r>
              <a:rPr lang="ru-RU" sz="2800" b="1" u="sng" dirty="0" smtClean="0">
                <a:solidFill>
                  <a:srgbClr val="FF0066"/>
                </a:solidFill>
              </a:rPr>
              <a:t>капсула</a:t>
            </a:r>
            <a:r>
              <a:rPr lang="ru-RU" sz="2800" b="1" dirty="0" smtClean="0">
                <a:solidFill>
                  <a:srgbClr val="FF0066"/>
                </a:solidFill>
              </a:rPr>
              <a:t>  - раскусить, под язык, не глотать </a:t>
            </a:r>
          </a:p>
          <a:p>
            <a:pPr marL="457200" indent="-457200" algn="l">
              <a:spcBef>
                <a:spcPts val="0"/>
              </a:spcBef>
              <a:buFont typeface="Wingdings" pitchFamily="2" charset="2"/>
              <a:buChar char="ü"/>
            </a:pPr>
            <a:r>
              <a:rPr lang="ru-RU" sz="2800" b="1" dirty="0" smtClean="0">
                <a:solidFill>
                  <a:srgbClr val="FF0066"/>
                </a:solidFill>
              </a:rPr>
              <a:t>Если </a:t>
            </a:r>
            <a:r>
              <a:rPr lang="ru-RU" sz="2800" b="1" u="sng" dirty="0" smtClean="0">
                <a:solidFill>
                  <a:srgbClr val="FF0066"/>
                </a:solidFill>
              </a:rPr>
              <a:t>спрей</a:t>
            </a:r>
            <a:r>
              <a:rPr lang="ru-RU" sz="2800" b="1" dirty="0" smtClean="0">
                <a:solidFill>
                  <a:srgbClr val="FF0066"/>
                </a:solidFill>
              </a:rPr>
              <a:t> – 1 доза под язык, </a:t>
            </a:r>
          </a:p>
          <a:p>
            <a:pPr algn="l">
              <a:spcBef>
                <a:spcPts val="0"/>
              </a:spcBef>
            </a:pPr>
            <a:r>
              <a:rPr lang="ru-RU" sz="2800" dirty="0">
                <a:solidFill>
                  <a:srgbClr val="FF0066"/>
                </a:solidFill>
              </a:rPr>
              <a:t> </a:t>
            </a:r>
            <a:r>
              <a:rPr lang="ru-RU" sz="2800" dirty="0" smtClean="0">
                <a:solidFill>
                  <a:srgbClr val="FF0066"/>
                </a:solidFill>
              </a:rPr>
              <a:t>    п</a:t>
            </a:r>
            <a:r>
              <a:rPr lang="ru-RU" sz="2800" b="1" dirty="0" smtClean="0">
                <a:solidFill>
                  <a:srgbClr val="FF0066"/>
                </a:solidFill>
              </a:rPr>
              <a:t>овторять через каждые 5 минут три раза </a:t>
            </a:r>
          </a:p>
          <a:p>
            <a:pPr marL="685800" indent="-685800" algn="l">
              <a:spcBef>
                <a:spcPts val="0"/>
              </a:spcBef>
              <a:buFont typeface="Wingdings" pitchFamily="2" charset="2"/>
              <a:buChar char="ü"/>
            </a:pPr>
            <a:r>
              <a:rPr lang="ru-RU" sz="4400" b="1" u="sng" dirty="0" smtClean="0">
                <a:solidFill>
                  <a:srgbClr val="FF0066"/>
                </a:solidFill>
              </a:rPr>
              <a:t>АСПИРИН </a:t>
            </a:r>
            <a:r>
              <a:rPr lang="ru-RU" sz="2800" b="1" dirty="0" smtClean="0">
                <a:solidFill>
                  <a:srgbClr val="FF0066"/>
                </a:solidFill>
              </a:rPr>
              <a:t>разжевать, проглотить</a:t>
            </a:r>
          </a:p>
          <a:p>
            <a:pPr marL="685800" indent="-685800" algn="l">
              <a:spcBef>
                <a:spcPts val="0"/>
              </a:spcBef>
              <a:buFont typeface="Wingdings" pitchFamily="2" charset="2"/>
              <a:buChar char="ü"/>
            </a:pPr>
            <a:r>
              <a:rPr lang="ru-RU" sz="4400" u="sng" dirty="0">
                <a:solidFill>
                  <a:srgbClr val="FF0066"/>
                </a:solidFill>
              </a:rPr>
              <a:t>СРОЧНО</a:t>
            </a:r>
            <a:r>
              <a:rPr lang="ru-RU" sz="2400" u="sng" dirty="0">
                <a:solidFill>
                  <a:srgbClr val="FF0066"/>
                </a:solidFill>
              </a:rPr>
              <a:t> </a:t>
            </a:r>
            <a:r>
              <a:rPr lang="ru-RU" sz="3600" u="sng" dirty="0" smtClean="0">
                <a:solidFill>
                  <a:srgbClr val="FF0066"/>
                </a:solidFill>
              </a:rPr>
              <a:t>вызвать </a:t>
            </a:r>
          </a:p>
          <a:p>
            <a:pPr algn="l">
              <a:spcBef>
                <a:spcPts val="0"/>
              </a:spcBef>
            </a:pPr>
            <a:r>
              <a:rPr lang="ru-RU" sz="3600" u="sng" dirty="0" smtClean="0">
                <a:solidFill>
                  <a:srgbClr val="FF0066"/>
                </a:solidFill>
              </a:rPr>
              <a:t>скорую помощь!!!</a:t>
            </a:r>
          </a:p>
          <a:p>
            <a:pPr marL="685800" indent="-685800" algn="l">
              <a:spcBef>
                <a:spcPts val="0"/>
              </a:spcBef>
              <a:buFont typeface="Wingdings" pitchFamily="2" charset="2"/>
              <a:buChar char="ü"/>
            </a:pPr>
            <a:endParaRPr lang="ru-RU" sz="2400" b="1" dirty="0">
              <a:solidFill>
                <a:srgbClr val="FF0066"/>
              </a:solidFill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3958958" y="6021288"/>
            <a:ext cx="5040560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16" name="Picture 7" descr="C:\Documents and Settings\статистик\Рабочий стол\мi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04018" y="4639464"/>
            <a:ext cx="2095500" cy="2047875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одзаголовок 2"/>
          <p:cNvSpPr txBox="1">
            <a:spLocks/>
          </p:cNvSpPr>
          <p:nvPr/>
        </p:nvSpPr>
        <p:spPr>
          <a:xfrm>
            <a:off x="144482" y="5986267"/>
            <a:ext cx="6660232" cy="864096"/>
          </a:xfrm>
          <a:prstGeom prst="rect">
            <a:avLst/>
          </a:prstGeom>
          <a:solidFill>
            <a:srgbClr val="FFFF00"/>
          </a:solidFill>
          <a:ln>
            <a:solidFill>
              <a:srgbClr val="FF0066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4000" b="1" dirty="0" smtClean="0">
                <a:solidFill>
                  <a:srgbClr val="FF0066"/>
                </a:solidFill>
              </a:rPr>
              <a:t>В </a:t>
            </a:r>
            <a:r>
              <a:rPr lang="ru-RU" sz="4000" b="1" dirty="0">
                <a:solidFill>
                  <a:srgbClr val="FF0066"/>
                </a:solidFill>
              </a:rPr>
              <a:t>запасе </a:t>
            </a:r>
            <a:r>
              <a:rPr lang="ru-RU" sz="4000" b="1" dirty="0" smtClean="0">
                <a:solidFill>
                  <a:srgbClr val="FF0066"/>
                </a:solidFill>
              </a:rPr>
              <a:t>только 6 часов!</a:t>
            </a:r>
            <a:endParaRPr lang="ru-RU" sz="4000" b="1" dirty="0">
              <a:solidFill>
                <a:srgbClr val="FF0066"/>
              </a:solidFill>
            </a:endParaRPr>
          </a:p>
          <a:p>
            <a:endParaRPr lang="ru-RU" sz="4000" b="1" dirty="0" smtClean="0">
              <a:solidFill>
                <a:srgbClr val="FF0066"/>
              </a:solidFill>
            </a:endParaRPr>
          </a:p>
        </p:txBody>
      </p:sp>
      <p:pic>
        <p:nvPicPr>
          <p:cNvPr id="11" name="Picture 4" descr="C:\Documents and Settings\статистик\Рабочий стол\картинки ОНМК\smertnost-pri-insulte плохо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955"/>
          <a:stretch/>
        </p:blipFill>
        <p:spPr bwMode="auto">
          <a:xfrm>
            <a:off x="7137184" y="116632"/>
            <a:ext cx="1981614" cy="133843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одзаголовок 2"/>
          <p:cNvSpPr txBox="1">
            <a:spLocks/>
          </p:cNvSpPr>
          <p:nvPr/>
        </p:nvSpPr>
        <p:spPr bwMode="auto">
          <a:xfrm>
            <a:off x="-303315" y="-171400"/>
            <a:ext cx="7862017" cy="1275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None/>
              <a:defRPr sz="30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None/>
              <a:defRPr sz="26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None/>
              <a:defRPr kumimoji="0"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None/>
              <a:defRPr kumimoji="0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7200" b="1" u="sng" dirty="0" smtClean="0">
                <a:solidFill>
                  <a:srgbClr val="FFFF00"/>
                </a:solidFill>
              </a:rPr>
              <a:t>САМО</a:t>
            </a:r>
            <a:r>
              <a:rPr lang="ru-RU" sz="5400" b="1" u="sng" dirty="0" smtClean="0">
                <a:solidFill>
                  <a:srgbClr val="FFFF00"/>
                </a:solidFill>
              </a:rPr>
              <a:t> не пройдёт</a:t>
            </a:r>
            <a:r>
              <a:rPr lang="ru-RU" sz="5400" b="1" dirty="0" smtClean="0">
                <a:solidFill>
                  <a:srgbClr val="FFFF00"/>
                </a:solidFill>
              </a:rPr>
              <a:t>!</a:t>
            </a:r>
          </a:p>
        </p:txBody>
      </p:sp>
      <p:sp>
        <p:nvSpPr>
          <p:cNvPr id="14" name="Овал 13"/>
          <p:cNvSpPr/>
          <p:nvPr/>
        </p:nvSpPr>
        <p:spPr>
          <a:xfrm>
            <a:off x="7244104" y="4989049"/>
            <a:ext cx="1316024" cy="1248263"/>
          </a:xfrm>
          <a:prstGeom prst="ellipse">
            <a:avLst/>
          </a:prstGeom>
          <a:gradFill flip="none" rotWithShape="1">
            <a:gsLst>
              <a:gs pos="14000">
                <a:schemeClr val="accent1">
                  <a:lumMod val="5000"/>
                  <a:lumOff val="9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81000">
                <a:schemeClr val="accent1">
                  <a:lumMod val="45000"/>
                  <a:lumOff val="55000"/>
                </a:schemeClr>
              </a:gs>
              <a:gs pos="57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6971418" y="5630051"/>
            <a:ext cx="98035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7951768" y="5630051"/>
            <a:ext cx="65268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7832488" y="5582936"/>
            <a:ext cx="119280" cy="94230"/>
          </a:xfrm>
          <a:prstGeom prst="ellipse">
            <a:avLst/>
          </a:prstGeom>
          <a:solidFill>
            <a:srgbClr val="333399"/>
          </a:solidFill>
          <a:ln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338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72456" cy="764704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FFFF00"/>
                </a:solidFill>
              </a:rPr>
              <a:t>Факторы риска сосудистых заболеваний</a:t>
            </a:r>
            <a:endParaRPr lang="ru-RU" sz="3200" b="1" i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64704"/>
            <a:ext cx="9138578" cy="5760640"/>
          </a:xfrm>
        </p:spPr>
        <p:txBody>
          <a:bodyPr>
            <a:noAutofit/>
          </a:bodyPr>
          <a:lstStyle/>
          <a:p>
            <a:pPr marL="36512" indent="0">
              <a:buNone/>
            </a:pPr>
            <a:r>
              <a:rPr lang="ru-RU" sz="2600" b="1" i="1" dirty="0" smtClean="0"/>
              <a:t>1. Артериальная гипертония - ↑риск в 4 раза</a:t>
            </a:r>
          </a:p>
          <a:p>
            <a:pPr marL="36512" indent="0">
              <a:buNone/>
            </a:pPr>
            <a:r>
              <a:rPr lang="ru-RU" sz="2600" b="1" i="1" dirty="0" smtClean="0"/>
              <a:t>2. Повышенный холестерин крови 23%</a:t>
            </a:r>
          </a:p>
          <a:p>
            <a:pPr marL="36512" indent="0">
              <a:buNone/>
            </a:pPr>
            <a:r>
              <a:rPr lang="ru-RU" sz="2600" b="1" i="1" dirty="0" smtClean="0"/>
              <a:t>3. Курение  17,1% - </a:t>
            </a:r>
            <a:r>
              <a:rPr lang="ru-RU" sz="2600" b="1" i="1" dirty="0"/>
              <a:t>↑ </a:t>
            </a:r>
            <a:r>
              <a:rPr lang="ru-RU" sz="2600" b="1" i="1" dirty="0" smtClean="0"/>
              <a:t>риск ИМ и ОНМК в 2-3 раза</a:t>
            </a:r>
          </a:p>
          <a:p>
            <a:pPr marL="36512" indent="0">
              <a:buNone/>
            </a:pPr>
            <a:r>
              <a:rPr lang="ru-RU" sz="2600" b="1" i="1" dirty="0" smtClean="0"/>
              <a:t>4. Нарушения питания, ожирение  12,5%</a:t>
            </a:r>
          </a:p>
          <a:p>
            <a:pPr marL="36512" indent="0">
              <a:buNone/>
            </a:pPr>
            <a:r>
              <a:rPr lang="ru-RU" sz="2600" b="1" i="1" dirty="0" smtClean="0"/>
              <a:t>5. Алкоголь 11,9% - </a:t>
            </a:r>
            <a:r>
              <a:rPr lang="ru-RU" sz="2600" b="1" i="1" dirty="0"/>
              <a:t>↑ </a:t>
            </a:r>
            <a:r>
              <a:rPr lang="ru-RU" sz="2600" b="1" i="1" dirty="0" smtClean="0"/>
              <a:t>риск ОНМК в 3 раза</a:t>
            </a:r>
          </a:p>
          <a:p>
            <a:pPr marL="36512" indent="0">
              <a:buNone/>
            </a:pPr>
            <a:r>
              <a:rPr lang="ru-RU" sz="2600" b="1" i="1" dirty="0" smtClean="0"/>
              <a:t>6. Низкая физическая активность 9%</a:t>
            </a:r>
          </a:p>
          <a:p>
            <a:pPr marL="36512" indent="0">
              <a:buNone/>
            </a:pPr>
            <a:r>
              <a:rPr lang="ru-RU" sz="2600" b="1" i="1" dirty="0" smtClean="0"/>
              <a:t>7. Стрессы 20%</a:t>
            </a:r>
          </a:p>
          <a:p>
            <a:pPr marL="36512" indent="0">
              <a:buNone/>
            </a:pPr>
            <a:r>
              <a:rPr lang="ru-RU" sz="2600" b="1" i="1" dirty="0" smtClean="0"/>
              <a:t>8. Мерцательная аритмия – 5-6%, </a:t>
            </a:r>
            <a:r>
              <a:rPr lang="ru-RU" sz="2600" b="1" i="1" dirty="0"/>
              <a:t>↑ </a:t>
            </a:r>
            <a:r>
              <a:rPr lang="ru-RU" sz="2600" b="1" i="1" dirty="0" smtClean="0"/>
              <a:t>риск ОНМК в 4-7 раз</a:t>
            </a:r>
          </a:p>
          <a:p>
            <a:pPr marL="36512" indent="0">
              <a:buNone/>
            </a:pPr>
            <a:r>
              <a:rPr lang="ru-RU" sz="2600" b="1" i="1" dirty="0" smtClean="0"/>
              <a:t>9. Сахарный </a:t>
            </a:r>
            <a:r>
              <a:rPr lang="ru-RU" sz="2600" b="1" i="1" dirty="0"/>
              <a:t>диабет - ↑ риск </a:t>
            </a:r>
            <a:r>
              <a:rPr lang="ru-RU" sz="2600" b="1" i="1" dirty="0" smtClean="0"/>
              <a:t>ИМ в 3-4 раза, ОНМК </a:t>
            </a:r>
            <a:r>
              <a:rPr lang="ru-RU" sz="2600" b="1" i="1" dirty="0"/>
              <a:t>в 4-7 раз</a:t>
            </a:r>
          </a:p>
          <a:p>
            <a:pPr marL="36512" indent="0">
              <a:buNone/>
            </a:pPr>
            <a:r>
              <a:rPr lang="ru-RU" sz="2600" b="1" i="1" dirty="0" smtClean="0"/>
              <a:t>10. Предшествующие ТИА, ОНМК и ИМ- </a:t>
            </a:r>
            <a:r>
              <a:rPr lang="ru-RU" sz="2600" b="1" i="1" dirty="0"/>
              <a:t>↑риск в </a:t>
            </a:r>
            <a:r>
              <a:rPr lang="ru-RU" sz="2600" b="1" i="1" dirty="0" smtClean="0"/>
              <a:t>10 раз</a:t>
            </a:r>
            <a:endParaRPr lang="ru-RU" sz="2600" b="1" i="1" dirty="0"/>
          </a:p>
        </p:txBody>
      </p:sp>
    </p:spTree>
    <p:extLst>
      <p:ext uri="{BB962C8B-B14F-4D97-AF65-F5344CB8AC3E}">
        <p14:creationId xmlns:p14="http://schemas.microsoft.com/office/powerpoint/2010/main" xmlns="" val="1053384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9" name="Text Box 74"/>
          <p:cNvSpPr txBox="1">
            <a:spLocks noChangeArrowheads="1"/>
          </p:cNvSpPr>
          <p:nvPr/>
        </p:nvSpPr>
        <p:spPr bwMode="auto">
          <a:xfrm>
            <a:off x="2462216" y="6464506"/>
            <a:ext cx="66817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marL="341313" indent="-341313" algn="r" defTabSz="912813" eaLnBrk="0" hangingPunct="0">
              <a:spcBef>
                <a:spcPct val="25000"/>
              </a:spcBef>
            </a:pPr>
            <a:r>
              <a:rPr lang="en-US" sz="900" b="1" dirty="0"/>
              <a:t>1. </a:t>
            </a:r>
            <a:r>
              <a:rPr lang="en-US" sz="900" b="1" dirty="0" err="1"/>
              <a:t>Ezzati</a:t>
            </a:r>
            <a:r>
              <a:rPr lang="en-US" sz="900" b="1" dirty="0"/>
              <a:t> et al. Lancet 2002;360:1347–60. </a:t>
            </a:r>
            <a:br>
              <a:rPr lang="en-US" sz="900" b="1" dirty="0"/>
            </a:br>
            <a:r>
              <a:rPr lang="en-US" sz="900" b="1" dirty="0"/>
              <a:t>2. </a:t>
            </a:r>
            <a:r>
              <a:rPr lang="en-US" sz="900" b="1" dirty="0" err="1">
                <a:sym typeface="Symbol" pitchFamily="18" charset="2"/>
              </a:rPr>
              <a:t>Lawes</a:t>
            </a:r>
            <a:r>
              <a:rPr lang="en-US" sz="900" b="1" dirty="0">
                <a:sym typeface="Symbol" pitchFamily="18" charset="2"/>
              </a:rPr>
              <a:t> CM, et al. Global burden of blood-pressure-related disease, 2001</a:t>
            </a:r>
            <a:r>
              <a:rPr lang="th-TH" sz="900" b="1" dirty="0">
                <a:sym typeface="Symbol" pitchFamily="18" charset="2"/>
              </a:rPr>
              <a:t>. </a:t>
            </a:r>
            <a:r>
              <a:rPr lang="en-US" sz="900" b="1" dirty="0">
                <a:sym typeface="Symbol" pitchFamily="18" charset="2"/>
              </a:rPr>
              <a:t>Lancet</a:t>
            </a:r>
            <a:r>
              <a:rPr lang="ru-RU" sz="900" b="1" dirty="0">
                <a:sym typeface="Symbol" pitchFamily="18" charset="2"/>
              </a:rPr>
              <a:t> 2008;371:1513–8</a:t>
            </a:r>
            <a:endParaRPr lang="en-GB" sz="900" b="1" dirty="0">
              <a:sym typeface="Symbol" pitchFamily="18" charset="2"/>
            </a:endParaRPr>
          </a:p>
        </p:txBody>
      </p:sp>
      <p:sp>
        <p:nvSpPr>
          <p:cNvPr id="285700" name="Title 1"/>
          <p:cNvSpPr txBox="1">
            <a:spLocks/>
          </p:cNvSpPr>
          <p:nvPr/>
        </p:nvSpPr>
        <p:spPr bwMode="auto">
          <a:xfrm>
            <a:off x="171345" y="4012846"/>
            <a:ext cx="8675688" cy="11826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5613"/>
            <a:r>
              <a:rPr lang="ru-RU" sz="3200" b="1" dirty="0">
                <a:solidFill>
                  <a:srgbClr val="FF0000"/>
                </a:solidFill>
                <a:latin typeface="Bookman Old Style" pitchFamily="18" charset="0"/>
              </a:rPr>
              <a:t>АГ </a:t>
            </a:r>
            <a:r>
              <a:rPr lang="en-US" sz="3200" b="1" dirty="0">
                <a:solidFill>
                  <a:srgbClr val="FF0000"/>
                </a:solidFill>
                <a:latin typeface="Bookman Old Style" pitchFamily="18" charset="0"/>
              </a:rPr>
              <a:t>– </a:t>
            </a:r>
            <a:r>
              <a:rPr lang="ru-RU" sz="3200" b="1" dirty="0">
                <a:solidFill>
                  <a:srgbClr val="FF0000"/>
                </a:solidFill>
                <a:latin typeface="Bookman Old Style" pitchFamily="18" charset="0"/>
              </a:rPr>
              <a:t>фактор риска № 1 в структуре общей смертности в мире </a:t>
            </a:r>
            <a:r>
              <a:rPr lang="en-US" sz="3200" b="1" baseline="30000" dirty="0">
                <a:solidFill>
                  <a:srgbClr val="FF0000"/>
                </a:solidFill>
                <a:latin typeface="Bookman Old Style" pitchFamily="18" charset="0"/>
              </a:rPr>
              <a:t>1</a:t>
            </a:r>
          </a:p>
        </p:txBody>
      </p:sp>
      <p:sp>
        <p:nvSpPr>
          <p:cNvPr id="285701" name="Rectangle 5"/>
          <p:cNvSpPr>
            <a:spLocks noChangeArrowheads="1"/>
          </p:cNvSpPr>
          <p:nvPr/>
        </p:nvSpPr>
        <p:spPr bwMode="auto">
          <a:xfrm>
            <a:off x="278627" y="260648"/>
            <a:ext cx="8461123" cy="1323439"/>
          </a:xfrm>
          <a:prstGeom prst="rect">
            <a:avLst/>
          </a:prstGeom>
          <a:solidFill>
            <a:schemeClr val="tx1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FF0066"/>
                </a:solidFill>
                <a:latin typeface="Bookman Old Style" pitchFamily="18" charset="0"/>
                <a:ea typeface="Batang" pitchFamily="18" charset="-127"/>
              </a:rPr>
              <a:t>АГ страдает </a:t>
            </a:r>
            <a:endParaRPr lang="ru-RU" sz="4000" dirty="0" smtClean="0">
              <a:solidFill>
                <a:srgbClr val="FF0066"/>
              </a:solidFill>
              <a:latin typeface="Bookman Old Style" pitchFamily="18" charset="0"/>
              <a:ea typeface="Batang" pitchFamily="18" charset="-127"/>
            </a:endParaRPr>
          </a:p>
          <a:p>
            <a:pPr algn="ctr"/>
            <a:r>
              <a:rPr lang="ru-RU" sz="4000" dirty="0" smtClean="0">
                <a:solidFill>
                  <a:srgbClr val="FF0066"/>
                </a:solidFill>
                <a:latin typeface="Bookman Old Style" pitchFamily="18" charset="0"/>
                <a:ea typeface="Batang" pitchFamily="18" charset="-127"/>
              </a:rPr>
              <a:t>1 миллиард </a:t>
            </a:r>
            <a:r>
              <a:rPr lang="ru-RU" sz="4000" dirty="0">
                <a:solidFill>
                  <a:srgbClr val="FF0066"/>
                </a:solidFill>
                <a:latin typeface="Bookman Old Style" pitchFamily="18" charset="0"/>
                <a:ea typeface="Batang" pitchFamily="18" charset="-127"/>
              </a:rPr>
              <a:t>населения мира</a:t>
            </a:r>
          </a:p>
        </p:txBody>
      </p:sp>
      <p:sp>
        <p:nvSpPr>
          <p:cNvPr id="285702" name="Прямоугольник 5"/>
          <p:cNvSpPr>
            <a:spLocks noChangeArrowheads="1"/>
          </p:cNvSpPr>
          <p:nvPr/>
        </p:nvSpPr>
        <p:spPr bwMode="auto">
          <a:xfrm>
            <a:off x="189280" y="5229200"/>
            <a:ext cx="88566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 dirty="0"/>
              <a:t>С повышенным уровнем АД связано как минимум 7,6 млн. смертей в мире ежегодно (</a:t>
            </a:r>
            <a:r>
              <a:rPr lang="ru-RU" sz="2400" b="1" i="1" dirty="0">
                <a:sym typeface="Symbol" pitchFamily="18" charset="2"/>
              </a:rPr>
              <a:t></a:t>
            </a:r>
            <a:r>
              <a:rPr lang="ru-RU" sz="2400" b="1" i="1" dirty="0"/>
              <a:t> 14% глобальной смертности)  </a:t>
            </a:r>
          </a:p>
        </p:txBody>
      </p:sp>
      <p:sp>
        <p:nvSpPr>
          <p:cNvPr id="285703" name="Rectangle 5"/>
          <p:cNvSpPr>
            <a:spLocks noChangeArrowheads="1"/>
          </p:cNvSpPr>
          <p:nvPr/>
        </p:nvSpPr>
        <p:spPr bwMode="auto">
          <a:xfrm>
            <a:off x="171345" y="1916832"/>
            <a:ext cx="874846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i="1" dirty="0">
                <a:latin typeface="Comic Sans MS" pitchFamily="66" charset="0"/>
              </a:rPr>
              <a:t>Исследование “Эпидемиология сердечно- сосудистых заболеваний (ЭССЕ-РФ)” в 9 регионах России (</a:t>
            </a:r>
            <a:r>
              <a:rPr lang="en-US" sz="2200" b="1" i="1" dirty="0">
                <a:latin typeface="Comic Sans MS" pitchFamily="66" charset="0"/>
              </a:rPr>
              <a:t>n</a:t>
            </a:r>
            <a:r>
              <a:rPr lang="ru-RU" sz="2200" b="1" i="1" dirty="0">
                <a:latin typeface="Comic Sans MS" pitchFamily="66" charset="0"/>
              </a:rPr>
              <a:t>=15 300)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192955" y="2976563"/>
            <a:ext cx="8632468" cy="1008112"/>
          </a:xfrm>
          <a:prstGeom prst="rect">
            <a:avLst/>
          </a:prstGeom>
          <a:solidFill>
            <a:srgbClr val="FF0000"/>
          </a:solidFill>
          <a:ln w="38100">
            <a:solidFill>
              <a:srgbClr val="FFFF00"/>
            </a:solidFill>
            <a:prstDash val="sysDash"/>
            <a:miter lim="800000"/>
            <a:headEnd/>
            <a:tailEnd/>
          </a:ln>
        </p:spPr>
        <p:txBody>
          <a:bodyPr lIns="91244" tIns="45626" rIns="91244" bIns="45626" anchor="ctr"/>
          <a:lstStyle/>
          <a:p>
            <a:pPr algn="ctr" eaLnBrk="0" hangingPunct="0">
              <a:lnSpc>
                <a:spcPct val="105000"/>
              </a:lnSpc>
              <a:defRPr/>
            </a:pPr>
            <a:r>
              <a:rPr lang="ru-RU" sz="2800" b="1" kern="0" dirty="0"/>
              <a:t>В целом по России распространенность АГ составляет </a:t>
            </a:r>
            <a:r>
              <a:rPr lang="ru-RU" sz="3600" b="1" u="sng" kern="0" dirty="0"/>
              <a:t>44%</a:t>
            </a:r>
          </a:p>
        </p:txBody>
      </p:sp>
      <p:sp>
        <p:nvSpPr>
          <p:cNvPr id="285705" name="Rectangle 19"/>
          <p:cNvSpPr>
            <a:spLocks noChangeArrowheads="1"/>
          </p:cNvSpPr>
          <p:nvPr/>
        </p:nvSpPr>
        <p:spPr bwMode="auto">
          <a:xfrm>
            <a:off x="4144965" y="6188281"/>
            <a:ext cx="49990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200" dirty="0"/>
              <a:t>Кардиоваскулярная терапия и профилактика 2014; 13 (4): 4-14</a:t>
            </a:r>
          </a:p>
        </p:txBody>
      </p:sp>
    </p:spTree>
    <p:extLst>
      <p:ext uri="{BB962C8B-B14F-4D97-AF65-F5344CB8AC3E}">
        <p14:creationId xmlns:p14="http://schemas.microsoft.com/office/powerpoint/2010/main" xmlns="" val="25495890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58158"/>
            <a:ext cx="9144000" cy="7423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Структура  смертности населения РБ   от БСК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xmlns="" val="4116052748"/>
              </p:ext>
            </p:extLst>
          </p:nvPr>
        </p:nvGraphicFramePr>
        <p:xfrm>
          <a:off x="755576" y="1227307"/>
          <a:ext cx="7920880" cy="5651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31439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1000" y="4375150"/>
            <a:ext cx="4864100" cy="1400175"/>
            <a:chOff x="447" y="2571"/>
            <a:chExt cx="3064" cy="882"/>
          </a:xfrm>
        </p:grpSpPr>
        <p:sp>
          <p:nvSpPr>
            <p:cNvPr id="20514" name="Freeform 3"/>
            <p:cNvSpPr>
              <a:spLocks/>
            </p:cNvSpPr>
            <p:nvPr/>
          </p:nvSpPr>
          <p:spPr bwMode="auto">
            <a:xfrm rot="943629">
              <a:off x="447" y="2689"/>
              <a:ext cx="3064" cy="764"/>
            </a:xfrm>
            <a:custGeom>
              <a:avLst/>
              <a:gdLst>
                <a:gd name="T0" fmla="*/ 165 w 2747"/>
                <a:gd name="T1" fmla="*/ 0 h 1131"/>
                <a:gd name="T2" fmla="*/ 14134 w 2747"/>
                <a:gd name="T3" fmla="*/ 1 h 1131"/>
                <a:gd name="T4" fmla="*/ 14110 w 2747"/>
                <a:gd name="T5" fmla="*/ 3 h 1131"/>
                <a:gd name="T6" fmla="*/ 0 w 2747"/>
                <a:gd name="T7" fmla="*/ 1 h 1131"/>
                <a:gd name="T8" fmla="*/ 165 w 2747"/>
                <a:gd name="T9" fmla="*/ 0 h 11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47"/>
                <a:gd name="T16" fmla="*/ 0 h 1131"/>
                <a:gd name="T17" fmla="*/ 2747 w 2747"/>
                <a:gd name="T18" fmla="*/ 1131 h 11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47" h="1131">
                  <a:moveTo>
                    <a:pt x="32" y="0"/>
                  </a:moveTo>
                  <a:lnTo>
                    <a:pt x="2747" y="458"/>
                  </a:lnTo>
                  <a:lnTo>
                    <a:pt x="2742" y="1131"/>
                  </a:lnTo>
                  <a:lnTo>
                    <a:pt x="0" y="26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FF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15" name="Line 4"/>
            <p:cNvSpPr>
              <a:spLocks noChangeShapeType="1"/>
            </p:cNvSpPr>
            <p:nvPr/>
          </p:nvSpPr>
          <p:spPr bwMode="auto">
            <a:xfrm rot="38969">
              <a:off x="1150" y="2571"/>
              <a:ext cx="1547" cy="684"/>
            </a:xfrm>
            <a:prstGeom prst="line">
              <a:avLst/>
            </a:prstGeom>
            <a:noFill/>
            <a:ln w="28575">
              <a:solidFill>
                <a:srgbClr val="0062C5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787400" y="1147763"/>
            <a:ext cx="4510088" cy="1509712"/>
            <a:chOff x="682" y="1040"/>
            <a:chExt cx="2841" cy="951"/>
          </a:xfrm>
        </p:grpSpPr>
        <p:sp>
          <p:nvSpPr>
            <p:cNvPr id="20512" name="Freeform 6"/>
            <p:cNvSpPr>
              <a:spLocks/>
            </p:cNvSpPr>
            <p:nvPr/>
          </p:nvSpPr>
          <p:spPr bwMode="auto">
            <a:xfrm rot="-420076">
              <a:off x="682" y="1040"/>
              <a:ext cx="2841" cy="951"/>
            </a:xfrm>
            <a:custGeom>
              <a:avLst/>
              <a:gdLst>
                <a:gd name="T0" fmla="*/ 0 w 2726"/>
                <a:gd name="T1" fmla="*/ 5 h 1387"/>
                <a:gd name="T2" fmla="*/ 4728 w 2726"/>
                <a:gd name="T3" fmla="*/ 0 h 1387"/>
                <a:gd name="T4" fmla="*/ 5067 w 2726"/>
                <a:gd name="T5" fmla="*/ 2 h 1387"/>
                <a:gd name="T6" fmla="*/ 38 w 2726"/>
                <a:gd name="T7" fmla="*/ 5 h 1387"/>
                <a:gd name="T8" fmla="*/ 0 w 2726"/>
                <a:gd name="T9" fmla="*/ 5 h 1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26"/>
                <a:gd name="T16" fmla="*/ 0 h 1387"/>
                <a:gd name="T17" fmla="*/ 2726 w 2726"/>
                <a:gd name="T18" fmla="*/ 1387 h 13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26" h="1387">
                  <a:moveTo>
                    <a:pt x="0" y="1360"/>
                  </a:moveTo>
                  <a:lnTo>
                    <a:pt x="2544" y="0"/>
                  </a:lnTo>
                  <a:lnTo>
                    <a:pt x="2726" y="683"/>
                  </a:lnTo>
                  <a:lnTo>
                    <a:pt x="22" y="1387"/>
                  </a:lnTo>
                  <a:lnTo>
                    <a:pt x="0" y="1360"/>
                  </a:lnTo>
                  <a:close/>
                </a:path>
              </a:pathLst>
            </a:custGeom>
            <a:solidFill>
              <a:srgbClr val="00FF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13" name="Line 7"/>
            <p:cNvSpPr>
              <a:spLocks noChangeShapeType="1"/>
            </p:cNvSpPr>
            <p:nvPr/>
          </p:nvSpPr>
          <p:spPr bwMode="auto">
            <a:xfrm rot="21179924" flipV="1">
              <a:off x="1169" y="1447"/>
              <a:ext cx="1587" cy="430"/>
            </a:xfrm>
            <a:prstGeom prst="line">
              <a:avLst/>
            </a:prstGeom>
            <a:noFill/>
            <a:ln w="28575">
              <a:solidFill>
                <a:srgbClr val="0062C5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714375" y="2514600"/>
            <a:ext cx="4302125" cy="735013"/>
            <a:chOff x="677" y="1708"/>
            <a:chExt cx="2709" cy="463"/>
          </a:xfrm>
        </p:grpSpPr>
        <p:sp>
          <p:nvSpPr>
            <p:cNvPr id="20510" name="Freeform 9"/>
            <p:cNvSpPr>
              <a:spLocks/>
            </p:cNvSpPr>
            <p:nvPr/>
          </p:nvSpPr>
          <p:spPr bwMode="auto">
            <a:xfrm rot="-498083">
              <a:off x="677" y="1708"/>
              <a:ext cx="2709" cy="463"/>
            </a:xfrm>
            <a:custGeom>
              <a:avLst/>
              <a:gdLst>
                <a:gd name="T0" fmla="*/ 0 w 2747"/>
                <a:gd name="T1" fmla="*/ 1 h 694"/>
                <a:gd name="T2" fmla="*/ 2230 w 2747"/>
                <a:gd name="T3" fmla="*/ 0 h 694"/>
                <a:gd name="T4" fmla="*/ 2226 w 2747"/>
                <a:gd name="T5" fmla="*/ 1 h 694"/>
                <a:gd name="T6" fmla="*/ 6 w 2747"/>
                <a:gd name="T7" fmla="*/ 1 h 694"/>
                <a:gd name="T8" fmla="*/ 0 w 2747"/>
                <a:gd name="T9" fmla="*/ 1 h 6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47"/>
                <a:gd name="T16" fmla="*/ 0 h 694"/>
                <a:gd name="T17" fmla="*/ 2747 w 2747"/>
                <a:gd name="T18" fmla="*/ 694 h 6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47" h="694">
                  <a:moveTo>
                    <a:pt x="0" y="427"/>
                  </a:moveTo>
                  <a:lnTo>
                    <a:pt x="2747" y="0"/>
                  </a:lnTo>
                  <a:lnTo>
                    <a:pt x="2742" y="694"/>
                  </a:lnTo>
                  <a:lnTo>
                    <a:pt x="6" y="459"/>
                  </a:lnTo>
                  <a:lnTo>
                    <a:pt x="0" y="427"/>
                  </a:lnTo>
                  <a:close/>
                </a:path>
              </a:pathLst>
            </a:custGeom>
            <a:solidFill>
              <a:srgbClr val="00FF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11" name="Line 10"/>
            <p:cNvSpPr>
              <a:spLocks noChangeShapeType="1"/>
            </p:cNvSpPr>
            <p:nvPr/>
          </p:nvSpPr>
          <p:spPr bwMode="auto">
            <a:xfrm rot="21101917" flipV="1">
              <a:off x="1157" y="1956"/>
              <a:ext cx="1627" cy="46"/>
            </a:xfrm>
            <a:prstGeom prst="line">
              <a:avLst/>
            </a:prstGeom>
            <a:noFill/>
            <a:ln w="28575">
              <a:solidFill>
                <a:srgbClr val="0062C5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714375" y="3235325"/>
            <a:ext cx="4259263" cy="1238250"/>
            <a:chOff x="681" y="2034"/>
            <a:chExt cx="2683" cy="780"/>
          </a:xfrm>
        </p:grpSpPr>
        <p:sp>
          <p:nvSpPr>
            <p:cNvPr id="20508" name="Freeform 12"/>
            <p:cNvSpPr>
              <a:spLocks/>
            </p:cNvSpPr>
            <p:nvPr/>
          </p:nvSpPr>
          <p:spPr bwMode="auto">
            <a:xfrm rot="-487159">
              <a:off x="681" y="2034"/>
              <a:ext cx="2683" cy="780"/>
            </a:xfrm>
            <a:custGeom>
              <a:avLst/>
              <a:gdLst>
                <a:gd name="T0" fmla="*/ 21 w 2747"/>
                <a:gd name="T1" fmla="*/ 0 h 1131"/>
                <a:gd name="T2" fmla="*/ 1928 w 2747"/>
                <a:gd name="T3" fmla="*/ 2 h 1131"/>
                <a:gd name="T4" fmla="*/ 1926 w 2747"/>
                <a:gd name="T5" fmla="*/ 4 h 1131"/>
                <a:gd name="T6" fmla="*/ 0 w 2747"/>
                <a:gd name="T7" fmla="*/ 1 h 1131"/>
                <a:gd name="T8" fmla="*/ 21 w 2747"/>
                <a:gd name="T9" fmla="*/ 0 h 11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47"/>
                <a:gd name="T16" fmla="*/ 0 h 1131"/>
                <a:gd name="T17" fmla="*/ 2747 w 2747"/>
                <a:gd name="T18" fmla="*/ 1131 h 11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47" h="1131">
                  <a:moveTo>
                    <a:pt x="32" y="0"/>
                  </a:moveTo>
                  <a:lnTo>
                    <a:pt x="2747" y="458"/>
                  </a:lnTo>
                  <a:lnTo>
                    <a:pt x="2742" y="1131"/>
                  </a:lnTo>
                  <a:lnTo>
                    <a:pt x="0" y="26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FF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09" name="Line 13"/>
            <p:cNvSpPr>
              <a:spLocks noChangeShapeType="1"/>
            </p:cNvSpPr>
            <p:nvPr/>
          </p:nvSpPr>
          <p:spPr bwMode="auto">
            <a:xfrm rot="-487159">
              <a:off x="1183" y="2150"/>
              <a:ext cx="1566" cy="301"/>
            </a:xfrm>
            <a:prstGeom prst="line">
              <a:avLst/>
            </a:prstGeom>
            <a:noFill/>
            <a:ln w="28575">
              <a:solidFill>
                <a:srgbClr val="0062C5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450574" name="Text Box 14"/>
          <p:cNvSpPr txBox="1">
            <a:spLocks noChangeArrowheads="1"/>
          </p:cNvSpPr>
          <p:nvPr/>
        </p:nvSpPr>
        <p:spPr bwMode="auto">
          <a:xfrm>
            <a:off x="6905625" y="3455988"/>
            <a:ext cx="183197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ru-RU"/>
              <a:t>Внезапная смерть</a:t>
            </a:r>
            <a:endParaRPr lang="en-GB"/>
          </a:p>
        </p:txBody>
      </p:sp>
      <p:grpSp>
        <p:nvGrpSpPr>
          <p:cNvPr id="6" name="Group 15"/>
          <p:cNvGrpSpPr>
            <a:grpSpLocks/>
          </p:cNvGrpSpPr>
          <p:nvPr/>
        </p:nvGrpSpPr>
        <p:grpSpPr bwMode="auto">
          <a:xfrm rot="482802">
            <a:off x="723900" y="3917950"/>
            <a:ext cx="4279900" cy="1152525"/>
            <a:chOff x="679" y="2160"/>
            <a:chExt cx="2694" cy="958"/>
          </a:xfrm>
        </p:grpSpPr>
        <p:sp>
          <p:nvSpPr>
            <p:cNvPr id="20506" name="Freeform 16"/>
            <p:cNvSpPr>
              <a:spLocks/>
            </p:cNvSpPr>
            <p:nvPr/>
          </p:nvSpPr>
          <p:spPr bwMode="auto">
            <a:xfrm rot="-206189">
              <a:off x="679" y="2160"/>
              <a:ext cx="2694" cy="958"/>
            </a:xfrm>
            <a:custGeom>
              <a:avLst/>
              <a:gdLst>
                <a:gd name="T0" fmla="*/ 25 w 2747"/>
                <a:gd name="T1" fmla="*/ 0 h 1131"/>
                <a:gd name="T2" fmla="*/ 2052 w 2747"/>
                <a:gd name="T3" fmla="*/ 38 h 1131"/>
                <a:gd name="T4" fmla="*/ 2047 w 2747"/>
                <a:gd name="T5" fmla="*/ 93 h 1131"/>
                <a:gd name="T6" fmla="*/ 0 w 2747"/>
                <a:gd name="T7" fmla="*/ 3 h 1131"/>
                <a:gd name="T8" fmla="*/ 25 w 2747"/>
                <a:gd name="T9" fmla="*/ 0 h 11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47"/>
                <a:gd name="T16" fmla="*/ 0 h 1131"/>
                <a:gd name="T17" fmla="*/ 2747 w 2747"/>
                <a:gd name="T18" fmla="*/ 1131 h 11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47" h="1131">
                  <a:moveTo>
                    <a:pt x="32" y="0"/>
                  </a:moveTo>
                  <a:lnTo>
                    <a:pt x="2747" y="458"/>
                  </a:lnTo>
                  <a:lnTo>
                    <a:pt x="2742" y="1131"/>
                  </a:lnTo>
                  <a:lnTo>
                    <a:pt x="0" y="26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FF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507" name="Line 17"/>
            <p:cNvSpPr>
              <a:spLocks noChangeShapeType="1"/>
            </p:cNvSpPr>
            <p:nvPr/>
          </p:nvSpPr>
          <p:spPr bwMode="auto">
            <a:xfrm rot="-206189">
              <a:off x="1141" y="2277"/>
              <a:ext cx="1626" cy="400"/>
            </a:xfrm>
            <a:prstGeom prst="line">
              <a:avLst/>
            </a:prstGeom>
            <a:noFill/>
            <a:ln w="28575">
              <a:solidFill>
                <a:srgbClr val="0062C5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450578" name="Text Box 18"/>
          <p:cNvSpPr txBox="1">
            <a:spLocks noChangeArrowheads="1"/>
          </p:cNvSpPr>
          <p:nvPr/>
        </p:nvSpPr>
        <p:spPr bwMode="auto">
          <a:xfrm>
            <a:off x="6635750" y="2133600"/>
            <a:ext cx="2508250" cy="102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ru-RU" dirty="0"/>
              <a:t>Увеличение риска инсульта          в </a:t>
            </a:r>
            <a:r>
              <a:rPr lang="ru-RU" sz="2800" dirty="0"/>
              <a:t>12 </a:t>
            </a:r>
            <a:r>
              <a:rPr lang="ru-RU" dirty="0"/>
              <a:t>раз</a:t>
            </a:r>
            <a:endParaRPr lang="en-GB" dirty="0"/>
          </a:p>
        </p:txBody>
      </p:sp>
      <p:sp>
        <p:nvSpPr>
          <p:cNvPr id="450579" name="Text Box 19"/>
          <p:cNvSpPr txBox="1">
            <a:spLocks noChangeArrowheads="1"/>
          </p:cNvSpPr>
          <p:nvPr/>
        </p:nvSpPr>
        <p:spPr bwMode="auto">
          <a:xfrm>
            <a:off x="6362700" y="4373563"/>
            <a:ext cx="2921000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ru-RU"/>
              <a:t>Увеличение риска развития сердечной недостаточности                        в 14 раз</a:t>
            </a:r>
            <a:endParaRPr lang="en-GB"/>
          </a:p>
        </p:txBody>
      </p:sp>
      <p:pic>
        <p:nvPicPr>
          <p:cNvPr id="20490" name="Picture 20" descr="ИБС. Ишемическая болезнь сердца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600" y="2659063"/>
            <a:ext cx="1346200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1" name="Text Box 22"/>
          <p:cNvSpPr txBox="1">
            <a:spLocks noChangeArrowheads="1"/>
          </p:cNvSpPr>
          <p:nvPr/>
        </p:nvSpPr>
        <p:spPr bwMode="auto">
          <a:xfrm>
            <a:off x="6383338" y="164623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cs-CZ" sz="2000"/>
          </a:p>
        </p:txBody>
      </p:sp>
      <p:sp>
        <p:nvSpPr>
          <p:cNvPr id="20492" name="AutoShape 23"/>
          <p:cNvSpPr>
            <a:spLocks noChangeArrowheads="1"/>
          </p:cNvSpPr>
          <p:nvPr/>
        </p:nvSpPr>
        <p:spPr bwMode="auto">
          <a:xfrm>
            <a:off x="4749800" y="787400"/>
            <a:ext cx="790575" cy="936625"/>
          </a:xfrm>
          <a:prstGeom prst="upArrow">
            <a:avLst>
              <a:gd name="adj1" fmla="val 50000"/>
              <a:gd name="adj2" fmla="val 29618"/>
            </a:avLst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50584" name="Text Box 24"/>
          <p:cNvSpPr txBox="1">
            <a:spLocks noChangeArrowheads="1"/>
          </p:cNvSpPr>
          <p:nvPr/>
        </p:nvSpPr>
        <p:spPr bwMode="auto">
          <a:xfrm>
            <a:off x="6686550" y="620713"/>
            <a:ext cx="2457450" cy="127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ru-RU" dirty="0"/>
              <a:t>Увеличение риска инфаркта миокарда                     в 4 раза</a:t>
            </a:r>
            <a:endParaRPr lang="en-GB" dirty="0"/>
          </a:p>
        </p:txBody>
      </p:sp>
      <p:sp>
        <p:nvSpPr>
          <p:cNvPr id="450585" name="Text Box 25"/>
          <p:cNvSpPr txBox="1">
            <a:spLocks noChangeArrowheads="1"/>
          </p:cNvSpPr>
          <p:nvPr/>
        </p:nvSpPr>
        <p:spPr bwMode="auto">
          <a:xfrm>
            <a:off x="6692900" y="5935663"/>
            <a:ext cx="1828800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ru-RU"/>
              <a:t>Аритмии</a:t>
            </a:r>
            <a:endParaRPr lang="en-GB"/>
          </a:p>
        </p:txBody>
      </p:sp>
      <p:sp>
        <p:nvSpPr>
          <p:cNvPr id="20495" name="Rectangle 26"/>
          <p:cNvSpPr>
            <a:spLocks noChangeArrowheads="1"/>
          </p:cNvSpPr>
          <p:nvPr/>
        </p:nvSpPr>
        <p:spPr bwMode="auto">
          <a:xfrm>
            <a:off x="355600" y="6259513"/>
            <a:ext cx="457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i="1" dirty="0" err="1"/>
              <a:t>Verdec</a:t>
            </a:r>
            <a:r>
              <a:rPr lang="ru-RU" sz="1200" i="1" dirty="0"/>
              <a:t>с</a:t>
            </a:r>
            <a:r>
              <a:rPr lang="en-US" sz="1200" i="1" dirty="0" err="1"/>
              <a:t>hia</a:t>
            </a:r>
            <a:r>
              <a:rPr lang="en-US" sz="1200" i="1" dirty="0"/>
              <a:t> P. et al. // </a:t>
            </a:r>
            <a:r>
              <a:rPr lang="en-US" sz="1200" i="1" dirty="0" err="1"/>
              <a:t>Ital</a:t>
            </a:r>
            <a:r>
              <a:rPr lang="en-US" sz="1200" i="1" dirty="0"/>
              <a:t> Heart J, 2004Jul; 5(7):505-10</a:t>
            </a:r>
            <a:r>
              <a:rPr lang="ru-RU" sz="1200" i="1" dirty="0" err="1"/>
              <a:t>Anderson</a:t>
            </a:r>
            <a:r>
              <a:rPr lang="ru-RU" sz="1200" i="1" dirty="0"/>
              <a:t> K.M. // </a:t>
            </a:r>
            <a:r>
              <a:rPr lang="ru-RU" sz="1200" i="1" dirty="0" err="1"/>
              <a:t>Clin</a:t>
            </a:r>
            <a:r>
              <a:rPr lang="ru-RU" sz="1200" i="1" dirty="0"/>
              <a:t>. </a:t>
            </a:r>
            <a:r>
              <a:rPr lang="ru-RU" sz="1200" i="1" dirty="0" err="1"/>
              <a:t>Exp</a:t>
            </a:r>
            <a:r>
              <a:rPr lang="ru-RU" sz="1200" i="1" dirty="0"/>
              <a:t>. </a:t>
            </a:r>
            <a:r>
              <a:rPr lang="ru-RU" sz="1200" i="1" dirty="0" err="1"/>
              <a:t>Hypertens</a:t>
            </a:r>
            <a:r>
              <a:rPr lang="ru-RU" sz="1200" i="1" dirty="0"/>
              <a:t>. – 1992. – Vol.14. – P.85&amp;97</a:t>
            </a:r>
          </a:p>
        </p:txBody>
      </p:sp>
      <p:pic>
        <p:nvPicPr>
          <p:cNvPr id="20496" name="Picture 27" descr="cemet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8788" y="3308350"/>
            <a:ext cx="12954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7" name="Picture 28" descr="Chin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38788" y="2100263"/>
            <a:ext cx="1008062" cy="91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8" name="Picture 29" descr="china_heartattac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40375" y="776288"/>
            <a:ext cx="10795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9" name="Picture 30" descr="Картинка 62 из 179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38788" y="5651500"/>
            <a:ext cx="1081087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0" name="Picture 3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38788" y="4459288"/>
            <a:ext cx="83185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1" name="Rectangle 32"/>
          <p:cNvSpPr>
            <a:spLocks noGrp="1" noChangeArrowheads="1"/>
          </p:cNvSpPr>
          <p:nvPr>
            <p:ph type="title"/>
          </p:nvPr>
        </p:nvSpPr>
        <p:spPr>
          <a:xfrm>
            <a:off x="107504" y="52131"/>
            <a:ext cx="7258050" cy="1671894"/>
          </a:xfrm>
        </p:spPr>
        <p:txBody>
          <a:bodyPr/>
          <a:lstStyle/>
          <a:p>
            <a:r>
              <a:rPr lang="ru-RU" sz="4000" b="1" dirty="0" smtClean="0">
                <a:latin typeface="Arial Narrow" pitchFamily="34" charset="0"/>
              </a:rPr>
              <a:t>Осложнения </a:t>
            </a:r>
            <a:br>
              <a:rPr lang="ru-RU" sz="4000" b="1" dirty="0" smtClean="0">
                <a:latin typeface="Arial Narrow" pitchFamily="34" charset="0"/>
              </a:rPr>
            </a:br>
            <a:r>
              <a:rPr lang="ru-RU" sz="4000" b="1" dirty="0" smtClean="0">
                <a:latin typeface="Arial Narrow" pitchFamily="34" charset="0"/>
              </a:rPr>
              <a:t>артериальной </a:t>
            </a:r>
            <a:br>
              <a:rPr lang="ru-RU" sz="4000" b="1" dirty="0" smtClean="0">
                <a:latin typeface="Arial Narrow" pitchFamily="34" charset="0"/>
              </a:rPr>
            </a:br>
            <a:r>
              <a:rPr lang="ru-RU" sz="4000" b="1" dirty="0" smtClean="0">
                <a:latin typeface="Arial Narrow" pitchFamily="34" charset="0"/>
              </a:rPr>
              <a:t>гипертензии</a:t>
            </a:r>
          </a:p>
        </p:txBody>
      </p:sp>
      <p:sp>
        <p:nvSpPr>
          <p:cNvPr id="20502" name="AutoShape 33"/>
          <p:cNvSpPr>
            <a:spLocks noChangeArrowheads="1"/>
          </p:cNvSpPr>
          <p:nvPr/>
        </p:nvSpPr>
        <p:spPr bwMode="auto">
          <a:xfrm>
            <a:off x="4749800" y="2011363"/>
            <a:ext cx="790575" cy="936625"/>
          </a:xfrm>
          <a:prstGeom prst="upArrow">
            <a:avLst>
              <a:gd name="adj1" fmla="val 50000"/>
              <a:gd name="adj2" fmla="val 29618"/>
            </a:avLst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503" name="AutoShape 34"/>
          <p:cNvSpPr>
            <a:spLocks noChangeArrowheads="1"/>
          </p:cNvSpPr>
          <p:nvPr/>
        </p:nvSpPr>
        <p:spPr bwMode="auto">
          <a:xfrm>
            <a:off x="4749800" y="3235325"/>
            <a:ext cx="790575" cy="936625"/>
          </a:xfrm>
          <a:prstGeom prst="upArrow">
            <a:avLst>
              <a:gd name="adj1" fmla="val 50000"/>
              <a:gd name="adj2" fmla="val 29618"/>
            </a:avLst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504" name="AutoShape 35"/>
          <p:cNvSpPr>
            <a:spLocks noChangeArrowheads="1"/>
          </p:cNvSpPr>
          <p:nvPr/>
        </p:nvSpPr>
        <p:spPr bwMode="auto">
          <a:xfrm>
            <a:off x="4749800" y="4386263"/>
            <a:ext cx="790575" cy="936625"/>
          </a:xfrm>
          <a:prstGeom prst="upArrow">
            <a:avLst>
              <a:gd name="adj1" fmla="val 50000"/>
              <a:gd name="adj2" fmla="val 29618"/>
            </a:avLst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505" name="AutoShape 36"/>
          <p:cNvSpPr>
            <a:spLocks noChangeArrowheads="1"/>
          </p:cNvSpPr>
          <p:nvPr/>
        </p:nvSpPr>
        <p:spPr bwMode="auto">
          <a:xfrm>
            <a:off x="4749800" y="5538788"/>
            <a:ext cx="790575" cy="936625"/>
          </a:xfrm>
          <a:prstGeom prst="upArrow">
            <a:avLst>
              <a:gd name="adj1" fmla="val 50000"/>
              <a:gd name="adj2" fmla="val 29618"/>
            </a:avLst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50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0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0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0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0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0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50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0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50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50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74" grpId="0"/>
      <p:bldP spid="450578" grpId="0"/>
      <p:bldP spid="450579" grpId="0"/>
      <p:bldP spid="450584" grpId="0"/>
      <p:bldP spid="45058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факторы гипертонии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4" r="1429"/>
          <a:stretch/>
        </p:blipFill>
        <p:spPr bwMode="auto">
          <a:xfrm>
            <a:off x="163772" y="548680"/>
            <a:ext cx="8871045" cy="574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52570760"/>
      </p:ext>
    </p:extLst>
  </p:cSld>
  <p:clrMapOvr>
    <a:masterClrMapping/>
  </p:clrMapOvr>
  <p:transition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7564" y="0"/>
            <a:ext cx="9144000" cy="711200"/>
          </a:xfrm>
        </p:spPr>
        <p:txBody>
          <a:bodyPr lIns="0" rIns="0" bIns="0" anchor="b"/>
          <a:lstStyle/>
          <a:p>
            <a:pPr algn="ctr"/>
            <a:r>
              <a:rPr lang="ru-RU" sz="4000" b="1" dirty="0" smtClean="0">
                <a:latin typeface="Arial Black" pitchFamily="34" charset="0"/>
              </a:rPr>
              <a:t>АДЕКВАТНЫЙ  КОНТРОЛЬ  АД</a:t>
            </a:r>
          </a:p>
        </p:txBody>
      </p:sp>
      <p:sp>
        <p:nvSpPr>
          <p:cNvPr id="21507" name="Содержимое 2"/>
          <p:cNvSpPr>
            <a:spLocks noGrp="1"/>
          </p:cNvSpPr>
          <p:nvPr>
            <p:ph idx="4294967295"/>
          </p:nvPr>
        </p:nvSpPr>
        <p:spPr>
          <a:xfrm>
            <a:off x="144786" y="3594519"/>
            <a:ext cx="7113924" cy="2282753"/>
          </a:xfrm>
        </p:spPr>
        <p:txBody>
          <a:bodyPr/>
          <a:lstStyle/>
          <a:p>
            <a:pPr marL="36512" indent="0">
              <a:buNone/>
            </a:pPr>
            <a:r>
              <a:rPr lang="ru-RU" sz="2800" b="1" dirty="0" smtClean="0"/>
              <a:t>Если Вы </a:t>
            </a:r>
          </a:p>
          <a:p>
            <a:pPr>
              <a:buFont typeface="Wingdings" pitchFamily="2" charset="2"/>
              <a:buChar char="ü"/>
            </a:pPr>
            <a:r>
              <a:rPr lang="ru-RU" sz="2800" b="1" dirty="0" smtClean="0"/>
              <a:t>перенесли инфаркт миокарда </a:t>
            </a:r>
          </a:p>
          <a:p>
            <a:pPr>
              <a:buFont typeface="Wingdings" pitchFamily="2" charset="2"/>
              <a:buChar char="ü"/>
            </a:pPr>
            <a:r>
              <a:rPr lang="ru-RU" sz="2800" b="1" dirty="0" smtClean="0"/>
              <a:t>страдаете стенокардией </a:t>
            </a:r>
          </a:p>
          <a:p>
            <a:pPr>
              <a:buFont typeface="Wingdings" pitchFamily="2" charset="2"/>
              <a:buChar char="ü"/>
            </a:pPr>
            <a:r>
              <a:rPr lang="ru-RU" sz="2800" b="1" dirty="0" smtClean="0"/>
              <a:t>у Вас перемежающаяся хромота</a:t>
            </a:r>
          </a:p>
        </p:txBody>
      </p:sp>
      <p:pic>
        <p:nvPicPr>
          <p:cNvPr id="21508" name="Picture 4" descr="C:\Users\User\Desktop\Новая папка\фото зож 2\измер. А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726" y="1625210"/>
            <a:ext cx="2956114" cy="1975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Box 5"/>
          <p:cNvSpPr txBox="1">
            <a:spLocks noChangeArrowheads="1"/>
          </p:cNvSpPr>
          <p:nvPr/>
        </p:nvSpPr>
        <p:spPr bwMode="auto">
          <a:xfrm>
            <a:off x="0" y="813615"/>
            <a:ext cx="915553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FFFF00"/>
                </a:solidFill>
                <a:latin typeface="+mn-lt"/>
                <a:cs typeface="Arabic Typesetting" pitchFamily="66" charset="-78"/>
              </a:rPr>
              <a:t>Стремитесь к уровню АД  </a:t>
            </a:r>
            <a:endParaRPr lang="ru-RU" sz="4400" dirty="0" smtClean="0">
              <a:solidFill>
                <a:srgbClr val="FFFF00"/>
              </a:solidFill>
              <a:latin typeface="+mn-lt"/>
              <a:cs typeface="Arabic Typesetting" pitchFamily="66" charset="-78"/>
            </a:endParaRPr>
          </a:p>
          <a:p>
            <a:pPr algn="r"/>
            <a:r>
              <a:rPr lang="ru-RU" sz="4400" dirty="0" smtClean="0">
                <a:solidFill>
                  <a:srgbClr val="FFFF00"/>
                </a:solidFill>
                <a:latin typeface="+mn-lt"/>
                <a:cs typeface="Arabic Typesetting" pitchFamily="66" charset="-78"/>
              </a:rPr>
              <a:t>ниже </a:t>
            </a:r>
            <a:r>
              <a:rPr lang="ru-RU" sz="4400" dirty="0">
                <a:solidFill>
                  <a:srgbClr val="FFFF00"/>
                </a:solidFill>
                <a:latin typeface="+mn-lt"/>
                <a:cs typeface="Arabic Typesetting" pitchFamily="66" charset="-78"/>
              </a:rPr>
              <a:t>140/90 мм </a:t>
            </a:r>
            <a:r>
              <a:rPr lang="ru-RU" sz="4400" dirty="0" err="1">
                <a:solidFill>
                  <a:srgbClr val="FFFF00"/>
                </a:solidFill>
                <a:latin typeface="+mn-lt"/>
                <a:cs typeface="Arabic Typesetting" pitchFamily="66" charset="-78"/>
              </a:rPr>
              <a:t>рт.ст</a:t>
            </a:r>
            <a:r>
              <a:rPr lang="ru-RU" sz="4400" dirty="0">
                <a:solidFill>
                  <a:srgbClr val="FFFF00"/>
                </a:solidFill>
                <a:latin typeface="+mn-lt"/>
                <a:cs typeface="Arabic Typesetting" pitchFamily="66" charset="-78"/>
              </a:rPr>
              <a:t>.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611560" y="5864383"/>
            <a:ext cx="8171630" cy="83671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382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"/>
              <a:defRPr sz="3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223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004888" indent="-255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Arial" charset="0"/>
              <a:buChar char="○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279525" indent="-2365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D89A4"/>
              </a:buClr>
              <a:buSzPct val="90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4890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48560"/>
              </a:buClr>
              <a:buSzPct val="100000"/>
              <a:buFont typeface="Arial" charset="0"/>
              <a:buChar char="-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 dirty="0" smtClean="0">
                <a:solidFill>
                  <a:srgbClr val="00B050"/>
                </a:solidFill>
              </a:rPr>
              <a:t> необходимо стремиться к более низкому уровню АД – ниже 130 / 80 мм. рт. ст.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4006" y="0"/>
            <a:ext cx="9036496" cy="105273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РЕГУЛЯРНЫЙ ПРИЕМ </a:t>
            </a:r>
            <a:br>
              <a:rPr lang="ru-RU" sz="2800" b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Bookman Old Style" pitchFamily="18" charset="0"/>
                <a:cs typeface="Times New Roman" panose="02020603050405020304" pitchFamily="18" charset="0"/>
              </a:rPr>
              <a:t>ЛЕКАРСТВЕННЫХ ПРЕПАРАТОВ</a:t>
            </a:r>
            <a:endParaRPr lang="ru-RU" sz="2800" b="1" dirty="0">
              <a:solidFill>
                <a:srgbClr val="FF0000"/>
              </a:solidFill>
              <a:latin typeface="Bookman Old Style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7342" y="1113472"/>
            <a:ext cx="8892480" cy="1008112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solidFill>
                  <a:schemeClr val="tx1"/>
                </a:solidFill>
                <a:latin typeface="Bookman Old Style" pitchFamily="18" charset="0"/>
                <a:cs typeface="Courier New" pitchFamily="49" charset="0"/>
              </a:rPr>
              <a:t>БОЛЬНЫЕ ГИПЕРТОНИЕЙ ДОЛЖНЫ ПРИВЫКНУТЬ К МЫСЛИ, ЧТО ВСЮ ДАЛЬНЕЙШУЮ ЖИЗНЬ ИМ НЕОБХОДИМО РЕГУЛЯРНО ПРИНИМАТЬ ЛЕКАРСТВА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2872496"/>
            <a:ext cx="90465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Bookman Old Style" pitchFamily="18" charset="0"/>
                <a:cs typeface="Times New Roman" panose="02020603050405020304" pitchFamily="18" charset="0"/>
              </a:rPr>
              <a:t>ЛЕКАРСТВЕННЫЕ ПРЕПАРАТЫ ТРЕБУЮТ ИНДИВИДУАЛЬНОГО ПОДБОРА И НЕ ВСЕГДА СРАЗУ УДАЕТСЯ НАЗНАЧИТЬ </a:t>
            </a:r>
          </a:p>
          <a:p>
            <a:r>
              <a:rPr lang="ru-RU" sz="2000" dirty="0" smtClean="0">
                <a:latin typeface="Bookman Old Style" pitchFamily="18" charset="0"/>
                <a:cs typeface="Times New Roman" panose="02020603050405020304" pitchFamily="18" charset="0"/>
              </a:rPr>
              <a:t>ЭФФЕКТИВНЫЙ ПРЕПАРАТ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37" r="2047"/>
          <a:stretch/>
        </p:blipFill>
        <p:spPr bwMode="auto">
          <a:xfrm>
            <a:off x="126352" y="3861047"/>
            <a:ext cx="3397866" cy="2897329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83573" y="4032438"/>
            <a:ext cx="508809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latin typeface="Bookman Old Style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Bookman Old Style" pitchFamily="18" charset="0"/>
                <a:cs typeface="Times New Roman" panose="02020603050405020304" pitchFamily="18" charset="0"/>
              </a:rPr>
              <a:t>ВО ВРЕМЯ ПОДБОРА ПРЕПАРАТА ВНИМАТЕЛЬНО ОЦЕНИВАЙТЕ СВОЕ СОСТОЯНИЕ. </a:t>
            </a:r>
          </a:p>
          <a:p>
            <a:r>
              <a:rPr lang="ru-RU" sz="2000" dirty="0" smtClean="0">
                <a:latin typeface="Bookman Old Style" pitchFamily="18" charset="0"/>
                <a:cs typeface="Times New Roman" panose="02020603050405020304" pitchFamily="18" charset="0"/>
              </a:rPr>
              <a:t>ТОЛЬКО С ВАШЕЙ ПОМОЩЬЮ ВРАЧ ПОДБЕРЕТ НУЖНЫЙ ПРЕПАРАТ ИЛИ КОМБИНАЦИЮ ПРЕПАРАТОВ.</a:t>
            </a:r>
            <a:endParaRPr lang="ru-RU" sz="2000" dirty="0">
              <a:latin typeface="Bookman Old Style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2132856"/>
            <a:ext cx="86781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solidFill>
                  <a:srgbClr val="FFFF00"/>
                </a:solidFill>
                <a:latin typeface="Bookman Old Style" pitchFamily="18" charset="0"/>
                <a:cs typeface="Times New Roman" panose="02020603050405020304" pitchFamily="18" charset="0"/>
              </a:rPr>
              <a:t>НЕТ ЛЕКАРСТВА ОДНОГО ДЛЯ ВСЕХ!</a:t>
            </a:r>
            <a:endParaRPr lang="ru-RU" sz="3200" i="1" dirty="0">
              <a:solidFill>
                <a:srgbClr val="FFFF00"/>
              </a:solidFill>
              <a:latin typeface="Bookman Old Style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377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326" y="-357"/>
            <a:ext cx="9128674" cy="714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solidFill>
                  <a:srgbClr val="FFFF00"/>
                </a:solidFill>
              </a:rPr>
              <a:t>Великий и ужасный холестерин </a:t>
            </a:r>
            <a:endParaRPr lang="ru-RU" sz="4800" dirty="0" smtClean="0">
              <a:solidFill>
                <a:srgbClr val="FFFF00"/>
              </a:solidFill>
            </a:endParaRPr>
          </a:p>
          <a:p>
            <a:endParaRPr lang="ru-RU" sz="1600" dirty="0" smtClean="0"/>
          </a:p>
          <a:p>
            <a:pPr marL="342900" indent="-342900">
              <a:buFont typeface="Wingdings" pitchFamily="2" charset="2"/>
              <a:buChar char="ü"/>
            </a:pPr>
            <a:r>
              <a:rPr lang="ru-RU" sz="3200" dirty="0" smtClean="0"/>
              <a:t>строительный материал  клеток  тела</a:t>
            </a:r>
            <a:endParaRPr lang="ru-RU" sz="3200" dirty="0"/>
          </a:p>
          <a:p>
            <a:pPr marL="342900" indent="-342900">
              <a:buFont typeface="Wingdings" pitchFamily="2" charset="2"/>
              <a:buChar char="ü"/>
            </a:pPr>
            <a:r>
              <a:rPr lang="ru-RU" sz="3200" dirty="0"/>
              <a:t>с</a:t>
            </a:r>
            <a:r>
              <a:rPr lang="ru-RU" sz="3200" dirty="0" smtClean="0"/>
              <a:t>интез гормонов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3200" dirty="0" smtClean="0"/>
              <a:t>синтез витаминов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3200" dirty="0" smtClean="0"/>
              <a:t>нормальная работа иммунитета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3200" dirty="0" smtClean="0"/>
              <a:t>крепкие кости и кожа </a:t>
            </a:r>
            <a:endParaRPr lang="ru-RU" sz="3200" dirty="0"/>
          </a:p>
          <a:p>
            <a:pPr marL="342900" indent="-342900">
              <a:buFont typeface="Wingdings" pitchFamily="2" charset="2"/>
              <a:buChar char="ü"/>
            </a:pPr>
            <a:r>
              <a:rPr lang="ru-RU" sz="3200" dirty="0" smtClean="0"/>
              <a:t>нормальное   пищеварение</a:t>
            </a:r>
            <a:endParaRPr lang="ru-RU" sz="3200" dirty="0"/>
          </a:p>
          <a:p>
            <a:endParaRPr lang="ru-RU" sz="3200" dirty="0" smtClean="0"/>
          </a:p>
          <a:p>
            <a:pPr marL="342900" indent="-342900">
              <a:buFont typeface="Wingdings" pitchFamily="2" charset="2"/>
              <a:buChar char="Ø"/>
            </a:pPr>
            <a:endParaRPr lang="ru-RU" sz="3200" dirty="0" smtClean="0"/>
          </a:p>
          <a:p>
            <a:pPr marL="342900" indent="-342900">
              <a:buFont typeface="Wingdings" pitchFamily="2" charset="2"/>
              <a:buChar char="Ø"/>
            </a:pPr>
            <a:endParaRPr lang="ru-RU" sz="3200" dirty="0"/>
          </a:p>
          <a:p>
            <a:pPr marL="342900" indent="-342900">
              <a:buFont typeface="Wingdings" pitchFamily="2" charset="2"/>
              <a:buChar char="Ø"/>
            </a:pPr>
            <a:endParaRPr lang="ru-RU" sz="3200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ru-RU" sz="3200" dirty="0" smtClean="0"/>
              <a:t>2,0 г  - производится клетками печени (80%)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3200" dirty="0" smtClean="0"/>
              <a:t>0,5 </a:t>
            </a:r>
            <a:r>
              <a:rPr lang="ru-RU" sz="3200" dirty="0"/>
              <a:t>г </a:t>
            </a:r>
            <a:r>
              <a:rPr lang="ru-RU" sz="3200" dirty="0" smtClean="0"/>
              <a:t> - расходуется </a:t>
            </a:r>
            <a:r>
              <a:rPr lang="ru-RU" sz="3200" dirty="0"/>
              <a:t>из </a:t>
            </a:r>
            <a:r>
              <a:rPr lang="ru-RU" sz="3200" dirty="0" smtClean="0"/>
              <a:t>пищи (20%) </a:t>
            </a:r>
            <a:endParaRPr lang="ru-RU" dirty="0" smtClean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4149080"/>
            <a:ext cx="8928992" cy="1418456"/>
          </a:xfrm>
          <a:prstGeom prst="roundRect">
            <a:avLst/>
          </a:prstGeom>
          <a:solidFill>
            <a:schemeClr val="tx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1706640"/>
              </p:ext>
            </p:extLst>
          </p:nvPr>
        </p:nvGraphicFramePr>
        <p:xfrm>
          <a:off x="187175" y="4263948"/>
          <a:ext cx="8784976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320"/>
                <a:gridCol w="590465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5400" dirty="0" smtClean="0">
                          <a:solidFill>
                            <a:srgbClr val="FF0000"/>
                          </a:solidFill>
                        </a:rPr>
                        <a:t>2,5</a:t>
                      </a:r>
                      <a:r>
                        <a:rPr lang="ru-RU" sz="54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ru-RU" sz="3200" dirty="0" smtClean="0">
                          <a:solidFill>
                            <a:srgbClr val="FF0000"/>
                          </a:solidFill>
                        </a:rPr>
                        <a:t>грамма </a:t>
                      </a:r>
                      <a:endParaRPr lang="ru-RU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dirty="0" smtClean="0">
                          <a:solidFill>
                            <a:srgbClr val="FF0000"/>
                          </a:solidFill>
                        </a:rPr>
                        <a:t>Суточная потребность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dirty="0" smtClean="0">
                          <a:solidFill>
                            <a:srgbClr val="FF0000"/>
                          </a:solidFill>
                        </a:rPr>
                        <a:t> в холестерине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6817780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9750" y="0"/>
            <a:ext cx="8229600" cy="1143000"/>
          </a:xfrm>
        </p:spPr>
        <p:txBody>
          <a:bodyPr lIns="0" rIns="0" bIns="0" anchor="b"/>
          <a:lstStyle/>
          <a:p>
            <a:pPr algn="ctr"/>
            <a:r>
              <a:rPr lang="ru-RU" sz="3200" b="1" dirty="0" smtClean="0">
                <a:latin typeface="Arial Black" pitchFamily="34" charset="0"/>
              </a:rPr>
              <a:t>ПОКАЗАТЕЛИ УРОВНЯ ХОЛЕСТЕРИНА И ЛИПИДОГРАММЫ</a:t>
            </a:r>
          </a:p>
        </p:txBody>
      </p:sp>
      <p:sp>
        <p:nvSpPr>
          <p:cNvPr id="33796" name="Содержимое 2"/>
          <p:cNvSpPr>
            <a:spLocks noGrp="1"/>
          </p:cNvSpPr>
          <p:nvPr>
            <p:ph idx="4294967295"/>
          </p:nvPr>
        </p:nvSpPr>
        <p:spPr>
          <a:xfrm>
            <a:off x="0" y="1556792"/>
            <a:ext cx="7452320" cy="5399930"/>
          </a:xfrm>
        </p:spPr>
        <p:txBody>
          <a:bodyPr/>
          <a:lstStyle/>
          <a:p>
            <a:pPr marL="571500" indent="-571500">
              <a:lnSpc>
                <a:spcPct val="140000"/>
              </a:lnSpc>
              <a:buClr>
                <a:srgbClr val="FFFF00"/>
              </a:buClr>
              <a:buFont typeface="Wingdings 2" pitchFamily="18" charset="2"/>
              <a:buAutoNum type="arabicPeriod"/>
            </a:pPr>
            <a:r>
              <a:rPr lang="ru-RU" sz="2400" b="1" dirty="0" smtClean="0">
                <a:latin typeface="Arial Black" pitchFamily="34" charset="0"/>
              </a:rPr>
              <a:t>Общий холестерин - </a:t>
            </a:r>
            <a:r>
              <a:rPr lang="en-US" sz="2400" b="1" dirty="0" smtClean="0">
                <a:latin typeface="Arial Black" pitchFamily="34" charset="0"/>
              </a:rPr>
              <a:t>&lt; 4</a:t>
            </a:r>
            <a:r>
              <a:rPr lang="ru-RU" sz="2400" b="1" dirty="0" smtClean="0">
                <a:latin typeface="Arial Black" pitchFamily="34" charset="0"/>
              </a:rPr>
              <a:t>,5 </a:t>
            </a:r>
            <a:r>
              <a:rPr lang="ru-RU" sz="2400" b="1" dirty="0" err="1" smtClean="0">
                <a:latin typeface="Arial Black" pitchFamily="34" charset="0"/>
              </a:rPr>
              <a:t>ммоль</a:t>
            </a:r>
            <a:r>
              <a:rPr lang="ru-RU" sz="2400" b="1" dirty="0" smtClean="0">
                <a:latin typeface="Arial Black" pitchFamily="34" charset="0"/>
              </a:rPr>
              <a:t>/л</a:t>
            </a:r>
          </a:p>
          <a:p>
            <a:pPr marL="571500" indent="-571500">
              <a:lnSpc>
                <a:spcPct val="140000"/>
              </a:lnSpc>
              <a:buClr>
                <a:srgbClr val="FFFF00"/>
              </a:buClr>
              <a:buFont typeface="Wingdings 2" pitchFamily="18" charset="2"/>
              <a:buAutoNum type="arabicPeriod"/>
            </a:pPr>
            <a:r>
              <a:rPr lang="ru-RU" sz="2400" b="1" u="sng" dirty="0" smtClean="0">
                <a:solidFill>
                  <a:srgbClr val="FFFF00"/>
                </a:solidFill>
                <a:latin typeface="Arial Black" pitchFamily="34" charset="0"/>
              </a:rPr>
              <a:t>Липопротеиды низкой плотности (ЛПНП) - </a:t>
            </a:r>
            <a:r>
              <a:rPr lang="en-US" sz="2400" b="1" u="sng" dirty="0" smtClean="0">
                <a:solidFill>
                  <a:srgbClr val="FFFF00"/>
                </a:solidFill>
                <a:latin typeface="Arial Black" pitchFamily="34" charset="0"/>
              </a:rPr>
              <a:t>&lt;</a:t>
            </a:r>
            <a:r>
              <a:rPr lang="ru-RU" sz="2400" b="1" u="sng" dirty="0" smtClean="0">
                <a:solidFill>
                  <a:srgbClr val="FFFF00"/>
                </a:solidFill>
                <a:latin typeface="Arial Black" pitchFamily="34" charset="0"/>
              </a:rPr>
              <a:t> 2,6 </a:t>
            </a:r>
            <a:r>
              <a:rPr lang="ru-RU" sz="2400" b="1" u="sng" dirty="0" err="1" smtClean="0">
                <a:solidFill>
                  <a:srgbClr val="FFFF00"/>
                </a:solidFill>
                <a:latin typeface="Arial Black" pitchFamily="34" charset="0"/>
              </a:rPr>
              <a:t>ммоль</a:t>
            </a:r>
            <a:r>
              <a:rPr lang="ru-RU" sz="2400" b="1" u="sng" dirty="0" smtClean="0">
                <a:solidFill>
                  <a:srgbClr val="FFFF00"/>
                </a:solidFill>
                <a:latin typeface="Arial Black" pitchFamily="34" charset="0"/>
              </a:rPr>
              <a:t>/л</a:t>
            </a:r>
          </a:p>
          <a:p>
            <a:pPr marL="571500" indent="-571500">
              <a:lnSpc>
                <a:spcPct val="140000"/>
              </a:lnSpc>
              <a:buClr>
                <a:srgbClr val="FFFF00"/>
              </a:buClr>
              <a:buFont typeface="Wingdings 2" pitchFamily="18" charset="2"/>
              <a:buAutoNum type="arabicPeriod"/>
            </a:pPr>
            <a:r>
              <a:rPr lang="ru-RU" sz="2400" b="1" dirty="0" smtClean="0">
                <a:latin typeface="Arial Black" pitchFamily="34" charset="0"/>
              </a:rPr>
              <a:t>Липопротеиды высокой плотности (ЛПВП) - </a:t>
            </a:r>
            <a:r>
              <a:rPr lang="en-US" sz="2400" b="1" dirty="0" smtClean="0">
                <a:latin typeface="Arial Black" pitchFamily="34" charset="0"/>
              </a:rPr>
              <a:t>&gt;</a:t>
            </a:r>
            <a:r>
              <a:rPr lang="ru-RU" sz="2400" b="1" dirty="0" smtClean="0">
                <a:latin typeface="Arial Black" pitchFamily="34" charset="0"/>
              </a:rPr>
              <a:t>1,0 </a:t>
            </a:r>
            <a:r>
              <a:rPr lang="ru-RU" sz="2400" b="1" dirty="0" err="1" smtClean="0">
                <a:latin typeface="Arial Black" pitchFamily="34" charset="0"/>
              </a:rPr>
              <a:t>ммоль</a:t>
            </a:r>
            <a:r>
              <a:rPr lang="ru-RU" sz="2400" b="1" dirty="0" smtClean="0">
                <a:latin typeface="Arial Black" pitchFamily="34" charset="0"/>
              </a:rPr>
              <a:t>/л</a:t>
            </a:r>
          </a:p>
          <a:p>
            <a:pPr marL="571500" indent="-571500">
              <a:lnSpc>
                <a:spcPct val="140000"/>
              </a:lnSpc>
              <a:buClr>
                <a:srgbClr val="FFFF00"/>
              </a:buClr>
              <a:buFont typeface="Wingdings 2" pitchFamily="18" charset="2"/>
              <a:buAutoNum type="arabicPeriod"/>
            </a:pPr>
            <a:r>
              <a:rPr lang="ru-RU" sz="2400" b="1" dirty="0" smtClean="0">
                <a:latin typeface="Arial Black" pitchFamily="34" charset="0"/>
              </a:rPr>
              <a:t>Триглицериды - </a:t>
            </a:r>
            <a:r>
              <a:rPr lang="en-US" sz="2400" b="1" dirty="0" smtClean="0">
                <a:latin typeface="Arial Black" pitchFamily="34" charset="0"/>
              </a:rPr>
              <a:t>&lt;</a:t>
            </a:r>
            <a:r>
              <a:rPr lang="ru-RU" sz="2400" b="1" dirty="0" smtClean="0">
                <a:latin typeface="Arial Black" pitchFamily="34" charset="0"/>
              </a:rPr>
              <a:t> 1,7 </a:t>
            </a:r>
            <a:r>
              <a:rPr lang="ru-RU" sz="2400" b="1" dirty="0" err="1" smtClean="0">
                <a:latin typeface="Arial Black" pitchFamily="34" charset="0"/>
              </a:rPr>
              <a:t>ммоль</a:t>
            </a:r>
            <a:r>
              <a:rPr lang="ru-RU" sz="2400" b="1" dirty="0" smtClean="0">
                <a:latin typeface="Arial Black" pitchFamily="34" charset="0"/>
              </a:rPr>
              <a:t>/л</a:t>
            </a:r>
          </a:p>
          <a:p>
            <a:pPr marL="571500" indent="-571500">
              <a:lnSpc>
                <a:spcPct val="90000"/>
              </a:lnSpc>
            </a:pPr>
            <a:endParaRPr lang="ru-RU" sz="2600" dirty="0" smtClean="0"/>
          </a:p>
        </p:txBody>
      </p:sp>
      <p:sp>
        <p:nvSpPr>
          <p:cNvPr id="3" name="Левая фигурная скобка 2"/>
          <p:cNvSpPr/>
          <p:nvPr/>
        </p:nvSpPr>
        <p:spPr>
          <a:xfrm rot="10800000">
            <a:off x="6795834" y="3547864"/>
            <a:ext cx="360039" cy="720080"/>
          </a:xfrm>
          <a:prstGeom prst="leftBrace">
            <a:avLst>
              <a:gd name="adj1" fmla="val 13112"/>
              <a:gd name="adj2" fmla="val 49313"/>
            </a:avLst>
          </a:prstGeom>
          <a:noFill/>
          <a:ln w="508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333692" y="3450704"/>
            <a:ext cx="1782686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ХОРОШИЙ холестерин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7" name="Левая фигурная скобка 6"/>
          <p:cNvSpPr/>
          <p:nvPr/>
        </p:nvSpPr>
        <p:spPr>
          <a:xfrm rot="10800000">
            <a:off x="6795835" y="2467744"/>
            <a:ext cx="360039" cy="720080"/>
          </a:xfrm>
          <a:prstGeom prst="leftBrace">
            <a:avLst>
              <a:gd name="adj1" fmla="val 13112"/>
              <a:gd name="adj2" fmla="val 49313"/>
            </a:avLst>
          </a:prstGeom>
          <a:noFill/>
          <a:ln w="508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361314" y="2370584"/>
            <a:ext cx="1782686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u="sng" dirty="0" smtClean="0">
                <a:solidFill>
                  <a:srgbClr val="FFFF00"/>
                </a:solidFill>
              </a:rPr>
              <a:t>ПЛОХОЙ холестерин</a:t>
            </a:r>
            <a:endParaRPr lang="ru-RU" sz="2000" u="sng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102950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64096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 smtClean="0">
                <a:solidFill>
                  <a:srgbClr val="FFFF00"/>
                </a:solidFill>
              </a:rPr>
              <a:t>Липопротеины </a:t>
            </a:r>
            <a:r>
              <a:rPr lang="ru-RU" u="sng" dirty="0">
                <a:solidFill>
                  <a:srgbClr val="FFFF00"/>
                </a:solidFill>
              </a:rPr>
              <a:t>высокой плотности (ЛПВП) считаются «хорошими»</a:t>
            </a:r>
            <a:r>
              <a:rPr lang="ru-RU" u="sng" dirty="0"/>
              <a:t>. </a:t>
            </a:r>
            <a:r>
              <a:rPr lang="ru-RU" dirty="0"/>
              <a:t>ЛПВП доставляют лишний холестерин обратно в печень, которая выводит излишки вещества из организма.</a:t>
            </a:r>
          </a:p>
          <a:p>
            <a:endParaRPr lang="ru-RU" dirty="0" smtClean="0">
              <a:solidFill>
                <a:srgbClr val="FF0000"/>
              </a:solidFill>
            </a:endParaRPr>
          </a:p>
          <a:p>
            <a:r>
              <a:rPr lang="ru-RU" u="sng" dirty="0" smtClean="0">
                <a:solidFill>
                  <a:srgbClr val="FF0000"/>
                </a:solidFill>
              </a:rPr>
              <a:t>Липопротеины </a:t>
            </a:r>
            <a:r>
              <a:rPr lang="ru-RU" u="sng" dirty="0">
                <a:solidFill>
                  <a:srgbClr val="FF0000"/>
                </a:solidFill>
              </a:rPr>
              <a:t>низкой плотности (ЛПНП) называют «плохими». </a:t>
            </a:r>
            <a:r>
              <a:rPr lang="ru-RU" dirty="0"/>
              <a:t>Эти комплексы молекул доставляют холестерин от печени к различным органам тела. Когда ЛПНП становится слишком много, излишки холестерина откладываются на стенках кровеносных сосудов в виде плотных бляшек, ухудшая кровоток. Отложения на стенках сосудов вызывают болезнь атеросклероз и в конечном итоге могут привести к смерти.</a:t>
            </a:r>
          </a:p>
          <a:p>
            <a:endParaRPr lang="ru-RU" dirty="0" smtClean="0">
              <a:solidFill>
                <a:srgbClr val="00FFFF"/>
              </a:solidFill>
            </a:endParaRPr>
          </a:p>
          <a:p>
            <a:r>
              <a:rPr lang="ru-RU" u="sng" dirty="0" smtClean="0">
                <a:solidFill>
                  <a:srgbClr val="00FFFF"/>
                </a:solidFill>
              </a:rPr>
              <a:t>Липопротеины </a:t>
            </a:r>
            <a:r>
              <a:rPr lang="ru-RU" u="sng" dirty="0">
                <a:solidFill>
                  <a:srgbClr val="00FFFF"/>
                </a:solidFill>
              </a:rPr>
              <a:t>очень низкой плотности </a:t>
            </a:r>
            <a:r>
              <a:rPr lang="ru-RU" dirty="0">
                <a:solidFill>
                  <a:srgbClr val="00FFFF"/>
                </a:solidFill>
              </a:rPr>
              <a:t>(ЛПОНП) </a:t>
            </a:r>
            <a:r>
              <a:rPr lang="ru-RU" dirty="0"/>
              <a:t>в основном служат переносчиком триглицеридов – другой формы жира в организме. Большое количество ЛПОНП также связывают с риском развития атеросклероза.</a:t>
            </a:r>
          </a:p>
        </p:txBody>
      </p:sp>
    </p:spTree>
    <p:extLst>
      <p:ext uri="{BB962C8B-B14F-4D97-AF65-F5344CB8AC3E}">
        <p14:creationId xmlns:p14="http://schemas.microsoft.com/office/powerpoint/2010/main" xmlns="" val="99087741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57200" y="3680301"/>
          <a:ext cx="7467600" cy="365760"/>
        </p:xfrm>
        <a:graphic>
          <a:graphicData uri="http://schemas.openxmlformats.org/drawingml/2006/table">
            <a:tbl>
              <a:tblPr/>
              <a:tblGrid>
                <a:gridCol w="7467600"/>
              </a:tblGrid>
              <a:tr h="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-39246" y="-184666"/>
            <a:ext cx="9121855" cy="710963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all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Диета,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all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снижающая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all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холестерин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     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  <a:p>
            <a:pPr eaLnBrk="0" hangingPunct="0">
              <a:buFontTx/>
              <a:buChar char="•"/>
            </a:pPr>
            <a:r>
              <a:rPr lang="ru-RU" dirty="0" smtClean="0">
                <a:latin typeface="Arial" charset="0"/>
              </a:rPr>
              <a:t>2 - 4 </a:t>
            </a:r>
            <a:r>
              <a:rPr lang="ru-RU" dirty="0">
                <a:latin typeface="Arial" charset="0"/>
              </a:rPr>
              <a:t>порции свежих фруктов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6 - 8 порций </a:t>
            </a:r>
            <a:r>
              <a:rPr kumimoji="0" lang="ru-RU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</a:rPr>
              <a:t>цельнозернового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 хлеба, хлопьев или круп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3 - 5 порций свежих или мороженых овощей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1 - 2 порции нежирного мяса, птицы, рыбы или фасоли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 2 порции нежирных молочных продуктов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 нежирные сорта мяса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dirty="0">
                <a:latin typeface="Arial" charset="0"/>
              </a:rPr>
              <a:t> 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овощи в качестве гарнира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u-RU" dirty="0">
                <a:latin typeface="Arial" charset="0"/>
              </a:rPr>
              <a:t> 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обезжиренные молочные продукты - 1%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 минимум гидрогенизированных жиров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 ограничить выпечку, шоколад, конфеты, мед и сахар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 снизить содержание соли и острых блюд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ru-RU" dirty="0" smtClean="0"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i="1" u="sng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charset="0"/>
              </a:rPr>
              <a:t>♥ давно </a:t>
            </a:r>
            <a:r>
              <a:rPr lang="ru-RU" i="1" u="sng" dirty="0" smtClean="0">
                <a:solidFill>
                  <a:srgbClr val="FFFF00"/>
                </a:solidFill>
                <a:latin typeface="Arial" charset="0"/>
              </a:rPr>
              <a:t>известные пищевые привычки </a:t>
            </a:r>
            <a:r>
              <a:rPr lang="ru-RU" i="1" u="sng" cap="all" dirty="0" smtClean="0">
                <a:solidFill>
                  <a:srgbClr val="FFFF00"/>
                </a:solidFill>
                <a:latin typeface="Arial" charset="0"/>
              </a:rPr>
              <a:t>долгожителей</a:t>
            </a:r>
            <a:endParaRPr kumimoji="0" lang="ru-RU" i="1" u="sng" strike="noStrike" cap="all" normalizeH="0" dirty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endParaRPr>
          </a:p>
        </p:txBody>
      </p:sp>
      <p:pic>
        <p:nvPicPr>
          <p:cNvPr id="8194" name="Picture 2" descr="produkty-ponizhajusshie-holesterin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775" y="-83453288"/>
            <a:ext cx="12763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produkty-ponizhajusshie-holesterin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775" y="-79290863"/>
            <a:ext cx="14287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rodukty-ponizhajusshie-holesterin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413" y="-7324090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produkty-ponizhajusshie-holesterin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413" y="-65179575"/>
            <a:ext cx="114300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produkty-ponizhajusshie-holesterin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413" y="-4582477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produkty-ponizhajusshie-holesterin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338" y="3291840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1\Desktop\kr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5"/>
          <a:stretch/>
        </p:blipFill>
        <p:spPr bwMode="auto">
          <a:xfrm>
            <a:off x="5593884" y="116632"/>
            <a:ext cx="3343128" cy="2088232"/>
          </a:xfrm>
          <a:prstGeom prst="round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0130592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Содержимое 2"/>
          <p:cNvSpPr>
            <a:spLocks noGrp="1"/>
          </p:cNvSpPr>
          <p:nvPr>
            <p:ph idx="4294967295"/>
          </p:nvPr>
        </p:nvSpPr>
        <p:spPr>
          <a:xfrm>
            <a:off x="4319588" y="1817440"/>
            <a:ext cx="4824412" cy="504056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ru-RU" b="1" dirty="0" smtClean="0"/>
              <a:t>Доказана зависимость между продолжительностью, интенсивностью курения и тяжестью атеросклеротического поражения коронарных сосудов.</a:t>
            </a:r>
          </a:p>
          <a:p>
            <a:pPr marL="0" indent="0" algn="ctr">
              <a:buFont typeface="Wingdings" pitchFamily="2" charset="2"/>
              <a:buNone/>
            </a:pPr>
            <a:r>
              <a:rPr lang="ru-RU" sz="3600" b="1" dirty="0" smtClean="0">
                <a:solidFill>
                  <a:srgbClr val="FFFF00"/>
                </a:solidFill>
              </a:rPr>
              <a:t>Откажитесь от курения!</a:t>
            </a:r>
          </a:p>
        </p:txBody>
      </p:sp>
      <p:pic>
        <p:nvPicPr>
          <p:cNvPr id="22532" name="Picture 5" descr="http://open.az/uploads/posts/2009-06/1246086801_information_items_11892761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37" y="1957924"/>
            <a:ext cx="3833183" cy="49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28580" y="260648"/>
            <a:ext cx="6336704" cy="108012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ОТКАЗ от курения </a:t>
            </a:r>
          </a:p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снижает риск смерти на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228184" y="512311"/>
            <a:ext cx="2708152" cy="1295598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800" dirty="0" smtClean="0">
                <a:solidFill>
                  <a:srgbClr val="FFFF00"/>
                </a:solidFill>
              </a:rPr>
              <a:t>35%</a:t>
            </a:r>
            <a:endParaRPr lang="ru-RU" sz="8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85720" y="3429000"/>
            <a:ext cx="3357586" cy="9144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МУЖЧИНЫ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3 сигареты в день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413492" y="4685548"/>
            <a:ext cx="6215106" cy="133573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FF0000"/>
                </a:solidFill>
              </a:rPr>
              <a:t>Сокращает жизнь </a:t>
            </a:r>
          </a:p>
          <a:p>
            <a:pPr algn="ctr"/>
            <a:r>
              <a:rPr lang="ru-RU" sz="4400" dirty="0" smtClean="0">
                <a:solidFill>
                  <a:srgbClr val="FF0000"/>
                </a:solidFill>
              </a:rPr>
              <a:t>на 1 год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357818" y="3500438"/>
            <a:ext cx="3286148" cy="9144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ЖЕНЩИНЫ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2 сигареты в день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0"/>
            <a:ext cx="4855104" cy="3411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66960673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статистик\Рабочий стол\blyashki_holesterinovy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421" y="1444395"/>
            <a:ext cx="4145597" cy="429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45465" y="0"/>
            <a:ext cx="8712968" cy="12687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cap="all" dirty="0" smtClean="0">
                <a:solidFill>
                  <a:srgbClr val="FF0000"/>
                </a:solidFill>
                <a:latin typeface="Arial Black" pitchFamily="34" charset="0"/>
              </a:rPr>
              <a:t>Холестериновая бляшка </a:t>
            </a:r>
          </a:p>
          <a:p>
            <a:pPr algn="ctr"/>
            <a:r>
              <a:rPr lang="ru-RU" sz="3600" dirty="0">
                <a:solidFill>
                  <a:srgbClr val="FF0000"/>
                </a:solidFill>
                <a:latin typeface="Arial Black" pitchFamily="34" charset="0"/>
              </a:rPr>
              <a:t>р</a:t>
            </a:r>
            <a:r>
              <a:rPr lang="ru-RU" sz="3600" dirty="0" smtClean="0">
                <a:solidFill>
                  <a:srgbClr val="FF0000"/>
                </a:solidFill>
                <a:latin typeface="Arial Black" pitchFamily="34" charset="0"/>
              </a:rPr>
              <a:t>астет несколько лет</a:t>
            </a:r>
            <a:endParaRPr lang="ru-RU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98600" y="1412776"/>
            <a:ext cx="4737895" cy="5328592"/>
          </a:xfrm>
          <a:prstGeom prst="roundRect">
            <a:avLst/>
          </a:prstGeom>
          <a:solidFill>
            <a:srgbClr val="FFE8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Font typeface="Wingdings" pitchFamily="2" charset="2"/>
              <a:buChar char="Ø"/>
            </a:pPr>
            <a:r>
              <a:rPr lang="ru-RU" dirty="0">
                <a:solidFill>
                  <a:srgbClr val="0033CC"/>
                </a:solidFill>
              </a:rPr>
              <a:t>Н</a:t>
            </a:r>
            <a:r>
              <a:rPr lang="ru-RU" dirty="0" smtClean="0">
                <a:solidFill>
                  <a:srgbClr val="0033CC"/>
                </a:solidFill>
              </a:rPr>
              <a:t>аследственная предрасположенность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dirty="0" smtClean="0">
                <a:solidFill>
                  <a:srgbClr val="0033CC"/>
                </a:solidFill>
              </a:rPr>
              <a:t>Продукты </a:t>
            </a:r>
            <a:r>
              <a:rPr lang="ru-RU" dirty="0">
                <a:solidFill>
                  <a:srgbClr val="0033CC"/>
                </a:solidFill>
              </a:rPr>
              <a:t>с высоким содержанием животных </a:t>
            </a:r>
            <a:r>
              <a:rPr lang="ru-RU" dirty="0" smtClean="0">
                <a:solidFill>
                  <a:srgbClr val="0033CC"/>
                </a:solidFill>
              </a:rPr>
              <a:t>жиров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dirty="0">
                <a:solidFill>
                  <a:srgbClr val="0033CC"/>
                </a:solidFill>
              </a:rPr>
              <a:t>Н</a:t>
            </a:r>
            <a:r>
              <a:rPr lang="ru-RU" dirty="0" smtClean="0">
                <a:solidFill>
                  <a:srgbClr val="0033CC"/>
                </a:solidFill>
              </a:rPr>
              <a:t>изкая </a:t>
            </a:r>
            <a:r>
              <a:rPr lang="ru-RU" dirty="0">
                <a:solidFill>
                  <a:srgbClr val="0033CC"/>
                </a:solidFill>
              </a:rPr>
              <a:t>физическая </a:t>
            </a:r>
            <a:r>
              <a:rPr lang="ru-RU" dirty="0" smtClean="0">
                <a:solidFill>
                  <a:srgbClr val="0033CC"/>
                </a:solidFill>
              </a:rPr>
              <a:t>активность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dirty="0" smtClean="0">
                <a:solidFill>
                  <a:srgbClr val="0033CC"/>
                </a:solidFill>
              </a:rPr>
              <a:t>Ожирение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dirty="0" smtClean="0">
                <a:solidFill>
                  <a:srgbClr val="0033CC"/>
                </a:solidFill>
              </a:rPr>
              <a:t>Курение</a:t>
            </a:r>
            <a:endParaRPr lang="ru-RU" dirty="0">
              <a:solidFill>
                <a:srgbClr val="0033CC"/>
              </a:solidFill>
            </a:endParaRPr>
          </a:p>
          <a:p>
            <a:pPr marL="342900" lvl="0" indent="-342900">
              <a:buFont typeface="Wingdings" pitchFamily="2" charset="2"/>
              <a:buChar char="Ø"/>
            </a:pPr>
            <a:r>
              <a:rPr lang="ru-RU" dirty="0" smtClean="0">
                <a:solidFill>
                  <a:srgbClr val="0033CC"/>
                </a:solidFill>
              </a:rPr>
              <a:t>Сахарный диабет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dirty="0" smtClean="0">
                <a:solidFill>
                  <a:srgbClr val="0033CC"/>
                </a:solidFill>
              </a:rPr>
              <a:t>Алкоголизм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dirty="0" smtClean="0">
                <a:solidFill>
                  <a:srgbClr val="0033CC"/>
                </a:solidFill>
              </a:rPr>
              <a:t>Недостаточность </a:t>
            </a:r>
            <a:r>
              <a:rPr lang="ru-RU" dirty="0">
                <a:solidFill>
                  <a:srgbClr val="0033CC"/>
                </a:solidFill>
              </a:rPr>
              <a:t>выработки гормонов щитовидной железы</a:t>
            </a:r>
          </a:p>
        </p:txBody>
      </p:sp>
    </p:spTree>
    <p:extLst>
      <p:ext uri="{BB962C8B-B14F-4D97-AF65-F5344CB8AC3E}">
        <p14:creationId xmlns:p14="http://schemas.microsoft.com/office/powerpoint/2010/main" xmlns="" val="59641004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85720" y="3429000"/>
            <a:ext cx="3357586" cy="122413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МУЖЧИНЫ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10 и более сигарет в день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357818" y="3500438"/>
            <a:ext cx="3286148" cy="115269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ЖЕНЩИНЫ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6 и более сигарет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в день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0"/>
            <a:ext cx="4855104" cy="3411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Скругленный прямоугольник 7"/>
          <p:cNvSpPr/>
          <p:nvPr/>
        </p:nvSpPr>
        <p:spPr>
          <a:xfrm>
            <a:off x="1413492" y="4685549"/>
            <a:ext cx="6215106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FF0000"/>
                </a:solidFill>
              </a:rPr>
              <a:t>Сокращает жизнь на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10722" y="5877272"/>
            <a:ext cx="2549109" cy="72532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FF0000"/>
                </a:solidFill>
              </a:rPr>
              <a:t>10,5 лет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444208" y="5877272"/>
            <a:ext cx="2484850" cy="72532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rgbClr val="FF0000"/>
                </a:solidFill>
              </a:rPr>
              <a:t>6 лет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431569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95536" y="21962"/>
            <a:ext cx="8424936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СРАВНИ ЛЕГКИЕ!</a:t>
            </a:r>
            <a:endParaRPr lang="ru-RU" sz="44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60353344"/>
              </p:ext>
            </p:extLst>
          </p:nvPr>
        </p:nvGraphicFramePr>
        <p:xfrm>
          <a:off x="28974" y="6239599"/>
          <a:ext cx="9115026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7513"/>
                <a:gridCol w="455751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Здоровый человек</a:t>
                      </a:r>
                      <a:endParaRPr lang="ru-RU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u="sng" dirty="0" smtClean="0">
                          <a:solidFill>
                            <a:srgbClr val="FFFF00"/>
                          </a:solidFill>
                        </a:rPr>
                        <a:t>КУРИЛЬЩИК</a:t>
                      </a:r>
                      <a:endParaRPr lang="ru-RU" sz="2800" u="sng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Picture 3" descr="C:\Users\1\Desktop\леггкие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6295"/>
          <a:stretch/>
        </p:blipFill>
        <p:spPr bwMode="auto">
          <a:xfrm>
            <a:off x="61235" y="1268760"/>
            <a:ext cx="904267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30614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1028070271"/>
              </p:ext>
            </p:extLst>
          </p:nvPr>
        </p:nvGraphicFramePr>
        <p:xfrm>
          <a:off x="0" y="0"/>
          <a:ext cx="9036496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7174387" y="512766"/>
            <a:ext cx="1589714" cy="551284"/>
          </a:xfrm>
          <a:prstGeom prst="round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66"/>
                </a:solidFill>
              </a:rPr>
              <a:t>Раковые заболевания</a:t>
            </a:r>
            <a:endParaRPr lang="ru-RU" sz="1600" dirty="0">
              <a:solidFill>
                <a:srgbClr val="FF0066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391847" y="2158718"/>
            <a:ext cx="1706709" cy="576139"/>
          </a:xfrm>
          <a:prstGeom prst="round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66"/>
                </a:solidFill>
              </a:rPr>
              <a:t>Повреждения зубной эмали</a:t>
            </a:r>
            <a:endParaRPr lang="ru-RU" sz="1600" dirty="0">
              <a:solidFill>
                <a:srgbClr val="FF0066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477869" y="3981664"/>
            <a:ext cx="1620687" cy="725760"/>
          </a:xfrm>
          <a:prstGeom prst="round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66"/>
                </a:solidFill>
              </a:rPr>
              <a:t>Воспаление слизистых оболочек рта</a:t>
            </a:r>
            <a:endParaRPr lang="ru-RU" sz="1600" dirty="0">
              <a:solidFill>
                <a:srgbClr val="FF0066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43808" y="6112131"/>
            <a:ext cx="1235482" cy="576064"/>
          </a:xfrm>
          <a:prstGeom prst="round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66"/>
                </a:solidFill>
              </a:rPr>
              <a:t>Болезни сердца</a:t>
            </a:r>
            <a:endParaRPr lang="ru-RU" sz="1600" dirty="0">
              <a:solidFill>
                <a:srgbClr val="FF0066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732240" y="5795493"/>
            <a:ext cx="2232248" cy="725760"/>
          </a:xfrm>
          <a:prstGeom prst="round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66"/>
                </a:solidFill>
              </a:rPr>
              <a:t>Снижение чувствительности органов осязания</a:t>
            </a:r>
            <a:endParaRPr lang="ru-RU" sz="1600" dirty="0">
              <a:solidFill>
                <a:srgbClr val="FF0066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477869" y="5144802"/>
            <a:ext cx="1404664" cy="537120"/>
          </a:xfrm>
          <a:prstGeom prst="round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66"/>
                </a:solidFill>
              </a:rPr>
              <a:t>Ухудшение зрения</a:t>
            </a:r>
            <a:endParaRPr lang="ru-RU" sz="1600" dirty="0">
              <a:solidFill>
                <a:srgbClr val="FF0066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151748" y="6052596"/>
            <a:ext cx="1404664" cy="537120"/>
          </a:xfrm>
          <a:prstGeom prst="round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66"/>
                </a:solidFill>
              </a:rPr>
              <a:t>Нарушение слуха</a:t>
            </a:r>
            <a:endParaRPr lang="ru-RU" sz="1600" dirty="0">
              <a:solidFill>
                <a:srgbClr val="FF0066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4270" y="4797152"/>
            <a:ext cx="1589714" cy="551284"/>
          </a:xfrm>
          <a:prstGeom prst="round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66"/>
                </a:solidFill>
              </a:rPr>
              <a:t>Заболевания ЖКТ</a:t>
            </a:r>
            <a:endParaRPr lang="ru-RU" sz="1600" dirty="0">
              <a:solidFill>
                <a:srgbClr val="FF0066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67544" y="5914847"/>
            <a:ext cx="1589714" cy="551284"/>
          </a:xfrm>
          <a:prstGeom prst="round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66"/>
                </a:solidFill>
              </a:rPr>
              <a:t>Заболевания легких</a:t>
            </a:r>
            <a:endParaRPr lang="ru-RU" sz="1600" dirty="0">
              <a:solidFill>
                <a:srgbClr val="FF0066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42874" y="1264014"/>
            <a:ext cx="1527159" cy="797768"/>
          </a:xfrm>
          <a:prstGeom prst="round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66"/>
                </a:solidFill>
              </a:rPr>
              <a:t>Отравление всего организма</a:t>
            </a:r>
            <a:endParaRPr lang="ru-RU" sz="1600" dirty="0">
              <a:solidFill>
                <a:srgbClr val="FF0066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155112" y="145969"/>
            <a:ext cx="1529322" cy="797768"/>
          </a:xfrm>
          <a:prstGeom prst="round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66"/>
                </a:solidFill>
              </a:rPr>
              <a:t>Болезни сердца и крови</a:t>
            </a:r>
            <a:endParaRPr lang="ru-RU" sz="1600" dirty="0">
              <a:solidFill>
                <a:srgbClr val="FF0066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148064" y="55649"/>
            <a:ext cx="1584176" cy="797768"/>
          </a:xfrm>
          <a:prstGeom prst="round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66"/>
                </a:solidFill>
              </a:rPr>
              <a:t>Нервно-психические заболевания</a:t>
            </a:r>
            <a:endParaRPr lang="ru-RU" sz="1600" dirty="0">
              <a:solidFill>
                <a:srgbClr val="FF0066"/>
              </a:solidFill>
            </a:endParaRPr>
          </a:p>
        </p:txBody>
      </p:sp>
      <p:sp>
        <p:nvSpPr>
          <p:cNvPr id="3" name="Стрелка вправо с вырезом 2"/>
          <p:cNvSpPr/>
          <p:nvPr/>
        </p:nvSpPr>
        <p:spPr>
          <a:xfrm rot="12027109">
            <a:off x="1730132" y="1730971"/>
            <a:ext cx="834392" cy="240626"/>
          </a:xfrm>
          <a:prstGeom prst="notchedRightArrow">
            <a:avLst>
              <a:gd name="adj1" fmla="val 50000"/>
              <a:gd name="adj2" fmla="val 7091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с вырезом 19"/>
          <p:cNvSpPr/>
          <p:nvPr/>
        </p:nvSpPr>
        <p:spPr>
          <a:xfrm rot="10183356">
            <a:off x="1472599" y="4993654"/>
            <a:ext cx="834392" cy="240626"/>
          </a:xfrm>
          <a:prstGeom prst="notchedRightArrow">
            <a:avLst>
              <a:gd name="adj1" fmla="val 50000"/>
              <a:gd name="adj2" fmla="val 7091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с вырезом 20"/>
          <p:cNvSpPr/>
          <p:nvPr/>
        </p:nvSpPr>
        <p:spPr>
          <a:xfrm rot="8766601">
            <a:off x="1758834" y="5444228"/>
            <a:ext cx="834392" cy="240626"/>
          </a:xfrm>
          <a:prstGeom prst="notchedRightArrow">
            <a:avLst>
              <a:gd name="adj1" fmla="val 50000"/>
              <a:gd name="adj2" fmla="val 7091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с вырезом 21"/>
          <p:cNvSpPr/>
          <p:nvPr/>
        </p:nvSpPr>
        <p:spPr>
          <a:xfrm rot="4022243">
            <a:off x="2513724" y="5624938"/>
            <a:ext cx="834392" cy="240626"/>
          </a:xfrm>
          <a:prstGeom prst="notchedRightArrow">
            <a:avLst>
              <a:gd name="adj1" fmla="val 50000"/>
              <a:gd name="adj2" fmla="val 7091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с вырезом 22"/>
          <p:cNvSpPr/>
          <p:nvPr/>
        </p:nvSpPr>
        <p:spPr>
          <a:xfrm rot="7389011">
            <a:off x="3829160" y="6056012"/>
            <a:ext cx="834392" cy="240626"/>
          </a:xfrm>
          <a:prstGeom prst="notchedRightArrow">
            <a:avLst>
              <a:gd name="adj1" fmla="val 50000"/>
              <a:gd name="adj2" fmla="val 7091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с вырезом 23"/>
          <p:cNvSpPr/>
          <p:nvPr/>
        </p:nvSpPr>
        <p:spPr>
          <a:xfrm rot="633548">
            <a:off x="6747223" y="5098322"/>
            <a:ext cx="834392" cy="240626"/>
          </a:xfrm>
          <a:prstGeom prst="notchedRightArrow">
            <a:avLst>
              <a:gd name="adj1" fmla="val 50000"/>
              <a:gd name="adj2" fmla="val 7091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с вырезом 24"/>
          <p:cNvSpPr/>
          <p:nvPr/>
        </p:nvSpPr>
        <p:spPr>
          <a:xfrm rot="7087979">
            <a:off x="5249706" y="5613423"/>
            <a:ext cx="834392" cy="240626"/>
          </a:xfrm>
          <a:prstGeom prst="notchedRightArrow">
            <a:avLst>
              <a:gd name="adj1" fmla="val 50000"/>
              <a:gd name="adj2" fmla="val 7091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с вырезом 25"/>
          <p:cNvSpPr/>
          <p:nvPr/>
        </p:nvSpPr>
        <p:spPr>
          <a:xfrm rot="3209481">
            <a:off x="6402311" y="5561609"/>
            <a:ext cx="834392" cy="240626"/>
          </a:xfrm>
          <a:prstGeom prst="notchedRightArrow">
            <a:avLst>
              <a:gd name="adj1" fmla="val 50000"/>
              <a:gd name="adj2" fmla="val 7091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с вырезом 26"/>
          <p:cNvSpPr/>
          <p:nvPr/>
        </p:nvSpPr>
        <p:spPr>
          <a:xfrm rot="2174141">
            <a:off x="6871895" y="4012378"/>
            <a:ext cx="834392" cy="240626"/>
          </a:xfrm>
          <a:prstGeom prst="notchedRightArrow">
            <a:avLst>
              <a:gd name="adj1" fmla="val 50000"/>
              <a:gd name="adj2" fmla="val 7091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с вырезом 27"/>
          <p:cNvSpPr/>
          <p:nvPr/>
        </p:nvSpPr>
        <p:spPr>
          <a:xfrm rot="20154205">
            <a:off x="7763005" y="2809800"/>
            <a:ext cx="834392" cy="240626"/>
          </a:xfrm>
          <a:prstGeom prst="notchedRightArrow">
            <a:avLst>
              <a:gd name="adj1" fmla="val 50000"/>
              <a:gd name="adj2" fmla="val 7091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с вырезом 28"/>
          <p:cNvSpPr/>
          <p:nvPr/>
        </p:nvSpPr>
        <p:spPr>
          <a:xfrm rot="19220165">
            <a:off x="6871894" y="1193757"/>
            <a:ext cx="834392" cy="240626"/>
          </a:xfrm>
          <a:prstGeom prst="notchedRightArrow">
            <a:avLst>
              <a:gd name="adj1" fmla="val 50000"/>
              <a:gd name="adj2" fmla="val 7091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право с вырезом 29"/>
          <p:cNvSpPr/>
          <p:nvPr/>
        </p:nvSpPr>
        <p:spPr>
          <a:xfrm rot="15276725">
            <a:off x="1040631" y="2375635"/>
            <a:ext cx="834392" cy="240626"/>
          </a:xfrm>
          <a:prstGeom prst="notchedRightArrow">
            <a:avLst>
              <a:gd name="adj1" fmla="val 50000"/>
              <a:gd name="adj2" fmla="val 7091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с вырезом 30"/>
          <p:cNvSpPr/>
          <p:nvPr/>
        </p:nvSpPr>
        <p:spPr>
          <a:xfrm rot="13681253">
            <a:off x="3274463" y="907395"/>
            <a:ext cx="834392" cy="240626"/>
          </a:xfrm>
          <a:prstGeom prst="notchedRightArrow">
            <a:avLst>
              <a:gd name="adj1" fmla="val 50000"/>
              <a:gd name="adj2" fmla="val 7091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с вырезом 31"/>
          <p:cNvSpPr/>
          <p:nvPr/>
        </p:nvSpPr>
        <p:spPr>
          <a:xfrm rot="19220165">
            <a:off x="5132504" y="987250"/>
            <a:ext cx="834392" cy="240626"/>
          </a:xfrm>
          <a:prstGeom prst="notchedRightArrow">
            <a:avLst>
              <a:gd name="adj1" fmla="val 50000"/>
              <a:gd name="adj2" fmla="val 7091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013171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Содержимое 2"/>
          <p:cNvSpPr>
            <a:spLocks noGrp="1"/>
          </p:cNvSpPr>
          <p:nvPr>
            <p:ph idx="4294967295"/>
          </p:nvPr>
        </p:nvSpPr>
        <p:spPr>
          <a:xfrm>
            <a:off x="0" y="-29724"/>
            <a:ext cx="9144000" cy="1874548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Font typeface="Wingdings" pitchFamily="2" charset="2"/>
              <a:buNone/>
            </a:pPr>
            <a:r>
              <a:rPr lang="ru-RU" b="1" dirty="0" smtClean="0">
                <a:latin typeface="Arial Black" pitchFamily="34" charset="0"/>
              </a:rPr>
              <a:t>Уже в первые недели после отказа от курения наблюдаются положительные сдвиги в показателях здоровья</a:t>
            </a:r>
          </a:p>
        </p:txBody>
      </p:sp>
      <p:pic>
        <p:nvPicPr>
          <p:cNvPr id="23555" name="Picture 4" descr="C:\Users\User\Desktop\Новая папка\фото зож\146big[1].jpg"/>
          <p:cNvPicPr>
            <a:picLocks noChangeAspect="1" noChangeArrowheads="1"/>
          </p:cNvPicPr>
          <p:nvPr/>
        </p:nvPicPr>
        <p:blipFill rotWithShape="1">
          <a:blip r:embed="rId3" cstate="print"/>
          <a:srcRect r="13605" b="2652"/>
          <a:stretch/>
        </p:blipFill>
        <p:spPr bwMode="auto">
          <a:xfrm>
            <a:off x="6877087" y="3100359"/>
            <a:ext cx="2253265" cy="3757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4"/>
          <p:cNvSpPr txBox="1">
            <a:spLocks noChangeArrowheads="1"/>
          </p:cNvSpPr>
          <p:nvPr/>
        </p:nvSpPr>
        <p:spPr bwMode="auto">
          <a:xfrm>
            <a:off x="-27296" y="1555598"/>
            <a:ext cx="8956984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Wingdings" pitchFamily="2" charset="2"/>
              <a:buChar char="ü"/>
            </a:pPr>
            <a:r>
              <a:rPr lang="ru-RU" sz="2600" dirty="0" smtClean="0">
                <a:solidFill>
                  <a:srgbClr val="FFFF00"/>
                </a:solidFill>
                <a:latin typeface="Arial Black" pitchFamily="34" charset="0"/>
              </a:rPr>
              <a:t>Стабилизируется </a:t>
            </a:r>
            <a:r>
              <a:rPr lang="ru-RU" sz="2600" dirty="0">
                <a:solidFill>
                  <a:srgbClr val="FFFF00"/>
                </a:solidFill>
                <a:latin typeface="Arial Black" pitchFamily="34" charset="0"/>
              </a:rPr>
              <a:t>или нормализуется уровень </a:t>
            </a:r>
            <a:r>
              <a:rPr lang="ru-RU" sz="2600" dirty="0" smtClean="0">
                <a:solidFill>
                  <a:srgbClr val="FFFF00"/>
                </a:solidFill>
                <a:latin typeface="Arial Black" pitchFamily="34" charset="0"/>
              </a:rPr>
              <a:t>АД</a:t>
            </a:r>
            <a:endParaRPr lang="ru-RU" sz="2600" dirty="0">
              <a:solidFill>
                <a:srgbClr val="FFFF00"/>
              </a:solidFill>
              <a:latin typeface="Arial Black" pitchFamily="34" charset="0"/>
            </a:endParaRPr>
          </a:p>
          <a:p>
            <a:pPr marL="457200" indent="-457200">
              <a:lnSpc>
                <a:spcPct val="120000"/>
              </a:lnSpc>
              <a:buFont typeface="Wingdings" pitchFamily="2" charset="2"/>
              <a:buChar char="ü"/>
            </a:pPr>
            <a:r>
              <a:rPr lang="ru-RU" sz="2600" dirty="0" smtClean="0">
                <a:solidFill>
                  <a:srgbClr val="FFFF00"/>
                </a:solidFill>
                <a:latin typeface="Arial Black" pitchFamily="34" charset="0"/>
              </a:rPr>
              <a:t>Улучшается </a:t>
            </a:r>
            <a:r>
              <a:rPr lang="ru-RU" sz="2600" dirty="0">
                <a:solidFill>
                  <a:srgbClr val="FFFF00"/>
                </a:solidFill>
                <a:latin typeface="Arial Black" pitchFamily="34" charset="0"/>
              </a:rPr>
              <a:t>цвет лица, состояние </a:t>
            </a:r>
            <a:r>
              <a:rPr lang="ru-RU" sz="2600" dirty="0" smtClean="0">
                <a:solidFill>
                  <a:srgbClr val="FFFF00"/>
                </a:solidFill>
                <a:latin typeface="Arial Black" pitchFamily="34" charset="0"/>
              </a:rPr>
              <a:t>кожи</a:t>
            </a:r>
          </a:p>
          <a:p>
            <a:pPr marL="457200" indent="-457200">
              <a:lnSpc>
                <a:spcPct val="120000"/>
              </a:lnSpc>
              <a:buFont typeface="Wingdings" pitchFamily="2" charset="2"/>
              <a:buChar char="ü"/>
            </a:pPr>
            <a:r>
              <a:rPr lang="ru-RU" sz="2600" dirty="0" err="1" smtClean="0">
                <a:solidFill>
                  <a:srgbClr val="FFFF00"/>
                </a:solidFill>
                <a:latin typeface="Arial Black" pitchFamily="34" charset="0"/>
              </a:rPr>
              <a:t>Урежается</a:t>
            </a:r>
            <a:r>
              <a:rPr lang="ru-RU" sz="2600" dirty="0" smtClean="0">
                <a:solidFill>
                  <a:srgbClr val="FFFF00"/>
                </a:solidFill>
                <a:latin typeface="Arial Black" pitchFamily="34" charset="0"/>
              </a:rPr>
              <a:t> пульс</a:t>
            </a:r>
            <a:endParaRPr lang="ru-RU" sz="2600" dirty="0">
              <a:solidFill>
                <a:srgbClr val="FFFF00"/>
              </a:solidFill>
              <a:latin typeface="Arial Black" pitchFamily="34" charset="0"/>
            </a:endParaRPr>
          </a:p>
          <a:p>
            <a:pPr marL="457200" indent="-457200">
              <a:lnSpc>
                <a:spcPct val="120000"/>
              </a:lnSpc>
              <a:buFont typeface="Wingdings" pitchFamily="2" charset="2"/>
              <a:buChar char="ü"/>
            </a:pPr>
            <a:r>
              <a:rPr lang="ru-RU" sz="2600" dirty="0" smtClean="0">
                <a:solidFill>
                  <a:srgbClr val="FFFF00"/>
                </a:solidFill>
                <a:latin typeface="Arial Black" pitchFamily="34" charset="0"/>
              </a:rPr>
              <a:t>Уменьшается </a:t>
            </a:r>
            <a:r>
              <a:rPr lang="ru-RU" sz="2600" dirty="0">
                <a:solidFill>
                  <a:srgbClr val="FFFF00"/>
                </a:solidFill>
                <a:latin typeface="Arial Black" pitchFamily="34" charset="0"/>
              </a:rPr>
              <a:t>утренний </a:t>
            </a:r>
            <a:r>
              <a:rPr lang="ru-RU" sz="2600" dirty="0" smtClean="0">
                <a:solidFill>
                  <a:srgbClr val="FFFF00"/>
                </a:solidFill>
                <a:latin typeface="Arial Black" pitchFamily="34" charset="0"/>
              </a:rPr>
              <a:t>кашель </a:t>
            </a:r>
          </a:p>
          <a:p>
            <a:pPr marL="457200" indent="-457200">
              <a:lnSpc>
                <a:spcPct val="120000"/>
              </a:lnSpc>
              <a:buFont typeface="Wingdings" pitchFamily="2" charset="2"/>
              <a:buChar char="ü"/>
            </a:pPr>
            <a:r>
              <a:rPr lang="ru-RU" sz="2600" dirty="0" smtClean="0">
                <a:solidFill>
                  <a:srgbClr val="FFFF00"/>
                </a:solidFill>
                <a:latin typeface="Arial Black" pitchFamily="34" charset="0"/>
              </a:rPr>
              <a:t>одышка</a:t>
            </a:r>
            <a:r>
              <a:rPr lang="ru-RU" sz="2600" dirty="0">
                <a:solidFill>
                  <a:srgbClr val="FFFF00"/>
                </a:solidFill>
                <a:latin typeface="Arial Black" pitchFamily="34" charset="0"/>
              </a:rPr>
              <a:t>, слабость и </a:t>
            </a:r>
            <a:r>
              <a:rPr lang="ru-RU" sz="2600" dirty="0" smtClean="0">
                <a:solidFill>
                  <a:srgbClr val="FFFF00"/>
                </a:solidFill>
                <a:latin typeface="Arial Black" pitchFamily="34" charset="0"/>
              </a:rPr>
              <a:t>утомляемость</a:t>
            </a:r>
          </a:p>
          <a:p>
            <a:pPr marL="457200" indent="-457200">
              <a:lnSpc>
                <a:spcPct val="120000"/>
              </a:lnSpc>
              <a:buFont typeface="Wingdings" pitchFamily="2" charset="2"/>
              <a:buChar char="ü"/>
            </a:pPr>
            <a:r>
              <a:rPr lang="ru-RU" sz="2600" dirty="0" smtClean="0">
                <a:solidFill>
                  <a:srgbClr val="FFFF00"/>
                </a:solidFill>
                <a:latin typeface="Arial Black" pitchFamily="34" charset="0"/>
              </a:rPr>
              <a:t>Увеличивается работоспособность</a:t>
            </a:r>
          </a:p>
          <a:p>
            <a:pPr marL="457200" indent="-457200">
              <a:lnSpc>
                <a:spcPct val="120000"/>
              </a:lnSpc>
              <a:buFont typeface="Wingdings" pitchFamily="2" charset="2"/>
              <a:buChar char="ü"/>
            </a:pPr>
            <a:r>
              <a:rPr lang="ru-RU" sz="2600" dirty="0" smtClean="0">
                <a:solidFill>
                  <a:srgbClr val="FFFF00"/>
                </a:solidFill>
                <a:latin typeface="Arial Black" pitchFamily="34" charset="0"/>
              </a:rPr>
              <a:t>Восстанавливается </a:t>
            </a:r>
            <a:r>
              <a:rPr lang="ru-RU" sz="2600" dirty="0">
                <a:solidFill>
                  <a:srgbClr val="FFFF00"/>
                </a:solidFill>
                <a:latin typeface="Arial Black" pitchFamily="34" charset="0"/>
              </a:rPr>
              <a:t>способность чувствовать запах и </a:t>
            </a:r>
            <a:r>
              <a:rPr lang="ru-RU" sz="2600" dirty="0" smtClean="0">
                <a:solidFill>
                  <a:srgbClr val="FFFF00"/>
                </a:solidFill>
                <a:latin typeface="Arial Black" pitchFamily="34" charset="0"/>
              </a:rPr>
              <a:t>вкус</a:t>
            </a:r>
          </a:p>
          <a:p>
            <a:pPr marL="457200" indent="-457200">
              <a:lnSpc>
                <a:spcPct val="120000"/>
              </a:lnSpc>
              <a:buFont typeface="Wingdings" pitchFamily="2" charset="2"/>
              <a:buChar char="ü"/>
            </a:pPr>
            <a:r>
              <a:rPr lang="ru-RU" sz="2600" dirty="0" smtClean="0">
                <a:solidFill>
                  <a:srgbClr val="FFFF00"/>
                </a:solidFill>
                <a:latin typeface="Arial Black" pitchFamily="34" charset="0"/>
              </a:rPr>
              <a:t>Улучшается память</a:t>
            </a:r>
            <a:endParaRPr lang="ru-RU" sz="2600" dirty="0">
              <a:solidFill>
                <a:srgbClr val="FFFF00"/>
              </a:solidFill>
              <a:latin typeface="Arial Black" pitchFamily="34" charset="0"/>
            </a:endParaRPr>
          </a:p>
          <a:p>
            <a:endParaRPr lang="ru-RU" sz="28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372563"/>
            <a:ext cx="6336704" cy="504825"/>
          </a:xfrm>
        </p:spPr>
        <p:txBody>
          <a:bodyPr lIns="0" rIns="0" bIns="0" anchor="b"/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</a:rPr>
              <a:t>ПРИНЦИПЫ ПИТАНИЯ</a:t>
            </a:r>
          </a:p>
        </p:txBody>
      </p:sp>
      <p:sp>
        <p:nvSpPr>
          <p:cNvPr id="46083" name="Содержимое 2"/>
          <p:cNvSpPr>
            <a:spLocks noGrp="1"/>
          </p:cNvSpPr>
          <p:nvPr>
            <p:ph idx="4294967295"/>
          </p:nvPr>
        </p:nvSpPr>
        <p:spPr>
          <a:xfrm>
            <a:off x="14808" y="1988840"/>
            <a:ext cx="9129192" cy="4869160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200" b="1" dirty="0" smtClean="0"/>
              <a:t>Добавить в рацион:</a:t>
            </a:r>
          </a:p>
          <a:p>
            <a:pPr marL="0" indent="0">
              <a:spcBef>
                <a:spcPts val="0"/>
              </a:spcBef>
              <a:buClr>
                <a:schemeClr val="accent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ru-RU" sz="2200" b="1" dirty="0" smtClean="0">
                <a:solidFill>
                  <a:srgbClr val="00FF00"/>
                </a:solidFill>
              </a:rPr>
              <a:t>Постное мясо и птицу (желательно белое мясо);</a:t>
            </a:r>
          </a:p>
          <a:p>
            <a:pPr marL="0" indent="0">
              <a:spcBef>
                <a:spcPts val="0"/>
              </a:spcBef>
              <a:buClr>
                <a:schemeClr val="accent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ru-RU" sz="2200" b="1" dirty="0" smtClean="0">
                <a:solidFill>
                  <a:srgbClr val="CCFFCC"/>
                </a:solidFill>
              </a:rPr>
              <a:t>Яичный белок;</a:t>
            </a:r>
          </a:p>
          <a:p>
            <a:pPr marL="0" indent="0">
              <a:spcBef>
                <a:spcPts val="0"/>
              </a:spcBef>
              <a:buClr>
                <a:schemeClr val="accent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ru-RU" sz="2200" b="1" dirty="0" smtClean="0">
                <a:solidFill>
                  <a:srgbClr val="00FF00"/>
                </a:solidFill>
              </a:rPr>
              <a:t>Овощи, фрукты, ягоды, зеленый салат и лук,</a:t>
            </a:r>
          </a:p>
          <a:p>
            <a:pPr marL="0" indent="0">
              <a:spcBef>
                <a:spcPts val="0"/>
              </a:spcBef>
              <a:buClr>
                <a:schemeClr val="accent2">
                  <a:lumMod val="40000"/>
                  <a:lumOff val="60000"/>
                </a:schemeClr>
              </a:buClr>
              <a:buFont typeface="Wingdings 2" pitchFamily="18" charset="2"/>
              <a:buNone/>
              <a:defRPr/>
            </a:pPr>
            <a:r>
              <a:rPr lang="ru-RU" sz="2200" b="1" dirty="0" smtClean="0">
                <a:solidFill>
                  <a:srgbClr val="00FF00"/>
                </a:solidFill>
              </a:rPr>
              <a:t>  петрушку, укроп, шпинат, сельдерей, чеснок;</a:t>
            </a:r>
          </a:p>
          <a:p>
            <a:pPr marL="0" indent="0">
              <a:spcBef>
                <a:spcPts val="0"/>
              </a:spcBef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ru-RU" sz="2200" b="1" dirty="0" smtClean="0">
                <a:solidFill>
                  <a:srgbClr val="00FF00"/>
                </a:solidFill>
              </a:rPr>
              <a:t> </a:t>
            </a:r>
            <a:r>
              <a:rPr lang="ru-RU" sz="2200" b="1" dirty="0" smtClean="0">
                <a:solidFill>
                  <a:srgbClr val="CCFFCC"/>
                </a:solidFill>
              </a:rPr>
              <a:t>Растительные масла;</a:t>
            </a:r>
          </a:p>
          <a:p>
            <a:pPr marL="0" indent="0">
              <a:spcBef>
                <a:spcPts val="0"/>
              </a:spcBef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ru-RU" sz="2200" b="1" dirty="0" smtClean="0">
                <a:solidFill>
                  <a:srgbClr val="00FF00"/>
                </a:solidFill>
              </a:rPr>
              <a:t> Морскую рыбу и морепродукты (НО НЕ креветки);</a:t>
            </a:r>
          </a:p>
          <a:p>
            <a:pPr marL="0" indent="0">
              <a:spcBef>
                <a:spcPts val="0"/>
              </a:spcBef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ru-RU" sz="2200" b="1" dirty="0" smtClean="0">
                <a:solidFill>
                  <a:srgbClr val="00FF00"/>
                </a:solidFill>
              </a:rPr>
              <a:t> </a:t>
            </a:r>
            <a:r>
              <a:rPr lang="ru-RU" sz="2200" b="1" dirty="0" smtClean="0">
                <a:solidFill>
                  <a:srgbClr val="CCFFCC"/>
                </a:solidFill>
              </a:rPr>
              <a:t>Мягкие маргарины (не более столовой ложки в день);</a:t>
            </a:r>
          </a:p>
          <a:p>
            <a:pPr marL="0" indent="0">
              <a:spcBef>
                <a:spcPts val="0"/>
              </a:spcBef>
              <a:buClr>
                <a:srgbClr val="FFFF00"/>
              </a:buClr>
              <a:buFont typeface="Wingdings" pitchFamily="2" charset="2"/>
              <a:buChar char="§"/>
              <a:defRPr/>
            </a:pPr>
            <a:r>
              <a:rPr lang="ru-RU" sz="2200" b="1" dirty="0" smtClean="0">
                <a:solidFill>
                  <a:srgbClr val="00FF00"/>
                </a:solidFill>
              </a:rPr>
              <a:t> Молочные продукты с пониженным содержанием</a:t>
            </a:r>
          </a:p>
          <a:p>
            <a:pPr marL="0" indent="0">
              <a:spcBef>
                <a:spcPts val="0"/>
              </a:spcBef>
              <a:buClr>
                <a:srgbClr val="FFFF00"/>
              </a:buClr>
              <a:buFont typeface="Wingdings" pitchFamily="2" charset="2"/>
              <a:buNone/>
              <a:defRPr/>
            </a:pPr>
            <a:r>
              <a:rPr lang="ru-RU" sz="2200" b="1" dirty="0" smtClean="0">
                <a:solidFill>
                  <a:srgbClr val="00FF00"/>
                </a:solidFill>
              </a:rPr>
              <a:t>  жира (0,5%-1%);</a:t>
            </a:r>
          </a:p>
          <a:p>
            <a:pPr>
              <a:lnSpc>
                <a:spcPct val="80000"/>
              </a:lnSpc>
              <a:buClr>
                <a:srgbClr val="FFFF00"/>
              </a:buClr>
              <a:buFont typeface="Wingdings" pitchFamily="2" charset="2"/>
              <a:buChar char="§"/>
            </a:pPr>
            <a:r>
              <a:rPr lang="ru-RU" sz="2200" b="1" dirty="0">
                <a:solidFill>
                  <a:srgbClr val="CCFFCC"/>
                </a:solidFill>
              </a:rPr>
              <a:t>Каши из круп, отруби, хлеб из муки </a:t>
            </a:r>
            <a:r>
              <a:rPr lang="ru-RU" sz="2200" b="1" dirty="0" smtClean="0">
                <a:solidFill>
                  <a:srgbClr val="CCFFCC"/>
                </a:solidFill>
              </a:rPr>
              <a:t>грубого </a:t>
            </a:r>
            <a:r>
              <a:rPr lang="ru-RU" sz="2200" b="1" dirty="0">
                <a:solidFill>
                  <a:srgbClr val="CCFFCC"/>
                </a:solidFill>
              </a:rPr>
              <a:t>помола;</a:t>
            </a:r>
          </a:p>
          <a:p>
            <a:pPr>
              <a:lnSpc>
                <a:spcPct val="80000"/>
              </a:lnSpc>
              <a:buClr>
                <a:srgbClr val="FFFF00"/>
              </a:buClr>
              <a:buFont typeface="Wingdings" pitchFamily="2" charset="2"/>
              <a:buChar char="§"/>
            </a:pPr>
            <a:r>
              <a:rPr lang="ru-RU" sz="2200" b="1" dirty="0">
                <a:solidFill>
                  <a:srgbClr val="00FF00"/>
                </a:solidFill>
              </a:rPr>
              <a:t> Грецкие орехи (под контролем калорийности);</a:t>
            </a:r>
          </a:p>
          <a:p>
            <a:pPr>
              <a:lnSpc>
                <a:spcPct val="80000"/>
              </a:lnSpc>
              <a:buClr>
                <a:srgbClr val="FFFF00"/>
              </a:buClr>
              <a:buFont typeface="Wingdings" pitchFamily="2" charset="2"/>
              <a:buChar char="§"/>
            </a:pPr>
            <a:r>
              <a:rPr lang="ru-RU" sz="2200" b="1" dirty="0">
                <a:solidFill>
                  <a:srgbClr val="00FF00"/>
                </a:solidFill>
              </a:rPr>
              <a:t> </a:t>
            </a:r>
            <a:r>
              <a:rPr lang="ru-RU" sz="2200" b="1" dirty="0">
                <a:solidFill>
                  <a:srgbClr val="CCFFCC"/>
                </a:solidFill>
              </a:rPr>
              <a:t>Бобовые, сою;</a:t>
            </a:r>
          </a:p>
          <a:p>
            <a:pPr>
              <a:lnSpc>
                <a:spcPct val="80000"/>
              </a:lnSpc>
              <a:buClr>
                <a:srgbClr val="FFFF00"/>
              </a:buClr>
              <a:buFont typeface="Wingdings" pitchFamily="2" charset="2"/>
              <a:buChar char="§"/>
            </a:pPr>
            <a:r>
              <a:rPr lang="ru-RU" sz="2200" b="1" dirty="0">
                <a:solidFill>
                  <a:srgbClr val="00FF00"/>
                </a:solidFill>
              </a:rPr>
              <a:t> Зеленый чай</a:t>
            </a:r>
            <a:r>
              <a:rPr lang="ru-RU" sz="2200" b="1" dirty="0" smtClean="0">
                <a:solidFill>
                  <a:srgbClr val="00FF00"/>
                </a:solidFill>
              </a:rPr>
              <a:t>.</a:t>
            </a:r>
            <a:endParaRPr lang="ru-RU" sz="2200" b="1" dirty="0">
              <a:solidFill>
                <a:srgbClr val="00FF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0" y="73025"/>
            <a:ext cx="6336704" cy="108012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ИЗМЕНЕНИЯ в питании  </a:t>
            </a:r>
          </a:p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снижают риск смерти на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36704" y="278957"/>
            <a:ext cx="2644141" cy="1346019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800" dirty="0">
                <a:solidFill>
                  <a:srgbClr val="FFFF00"/>
                </a:solidFill>
              </a:rPr>
              <a:t>4</a:t>
            </a:r>
            <a:r>
              <a:rPr lang="ru-RU" sz="8800" dirty="0" smtClean="0">
                <a:solidFill>
                  <a:srgbClr val="FFFF00"/>
                </a:solidFill>
              </a:rPr>
              <a:t>5%</a:t>
            </a:r>
            <a:endParaRPr lang="ru-RU" sz="8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640"/>
            <a:ext cx="9144000" cy="1268760"/>
          </a:xfrm>
        </p:spPr>
        <p:txBody>
          <a:bodyPr anchorCtr="1"/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ОЖИРЕНИЕ </a:t>
            </a:r>
            <a:br>
              <a:rPr lang="ru-RU" sz="5400" b="1" dirty="0" smtClean="0">
                <a:solidFill>
                  <a:srgbClr val="FF0000"/>
                </a:solidFill>
              </a:rPr>
            </a:br>
            <a:r>
              <a:rPr lang="ru-RU" sz="5400" b="1" dirty="0" smtClean="0">
                <a:solidFill>
                  <a:srgbClr val="FF0000"/>
                </a:solidFill>
              </a:rPr>
              <a:t>эпидемия 21 века 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84448" y="1844824"/>
            <a:ext cx="8670466" cy="3925888"/>
          </a:xfrm>
        </p:spPr>
        <p:txBody>
          <a:bodyPr/>
          <a:lstStyle/>
          <a:p>
            <a:pPr marL="0" indent="180975" algn="just">
              <a:lnSpc>
                <a:spcPct val="120000"/>
              </a:lnSpc>
              <a:buClr>
                <a:srgbClr val="66FF66"/>
              </a:buClr>
              <a:buFont typeface="Wingdings" pitchFamily="2" charset="2"/>
              <a:buChar char="§"/>
            </a:pPr>
            <a:r>
              <a:rPr lang="ru-RU" sz="4200" b="1" dirty="0" smtClean="0">
                <a:solidFill>
                  <a:srgbClr val="000066"/>
                </a:solidFill>
                <a:latin typeface="Bookman Old Style" pitchFamily="18" charset="0"/>
              </a:rPr>
              <a:t> </a:t>
            </a:r>
            <a:r>
              <a:rPr lang="ru-RU" sz="4200" b="1" dirty="0" smtClean="0">
                <a:latin typeface="Bookman Old Style" pitchFamily="18" charset="0"/>
              </a:rPr>
              <a:t>1,7 миллиардов  человек в мире имеют ожирение</a:t>
            </a:r>
          </a:p>
          <a:p>
            <a:pPr marL="0" indent="180975" algn="just">
              <a:lnSpc>
                <a:spcPct val="120000"/>
              </a:lnSpc>
              <a:buClr>
                <a:srgbClr val="66FF66"/>
              </a:buClr>
              <a:buFont typeface="Wingdings" pitchFamily="2" charset="2"/>
              <a:buChar char="§"/>
            </a:pPr>
            <a:r>
              <a:rPr lang="ru-RU" sz="4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К</a:t>
            </a:r>
            <a:r>
              <a:rPr lang="en-US" sz="4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</a:t>
            </a:r>
            <a:r>
              <a:rPr lang="ru-RU" sz="4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2025 году </a:t>
            </a:r>
            <a:r>
              <a:rPr lang="ru-RU" sz="4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ожиреет </a:t>
            </a:r>
            <a:r>
              <a:rPr lang="ru-RU" sz="4200" b="1" u="sng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каждый  второй</a:t>
            </a:r>
            <a:r>
              <a:rPr lang="ru-RU" sz="4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человек</a:t>
            </a:r>
            <a:endParaRPr lang="ru-RU" sz="4200" b="1" dirty="0" smtClean="0">
              <a:latin typeface="Bookman Old Style" pitchFamily="18" charset="0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184448" y="2996952"/>
            <a:ext cx="8460432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  <a:spcBef>
                <a:spcPct val="20000"/>
              </a:spcBef>
              <a:buClr>
                <a:srgbClr val="66FF66"/>
              </a:buClr>
              <a:buSzPct val="80000"/>
              <a:defRPr/>
            </a:pPr>
            <a:r>
              <a:rPr lang="ru-RU" sz="32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endParaRPr lang="en-US" sz="3600" dirty="0"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84448" y="5584787"/>
            <a:ext cx="6336704" cy="108012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ОЖИРЕНИЕ </a:t>
            </a:r>
          </a:p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повышает  риск смерти на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588225" y="5597975"/>
            <a:ext cx="2392620" cy="108012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>
                <a:solidFill>
                  <a:srgbClr val="FFFF00"/>
                </a:solidFill>
              </a:rPr>
              <a:t>45%</a:t>
            </a:r>
            <a:endParaRPr lang="ru-RU" sz="72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/>
      <p:bldP spid="36868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95536" y="21962"/>
            <a:ext cx="8424936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СРАВНИ СЕРДЦА!</a:t>
            </a:r>
            <a:endParaRPr lang="ru-RU" sz="4400" dirty="0"/>
          </a:p>
        </p:txBody>
      </p:sp>
      <p:pic>
        <p:nvPicPr>
          <p:cNvPr id="6" name="Picture 11" descr="C:\Users\1\Desktop\жир сердце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838" y="1124744"/>
            <a:ext cx="9219838" cy="479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9429476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ChangeArrowheads="1"/>
          </p:cNvSpPr>
          <p:nvPr/>
        </p:nvSpPr>
        <p:spPr bwMode="auto">
          <a:xfrm>
            <a:off x="0" y="0"/>
            <a:ext cx="2904706" cy="1175706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  <a:buClr>
                <a:srgbClr val="009900"/>
              </a:buClr>
              <a:buFont typeface="Wingdings" pitchFamily="2" charset="2"/>
              <a:buChar char="Ø"/>
            </a:pPr>
            <a:r>
              <a:rPr lang="ru-RU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ru-RU" sz="3200" dirty="0">
                <a:solidFill>
                  <a:srgbClr val="FF0000"/>
                </a:solidFill>
                <a:latin typeface="Comic Sans MS" pitchFamily="66" charset="0"/>
              </a:rPr>
              <a:t>Чрезмерное </a:t>
            </a:r>
            <a:r>
              <a:rPr lang="ru-RU" sz="3200" dirty="0" smtClean="0">
                <a:solidFill>
                  <a:srgbClr val="FF0000"/>
                </a:solidFill>
                <a:latin typeface="Comic Sans MS" pitchFamily="66" charset="0"/>
              </a:rPr>
              <a:t>питание</a:t>
            </a:r>
            <a:endParaRPr lang="ru-RU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2987824" y="0"/>
            <a:ext cx="6264275" cy="904875"/>
          </a:xfrm>
          <a:prstGeom prst="rect">
            <a:avLst/>
          </a:prstGeom>
          <a:solidFill>
            <a:srgbClr val="66FF99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20000"/>
              </a:lnSpc>
              <a:tabLst>
                <a:tab pos="1228725" algn="l"/>
              </a:tabLst>
            </a:pPr>
            <a:r>
              <a:rPr lang="ru-RU" sz="4800" dirty="0">
                <a:solidFill>
                  <a:srgbClr val="FF0000"/>
                </a:solidFill>
                <a:latin typeface="Comic Sans MS" pitchFamily="66" charset="0"/>
              </a:rPr>
              <a:t>Причины ожирения</a:t>
            </a:r>
          </a:p>
        </p:txBody>
      </p:sp>
      <p:pic>
        <p:nvPicPr>
          <p:cNvPr id="26631" name="Picture 9" descr="life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8806" y="1809726"/>
            <a:ext cx="3267954" cy="2572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 descr="C:\Users\1\Desktop\tolstaya-zhenshhina-768x8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44615"/>
            <a:ext cx="2904706" cy="330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1\Desktop\r2_www.catsmob.com_picdump_catsmob_dot_com_01619_099_7f68328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63" r="11521"/>
          <a:stretch/>
        </p:blipFill>
        <p:spPr bwMode="auto">
          <a:xfrm>
            <a:off x="5256717" y="4563926"/>
            <a:ext cx="3884674" cy="229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904706" y="1175706"/>
            <a:ext cx="3272054" cy="63402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  <a:buClr>
                <a:srgbClr val="009900"/>
              </a:buClr>
              <a:buFont typeface="Wingdings" pitchFamily="2" charset="2"/>
              <a:buChar char="Ø"/>
            </a:pPr>
            <a:r>
              <a:rPr lang="ru-RU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ru-RU" sz="3200" dirty="0" smtClean="0">
                <a:solidFill>
                  <a:srgbClr val="FF0000"/>
                </a:solidFill>
                <a:latin typeface="Comic Sans MS" pitchFamily="66" charset="0"/>
              </a:rPr>
              <a:t>Гиподинамия</a:t>
            </a:r>
            <a:endParaRPr lang="ru-RU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5019951" y="4005316"/>
            <a:ext cx="4121440" cy="63402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  <a:buClr>
                <a:srgbClr val="009900"/>
              </a:buClr>
              <a:buFont typeface="Wingdings" pitchFamily="2" charset="2"/>
              <a:buChar char="Ø"/>
            </a:pPr>
            <a:r>
              <a:rPr lang="ru-RU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ru-RU" sz="3200" dirty="0" smtClean="0">
                <a:solidFill>
                  <a:srgbClr val="FF0000"/>
                </a:solidFill>
                <a:latin typeface="Comic Sans MS" pitchFamily="66" charset="0"/>
              </a:rPr>
              <a:t>Наследственность</a:t>
            </a:r>
            <a:endParaRPr lang="ru-RU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9" name="Picture 2" descr="C:\Users\1\Desktop\жир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77" t="13320" r="14584"/>
          <a:stretch/>
        </p:blipFill>
        <p:spPr bwMode="auto">
          <a:xfrm>
            <a:off x="6156734" y="1816102"/>
            <a:ext cx="2987266" cy="218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1\Desktop\Kolobki-na-diete-iz-zhizni.-CHast-pervaya карунас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1969" b="17058"/>
          <a:stretch/>
        </p:blipFill>
        <p:spPr bwMode="auto">
          <a:xfrm>
            <a:off x="971600" y="4563926"/>
            <a:ext cx="3168353" cy="205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890" y="141002"/>
            <a:ext cx="42480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Bookman Old Style" pitchFamily="18" charset="0"/>
              </a:rPr>
              <a:t>ОДЫШКА</a:t>
            </a:r>
          </a:p>
          <a:p>
            <a:r>
              <a:rPr lang="ru-RU" sz="3600" dirty="0" smtClean="0">
                <a:latin typeface="Bookman Old Style" pitchFamily="18" charset="0"/>
              </a:rPr>
              <a:t>ХРАП</a:t>
            </a:r>
          </a:p>
          <a:p>
            <a:r>
              <a:rPr lang="ru-RU" sz="3600" dirty="0" smtClean="0">
                <a:latin typeface="Bookman Old Style" pitchFamily="18" charset="0"/>
              </a:rPr>
              <a:t>ИМПОТЕНЦИЯ</a:t>
            </a:r>
          </a:p>
          <a:p>
            <a:r>
              <a:rPr lang="ru-RU" sz="3600" dirty="0" smtClean="0">
                <a:latin typeface="Bookman Old Style" pitchFamily="18" charset="0"/>
              </a:rPr>
              <a:t>ПЕССИМИЗМ</a:t>
            </a:r>
          </a:p>
          <a:p>
            <a:r>
              <a:rPr lang="ru-RU" sz="3600" dirty="0" smtClean="0">
                <a:latin typeface="Bookman Old Style" pitchFamily="18" charset="0"/>
              </a:rPr>
              <a:t>ТАБЛЕТКИ</a:t>
            </a:r>
            <a:endParaRPr lang="ru-RU" sz="3600" dirty="0">
              <a:latin typeface="Bookman Old Style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97" b="10174"/>
          <a:stretch/>
        </p:blipFill>
        <p:spPr>
          <a:xfrm>
            <a:off x="69173" y="3013880"/>
            <a:ext cx="4214795" cy="3655479"/>
          </a:xfrm>
          <a:prstGeom prst="round2DiagRect">
            <a:avLst/>
          </a:prstGeom>
          <a:ln>
            <a:solidFill>
              <a:srgbClr val="FFFF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96"/>
          <a:stretch/>
        </p:blipFill>
        <p:spPr>
          <a:xfrm>
            <a:off x="4283968" y="0"/>
            <a:ext cx="4860032" cy="5661248"/>
          </a:xfrm>
          <a:prstGeom prst="round2Diag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85914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71500" y="188640"/>
            <a:ext cx="8892988" cy="26873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solidFill>
                  <a:srgbClr val="FFFF00"/>
                </a:solidFill>
              </a:rPr>
              <a:t>Окружность талии </a:t>
            </a:r>
          </a:p>
          <a:p>
            <a:pPr algn="ctr"/>
            <a:r>
              <a:rPr lang="ru-RU" sz="5400" dirty="0" smtClean="0">
                <a:solidFill>
                  <a:srgbClr val="FFFF00"/>
                </a:solidFill>
              </a:rPr>
              <a:t>должна быть </a:t>
            </a:r>
          </a:p>
          <a:p>
            <a:pPr algn="ctr"/>
            <a:r>
              <a:rPr lang="ru-RU" sz="5400" u="sng" dirty="0" smtClean="0">
                <a:solidFill>
                  <a:srgbClr val="FFFF00"/>
                </a:solidFill>
              </a:rPr>
              <a:t>не более </a:t>
            </a:r>
            <a:endParaRPr lang="ru-RU" sz="5400" u="sng" dirty="0">
              <a:solidFill>
                <a:srgbClr val="FFFF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1520" y="3140968"/>
            <a:ext cx="3672000" cy="1152128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МУЖЧИНЫ   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102 см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508104" y="3140968"/>
            <a:ext cx="3168000" cy="1152128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ЖЕНЩИНЫ    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88 см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2051" name="Picture 3" descr="C:\Users\1\Desktop\a23b01d935760e0ea21509123c1727b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662873"/>
            <a:ext cx="3024336" cy="21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\Desktop\depositphotos_10363927-stock-photo-green-measuring-tap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724521"/>
            <a:ext cx="3151131" cy="210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7002302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C:\Documents and Settings\статистик\Рабочий стол\imgpreview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1" y="332656"/>
            <a:ext cx="8874987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445323" y="1052736"/>
            <a:ext cx="2016224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ЗДОРОВАЯ артерия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601704" y="908720"/>
            <a:ext cx="2479280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3CC"/>
                </a:solidFill>
              </a:rPr>
              <a:t>НЕЗДОРОВАЯ артерия</a:t>
            </a:r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6" name="Стрелка вправо с вырезом 5"/>
          <p:cNvSpPr/>
          <p:nvPr/>
        </p:nvSpPr>
        <p:spPr>
          <a:xfrm rot="5898316">
            <a:off x="1939405" y="3862154"/>
            <a:ext cx="2166903" cy="820293"/>
          </a:xfrm>
          <a:prstGeom prst="notchedRightArrow">
            <a:avLst/>
          </a:prstGeom>
          <a:solidFill>
            <a:srgbClr val="FF0066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98109" y="4005064"/>
            <a:ext cx="1786160" cy="72008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д</a:t>
            </a:r>
            <a:r>
              <a:rPr lang="ru-RU" dirty="0" smtClean="0">
                <a:solidFill>
                  <a:schemeClr val="bg1"/>
                </a:solidFill>
              </a:rPr>
              <a:t>вижение крови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695728" y="2433661"/>
            <a:ext cx="2448272" cy="72008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о</a:t>
            </a:r>
            <a:r>
              <a:rPr lang="ru-RU" dirty="0" smtClean="0">
                <a:solidFill>
                  <a:schemeClr val="bg1"/>
                </a:solidFill>
              </a:rPr>
              <a:t>тложения холестерина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9" name="Стрелка вправо с вырезом 18"/>
          <p:cNvSpPr/>
          <p:nvPr/>
        </p:nvSpPr>
        <p:spPr>
          <a:xfrm rot="5898316">
            <a:off x="4363281" y="3841919"/>
            <a:ext cx="2810516" cy="338137"/>
          </a:xfrm>
          <a:prstGeom prst="notchedRightArrow">
            <a:avLst/>
          </a:prstGeom>
          <a:solidFill>
            <a:srgbClr val="FF0066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102965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536" y="116632"/>
            <a:ext cx="8229600" cy="639763"/>
          </a:xfrm>
        </p:spPr>
        <p:txBody>
          <a:bodyPr lIns="0" rIns="0" bIns="0" anchor="b"/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</a:rPr>
              <a:t>СНИЖЕНИЕ МАССЫ ТЕЛА</a:t>
            </a:r>
          </a:p>
        </p:txBody>
      </p:sp>
      <p:sp>
        <p:nvSpPr>
          <p:cNvPr id="27651" name="Объект 2"/>
          <p:cNvSpPr>
            <a:spLocks noGrp="1"/>
          </p:cNvSpPr>
          <p:nvPr>
            <p:ph idx="4294967295"/>
          </p:nvPr>
        </p:nvSpPr>
        <p:spPr>
          <a:xfrm>
            <a:off x="0" y="908720"/>
            <a:ext cx="8964613" cy="1799406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ru-RU" sz="2000" b="1" i="1" dirty="0" smtClean="0">
                <a:solidFill>
                  <a:srgbClr val="00FFFF"/>
                </a:solidFill>
              </a:rPr>
              <a:t>Для оценки степени избыточной массы тела используется </a:t>
            </a:r>
          </a:p>
          <a:p>
            <a:pPr marL="0" indent="0" algn="ctr">
              <a:buFont typeface="Wingdings" pitchFamily="2" charset="2"/>
              <a:buNone/>
            </a:pPr>
            <a:r>
              <a:rPr lang="ru-RU" sz="2000" b="1" i="1" u="sng" dirty="0" smtClean="0"/>
              <a:t>индекс массы тела (индекс </a:t>
            </a:r>
            <a:r>
              <a:rPr lang="ru-RU" sz="2000" b="1" i="1" u="sng" dirty="0" err="1" smtClean="0"/>
              <a:t>Кетле</a:t>
            </a:r>
            <a:r>
              <a:rPr lang="ru-RU" sz="2000" b="1" i="1" u="sng" dirty="0" smtClean="0"/>
              <a:t>): </a:t>
            </a:r>
          </a:p>
          <a:p>
            <a:pPr marL="0" indent="0" algn="ctr">
              <a:buFont typeface="Wingdings" pitchFamily="2" charset="2"/>
              <a:buNone/>
            </a:pPr>
            <a:r>
              <a:rPr lang="ru-RU" sz="2000" b="1" i="1" dirty="0" smtClean="0"/>
              <a:t>ИМТ (кг/м</a:t>
            </a:r>
            <a:r>
              <a:rPr lang="ru-RU" sz="2000" b="1" i="1" baseline="30000" dirty="0" smtClean="0"/>
              <a:t>2</a:t>
            </a:r>
            <a:r>
              <a:rPr lang="ru-RU" sz="2000" b="1" i="1" dirty="0" smtClean="0"/>
              <a:t>) = вес (кг) : рост (м)</a:t>
            </a:r>
            <a:r>
              <a:rPr lang="ru-RU" sz="2000" b="1" i="1" baseline="30000" dirty="0" smtClean="0"/>
              <a:t>2</a:t>
            </a:r>
          </a:p>
        </p:txBody>
      </p:sp>
      <p:graphicFrame>
        <p:nvGraphicFramePr>
          <p:cNvPr id="44075" name="Group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74484414"/>
              </p:ext>
            </p:extLst>
          </p:nvPr>
        </p:nvGraphicFramePr>
        <p:xfrm>
          <a:off x="323528" y="2636912"/>
          <a:ext cx="8640762" cy="3755860"/>
        </p:xfrm>
        <a:graphic>
          <a:graphicData uri="http://schemas.openxmlformats.org/drawingml/2006/table">
            <a:tbl>
              <a:tblPr/>
              <a:tblGrid>
                <a:gridCol w="2664197"/>
                <a:gridCol w="2952328"/>
                <a:gridCol w="3024237"/>
              </a:tblGrid>
              <a:tr h="400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Индекс </a:t>
                      </a:r>
                      <a:r>
                        <a:rPr kumimoji="0" lang="ru-RU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Кетле</a:t>
                      </a: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 (кг/м</a:t>
                      </a:r>
                      <a:r>
                        <a:rPr kumimoji="0" lang="ru-RU" sz="2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2</a:t>
                      </a: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) 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1438" marR="91438" marT="45710" marB="45710" anchor="ctr" horzOverflow="overflow">
                    <a:lnL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Риск ССЗ и диабета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1438" marR="91438" marT="45710" marB="45710" anchor="ctr" horzOverflow="overflow">
                    <a:lnL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Масса тела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1438" marR="91438" marT="45710" marB="45710" anchor="ctr" horzOverflow="overflow">
                    <a:lnL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5548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&lt; </a:t>
                      </a: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18,5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1438" marR="91438" marT="45710" marB="45710" anchor="ctr" horzOverflow="overflow">
                    <a:lnL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Низкий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1438" marR="91438" marT="45710" marB="45710" anchor="ctr" horzOverflow="overflow">
                    <a:lnL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дефицит массы тела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1438" marR="91438" marT="45710" marB="45710" anchor="ctr" horzOverflow="overflow">
                    <a:lnL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9FFFF"/>
                    </a:solidFill>
                  </a:tcPr>
                </a:tc>
              </a:tr>
              <a:tr h="5548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18,5 – 24,9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72020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1438" marR="91438" marT="45710" marB="45710" anchor="ctr" horzOverflow="overflow">
                    <a:lnL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Умеренный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72020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1438" marR="91438" marT="45710" marB="45710" anchor="ctr" horzOverflow="overflow">
                    <a:lnL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нормальная масса тела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72020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1438" marR="91438" marT="45710" marB="45710" anchor="ctr" horzOverflow="overflow">
                    <a:lnL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5548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25,0 – 29,9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1438" marR="91438" marT="45710" marB="45710" anchor="ctr" horzOverflow="overflow">
                    <a:lnL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Повышенный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1438" marR="91438" marT="45710" marB="45710" anchor="ctr" horzOverflow="overflow">
                    <a:lnL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избыточная масса тела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1438" marR="91438" marT="45710" marB="45710" anchor="ctr" horzOverflow="overflow">
                    <a:lnL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FEF"/>
                    </a:solidFill>
                  </a:tcPr>
                </a:tc>
              </a:tr>
              <a:tr h="5548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30,0 – 34,9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1438" marR="91438" marT="45710" marB="45710" anchor="ctr" horzOverflow="overflow">
                    <a:lnL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Высокий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1438" marR="91438" marT="45710" marB="45710" anchor="ctr" horzOverflow="overflow">
                    <a:lnL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ожирение 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I </a:t>
                      </a: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степени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1438" marR="91438" marT="45710" marB="45710" anchor="ctr" horzOverflow="overflow">
                    <a:lnL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5548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35,0 – 39,9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1438" marR="91438" marT="45710" marB="45710" anchor="ctr" horzOverflow="overflow">
                    <a:lnL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3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Очень высокий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1438" marR="91438" marT="45710" marB="45710" anchor="ctr" horzOverflow="overflow">
                    <a:lnL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3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ожирение 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II </a:t>
                      </a: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степени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1438" marR="91438" marT="45710" marB="45710" anchor="ctr" horzOverflow="overflow">
                    <a:lnL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393"/>
                    </a:solidFill>
                  </a:tcPr>
                </a:tc>
              </a:tr>
              <a:tr h="5548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&gt;</a:t>
                      </a: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 40,0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1438" marR="91438" marT="45710" marB="45710" anchor="ctr" horzOverflow="overflow">
                    <a:lnL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Чрезвычайно высокий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1438" marR="91438" marT="45710" marB="45710" anchor="ctr" horzOverflow="overflow">
                    <a:lnL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ожирение 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III </a:t>
                      </a: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степени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1438" marR="91438" marT="45710" marB="45710" anchor="ctr" horzOverflow="overflow">
                    <a:lnL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C2C2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29486" y="908720"/>
          <a:ext cx="9075002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3768"/>
                <a:gridCol w="659123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ИМТ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Рекомендации</a:t>
                      </a:r>
                    </a:p>
                  </a:txBody>
                  <a:tcPr>
                    <a:solidFill>
                      <a:srgbClr val="6600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18,5 – 24,9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Лечения не требуется. Рекомендации по питанию и физической активности для удержания нормального веса</a:t>
                      </a: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25-29,9 </a:t>
                      </a: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без </a:t>
                      </a:r>
                      <a:r>
                        <a:rPr lang="ru-RU" sz="24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сопут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.  заболеваний и ФР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Гипокалорийное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 питание и умеренное повышение физической активности для</a:t>
                      </a:r>
                    </a:p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небольшого снижения веса и предотвращения                          </a:t>
                      </a:r>
                    </a:p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его прибавки</a:t>
                      </a:r>
                    </a:p>
                  </a:txBody>
                  <a:tcPr>
                    <a:solidFill>
                      <a:srgbClr val="6600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25-29,9 с         </a:t>
                      </a:r>
                      <a:r>
                        <a:rPr lang="ru-RU" sz="24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сопут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. заболеваниями и  ФР 30-39,9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Медикаментозная терапия в сочетании с</a:t>
                      </a:r>
                    </a:p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ru-RU" sz="24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гипокалорийным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 питанием и повышением</a:t>
                      </a:r>
                    </a:p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физической активности, поведенческая терапия</a:t>
                      </a: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≥40 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anchor="ctr"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Если другие виды лечения не дают  эффекта, </a:t>
                      </a:r>
                    </a:p>
                    <a:p>
                      <a:pPr algn="l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показано  хирургическое вмешательство</a:t>
                      </a:r>
                    </a:p>
                  </a:txBody>
                  <a:tcPr>
                    <a:solidFill>
                      <a:srgbClr val="660066"/>
                    </a:solidFil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81187" y="-17594"/>
            <a:ext cx="886383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hangingPunct="0">
              <a:defRPr/>
            </a:pPr>
            <a:r>
              <a:rPr lang="ru-RU" sz="5400" dirty="0">
                <a:solidFill>
                  <a:srgbClr val="FFFF00"/>
                </a:solidFill>
                <a:latin typeface="Arial" charset="0"/>
              </a:rPr>
              <a:t>Ожирение  -  что делать?</a:t>
            </a:r>
          </a:p>
        </p:txBody>
      </p:sp>
    </p:spTree>
    <p:extLst>
      <p:ext uri="{BB962C8B-B14F-4D97-AF65-F5344CB8AC3E}">
        <p14:creationId xmlns:p14="http://schemas.microsoft.com/office/powerpoint/2010/main" xmlns="" val="126906496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721" y="1509348"/>
            <a:ext cx="9101278" cy="4524315"/>
          </a:xfrm>
          <a:prstGeom prst="rect">
            <a:avLst/>
          </a:prstGeom>
          <a:solidFill>
            <a:srgbClr val="660066"/>
          </a:solidFill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Calibri" pitchFamily="34" charset="0"/>
                <a:cs typeface="Calibri" pitchFamily="34" charset="0"/>
              </a:rPr>
              <a:t>  -  5-10% от исходного за 6-8 мес., не более 0,5 – 1 кг. в неделю  (при такой скорости снижение веса идет за счет жировых депо, а не за счет уменьшения мышечной массы и обезвоживания, уменьшается вероятность последующего  рикошетного набора веса)</a:t>
            </a:r>
          </a:p>
          <a:p>
            <a:r>
              <a:rPr lang="ru-RU" sz="3200" dirty="0" smtClean="0">
                <a:latin typeface="Calibri" pitchFamily="34" charset="0"/>
                <a:cs typeface="Calibri" pitchFamily="34" charset="0"/>
              </a:rPr>
              <a:t> -  Цель 1 месяца:  снижение массы тела на 2 кг.</a:t>
            </a:r>
          </a:p>
          <a:p>
            <a:r>
              <a:rPr lang="ru-RU" sz="3200" dirty="0" smtClean="0">
                <a:latin typeface="Calibri" pitchFamily="34" charset="0"/>
                <a:cs typeface="Calibri" pitchFamily="34" charset="0"/>
              </a:rPr>
              <a:t> - Цель 3 месяцев: снижение массы</a:t>
            </a:r>
          </a:p>
          <a:p>
            <a:r>
              <a:rPr lang="ru-RU" sz="3200" dirty="0" smtClean="0">
                <a:latin typeface="Calibri" pitchFamily="34" charset="0"/>
                <a:cs typeface="Calibri" pitchFamily="34" charset="0"/>
              </a:rPr>
              <a:t> тела на 6 –10 кг.</a:t>
            </a:r>
            <a:endParaRPr lang="ru-RU" sz="3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6462" y="4941168"/>
            <a:ext cx="2537538" cy="19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-1" y="116632"/>
            <a:ext cx="6780245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rgbClr val="FFFF00"/>
                </a:solidFill>
              </a:rPr>
              <a:t>Цели по снижению </a:t>
            </a:r>
            <a:r>
              <a:rPr lang="ru-RU" sz="4400" dirty="0" smtClean="0">
                <a:solidFill>
                  <a:srgbClr val="FFFF00"/>
                </a:solidFill>
              </a:rPr>
              <a:t>веса</a:t>
            </a:r>
            <a:endParaRPr lang="ru-RU" sz="4400" dirty="0">
              <a:solidFill>
                <a:srgbClr val="FFFF00"/>
              </a:solidFill>
            </a:endParaRPr>
          </a:p>
        </p:txBody>
      </p:sp>
      <p:pic>
        <p:nvPicPr>
          <p:cNvPr id="5" name="Picture 3" descr="C:\Users\1\Desktop\495_bd7680fb37541555ae336fea2781ee29_3_new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5961"/>
          <a:stretch/>
        </p:blipFill>
        <p:spPr bwMode="auto">
          <a:xfrm>
            <a:off x="6616331" y="0"/>
            <a:ext cx="2527669" cy="153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2827461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0" y="5229200"/>
            <a:ext cx="5508104" cy="1593216"/>
          </a:xfrm>
        </p:spPr>
        <p:txBody>
          <a:bodyPr lIns="0" rIns="0" bIns="0" anchor="b"/>
          <a:lstStyle/>
          <a:p>
            <a:pPr algn="ctr"/>
            <a:r>
              <a:rPr lang="ru-RU" sz="4000" b="1" dirty="0" smtClean="0">
                <a:latin typeface="Arial Black" pitchFamily="34" charset="0"/>
              </a:rPr>
              <a:t>ОТКАЖИТЕСЬ ОТ </a:t>
            </a:r>
            <a:br>
              <a:rPr lang="ru-RU" sz="4000" b="1" dirty="0" smtClean="0">
                <a:latin typeface="Arial Black" pitchFamily="34" charset="0"/>
              </a:rPr>
            </a:br>
            <a:r>
              <a:rPr lang="ru-RU" sz="4000" b="1" dirty="0" smtClean="0">
                <a:latin typeface="Arial Black" pitchFamily="34" charset="0"/>
              </a:rPr>
              <a:t>АЛКОГОЛЯ !!</a:t>
            </a:r>
          </a:p>
        </p:txBody>
      </p:sp>
      <p:sp>
        <p:nvSpPr>
          <p:cNvPr id="24579" name="Содержимое 2"/>
          <p:cNvSpPr>
            <a:spLocks noGrp="1"/>
          </p:cNvSpPr>
          <p:nvPr>
            <p:ph idx="4294967295"/>
          </p:nvPr>
        </p:nvSpPr>
        <p:spPr>
          <a:xfrm>
            <a:off x="156772" y="1211347"/>
            <a:ext cx="5148262" cy="3456384"/>
          </a:xfrm>
        </p:spPr>
        <p:txBody>
          <a:bodyPr/>
          <a:lstStyle/>
          <a:p>
            <a:pPr>
              <a:lnSpc>
                <a:spcPct val="150000"/>
              </a:lnSpc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FFFF00"/>
                </a:solidFill>
                <a:latin typeface="Arial Black" pitchFamily="34" charset="0"/>
              </a:rPr>
              <a:t>Здоровая личность</a:t>
            </a:r>
          </a:p>
          <a:p>
            <a:pPr>
              <a:lnSpc>
                <a:spcPct val="150000"/>
              </a:lnSpc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FFFF00"/>
                </a:solidFill>
                <a:latin typeface="Arial Black" pitchFamily="34" charset="0"/>
              </a:rPr>
              <a:t>Здоровое тело</a:t>
            </a:r>
          </a:p>
          <a:p>
            <a:pPr>
              <a:lnSpc>
                <a:spcPct val="150000"/>
              </a:lnSpc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FFFF00"/>
                </a:solidFill>
                <a:latin typeface="Arial Black" pitchFamily="34" charset="0"/>
              </a:rPr>
              <a:t>Здоровые дети</a:t>
            </a:r>
          </a:p>
          <a:p>
            <a:pPr>
              <a:lnSpc>
                <a:spcPct val="150000"/>
              </a:lnSpc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FFFF00"/>
                </a:solidFill>
                <a:latin typeface="Arial Black" pitchFamily="34" charset="0"/>
              </a:rPr>
              <a:t>Сохранение семей и семейного бюджета</a:t>
            </a:r>
          </a:p>
          <a:p>
            <a:pPr>
              <a:lnSpc>
                <a:spcPct val="150000"/>
              </a:lnSpc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FFFF00"/>
                </a:solidFill>
                <a:latin typeface="Arial Black" pitchFamily="34" charset="0"/>
              </a:rPr>
              <a:t>Конец преступлениям и несчастным случая</a:t>
            </a:r>
            <a:r>
              <a:rPr lang="ru-RU" sz="2400" b="1" dirty="0" smtClean="0">
                <a:solidFill>
                  <a:srgbClr val="FFFF00"/>
                </a:solidFill>
              </a:rPr>
              <a:t>м</a:t>
            </a:r>
          </a:p>
        </p:txBody>
      </p:sp>
      <p:pic>
        <p:nvPicPr>
          <p:cNvPr id="24580" name="Picture 2" descr="Отказ от алкогол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1" y="3071810"/>
            <a:ext cx="3843702" cy="3750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179512" y="116632"/>
            <a:ext cx="6336704" cy="108012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ОТКАЗ от алкоголя </a:t>
            </a:r>
          </a:p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снижает риск смерти на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286512" y="1500174"/>
            <a:ext cx="2694333" cy="1000132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800" dirty="0" smtClean="0">
                <a:solidFill>
                  <a:srgbClr val="FFFF00"/>
                </a:solidFill>
              </a:rPr>
              <a:t>20%</a:t>
            </a:r>
            <a:endParaRPr lang="ru-RU" sz="8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985383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94" t="18645" r="33245" b="62710"/>
          <a:stretch/>
        </p:blipFill>
        <p:spPr bwMode="auto">
          <a:xfrm>
            <a:off x="4311447" y="5517232"/>
            <a:ext cx="4832553" cy="134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65" t="18132" r="33511" b="27880"/>
          <a:stretch/>
        </p:blipFill>
        <p:spPr bwMode="auto">
          <a:xfrm>
            <a:off x="13074" y="3926"/>
            <a:ext cx="8014733" cy="5945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1727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somb.ru/images/stories/thumbnails/images-stories-alcohol-03-400x27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640960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2943417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.uralweb.ru/albums/fotos/f/215/2155ef7092834d4c969ada426513be67.jpg"/>
          <p:cNvPicPr/>
          <p:nvPr/>
        </p:nvPicPr>
        <p:blipFill rotWithShape="1">
          <a:blip r:embed="rId2" cstate="print"/>
          <a:srcRect l="8286" t="9629" r="8602" b="20837"/>
          <a:stretch/>
        </p:blipFill>
        <p:spPr bwMode="auto">
          <a:xfrm>
            <a:off x="179512" y="188640"/>
            <a:ext cx="8964488" cy="650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4265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1\Desktop\печень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31" t="3639" r="2017" b="12177"/>
          <a:stretch/>
        </p:blipFill>
        <p:spPr bwMode="auto">
          <a:xfrm>
            <a:off x="786072" y="930241"/>
            <a:ext cx="7787879" cy="521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95536" y="21962"/>
            <a:ext cx="8424936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СРАВНИ ПЕЧЕНЬ!</a:t>
            </a:r>
            <a:endParaRPr lang="ru-RU" sz="44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899590" y="6239599"/>
          <a:ext cx="767436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7180"/>
                <a:gridCol w="383718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Здоровый человек</a:t>
                      </a:r>
                      <a:endParaRPr lang="ru-RU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u="sng" dirty="0" smtClean="0">
                          <a:solidFill>
                            <a:srgbClr val="FFFF00"/>
                          </a:solidFill>
                        </a:rPr>
                        <a:t>Пьющий человек</a:t>
                      </a:r>
                      <a:endParaRPr lang="ru-RU" sz="2800" u="sng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85362609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95536" y="21962"/>
            <a:ext cx="8424936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СРАВНИ ПОЧКИ!</a:t>
            </a:r>
            <a:endParaRPr lang="ru-RU" sz="44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899590" y="6239599"/>
          <a:ext cx="767436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7180"/>
                <a:gridCol w="383718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Здоровый человек</a:t>
                      </a:r>
                      <a:endParaRPr lang="ru-RU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u="sng" dirty="0" smtClean="0">
                          <a:solidFill>
                            <a:srgbClr val="FFFF00"/>
                          </a:solidFill>
                        </a:rPr>
                        <a:t>Пьющий человек</a:t>
                      </a:r>
                      <a:endParaRPr lang="ru-RU" sz="2800" u="sng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Picture 3" descr="C:\Users\1\Desktop\поч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988" y="936362"/>
            <a:ext cx="7320032" cy="520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9705462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95536" y="21962"/>
            <a:ext cx="8424936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СРАВНИ СЕРДЦЕ!</a:t>
            </a:r>
            <a:endParaRPr lang="ru-RU" sz="44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190076" y="6239599"/>
          <a:ext cx="87939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6950"/>
                <a:gridCol w="439695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Здоровый человек</a:t>
                      </a:r>
                      <a:endParaRPr lang="ru-RU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u="sng" dirty="0" smtClean="0">
                          <a:solidFill>
                            <a:srgbClr val="FFFF00"/>
                          </a:solidFill>
                        </a:rPr>
                        <a:t>Пьющий человек</a:t>
                      </a:r>
                      <a:endParaRPr lang="ru-RU" sz="2800" u="sng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Picture 9" descr="C:\Users\1\Desktop\сравни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07" t="28633" r="59386" b="21837"/>
          <a:stretch/>
        </p:blipFill>
        <p:spPr bwMode="auto">
          <a:xfrm>
            <a:off x="899592" y="1851109"/>
            <a:ext cx="2790497" cy="337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C:\Users\1\Desktop\сравни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291" t="26397" r="6066" b="17796"/>
          <a:stretch/>
        </p:blipFill>
        <p:spPr bwMode="auto">
          <a:xfrm>
            <a:off x="5217792" y="1637182"/>
            <a:ext cx="3602680" cy="380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5364088" y="5452034"/>
            <a:ext cx="3528392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66FF99"/>
                </a:solidFill>
              </a:rPr>
              <a:t>н</a:t>
            </a:r>
            <a:r>
              <a:rPr lang="ru-RU" sz="2000" dirty="0" smtClean="0">
                <a:solidFill>
                  <a:srgbClr val="66FF99"/>
                </a:solidFill>
              </a:rPr>
              <a:t>акопление  жира, расширение стенок</a:t>
            </a:r>
            <a:endParaRPr lang="ru-RU" sz="2000" dirty="0">
              <a:solidFill>
                <a:srgbClr val="66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208319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52630" y="103577"/>
            <a:ext cx="5796136" cy="13091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cap="all" dirty="0" smtClean="0">
                <a:solidFill>
                  <a:srgbClr val="FF0000"/>
                </a:solidFill>
                <a:latin typeface="Arial Black" pitchFamily="34" charset="0"/>
              </a:rPr>
              <a:t>Холестериновая бляшка 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52486" y="3826053"/>
            <a:ext cx="8667986" cy="914400"/>
          </a:xfrm>
          <a:prstGeom prst="roundRect">
            <a:avLst/>
          </a:prstGeom>
          <a:solidFill>
            <a:srgbClr val="E1FF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>
                <a:solidFill>
                  <a:srgbClr val="0033CC"/>
                </a:solidFill>
              </a:rPr>
              <a:t>В сосудах сердца -  сердечный приступ </a:t>
            </a:r>
            <a:r>
              <a:rPr lang="ru-RU" dirty="0" smtClean="0">
                <a:solidFill>
                  <a:srgbClr val="0033CC"/>
                </a:solidFill>
              </a:rPr>
              <a:t>– стенокардия, </a:t>
            </a:r>
            <a:r>
              <a:rPr lang="ru-RU" u="sng" dirty="0" smtClean="0">
                <a:solidFill>
                  <a:srgbClr val="0033CC"/>
                </a:solidFill>
              </a:rPr>
              <a:t>ИНФАРКТ МИОКАРДА </a:t>
            </a:r>
            <a:r>
              <a:rPr lang="ru-RU" dirty="0" smtClean="0">
                <a:solidFill>
                  <a:srgbClr val="0033CC"/>
                </a:solidFill>
              </a:rPr>
              <a:t>- смерть</a:t>
            </a:r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5464" y="4774966"/>
            <a:ext cx="8675007" cy="1071736"/>
          </a:xfrm>
          <a:prstGeom prst="roundRect">
            <a:avLst/>
          </a:prstGeom>
          <a:solidFill>
            <a:srgbClr val="E1FF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>
                <a:solidFill>
                  <a:srgbClr val="0033CC"/>
                </a:solidFill>
              </a:rPr>
              <a:t>В сосудах </a:t>
            </a:r>
            <a:r>
              <a:rPr lang="ru-RU" dirty="0" smtClean="0">
                <a:solidFill>
                  <a:srgbClr val="0033CC"/>
                </a:solidFill>
              </a:rPr>
              <a:t>головного мозга – временное или необратимое нарушение мозгового кровообращения </a:t>
            </a:r>
            <a:r>
              <a:rPr lang="ru-RU" u="sng" dirty="0" smtClean="0">
                <a:solidFill>
                  <a:srgbClr val="0033CC"/>
                </a:solidFill>
              </a:rPr>
              <a:t>ИНСУЛЬТ</a:t>
            </a:r>
            <a:r>
              <a:rPr lang="ru-RU" dirty="0" smtClean="0">
                <a:solidFill>
                  <a:srgbClr val="0033CC"/>
                </a:solidFill>
              </a:rPr>
              <a:t> - смерть</a:t>
            </a:r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5465" y="5877272"/>
            <a:ext cx="8675007" cy="855712"/>
          </a:xfrm>
          <a:prstGeom prst="roundRect">
            <a:avLst/>
          </a:prstGeom>
          <a:solidFill>
            <a:srgbClr val="E1FF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>
                <a:solidFill>
                  <a:srgbClr val="0033CC"/>
                </a:solidFill>
              </a:rPr>
              <a:t>В сосудах </a:t>
            </a:r>
            <a:r>
              <a:rPr lang="ru-RU" dirty="0" smtClean="0">
                <a:solidFill>
                  <a:srgbClr val="0033CC"/>
                </a:solidFill>
              </a:rPr>
              <a:t>конечностей - </a:t>
            </a:r>
            <a:r>
              <a:rPr lang="ru-RU" dirty="0">
                <a:solidFill>
                  <a:srgbClr val="0033CC"/>
                </a:solidFill>
              </a:rPr>
              <a:t>сужение артерий в </a:t>
            </a:r>
            <a:r>
              <a:rPr lang="ru-RU" dirty="0" smtClean="0">
                <a:solidFill>
                  <a:srgbClr val="0033CC"/>
                </a:solidFill>
              </a:rPr>
              <a:t>ногах, боли, плохое заживление ран, ампутация </a:t>
            </a:r>
            <a:endParaRPr lang="ru-RU" dirty="0">
              <a:solidFill>
                <a:srgbClr val="0033CC"/>
              </a:solidFill>
            </a:endParaRPr>
          </a:p>
        </p:txBody>
      </p:sp>
      <p:pic>
        <p:nvPicPr>
          <p:cNvPr id="9" name="Рисунок 8" descr="холестерин что это такое, лпнп что это такое, триглицериды,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4206" y="5784"/>
            <a:ext cx="2987824" cy="198876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145464" y="1540702"/>
            <a:ext cx="91605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ü"/>
            </a:pPr>
            <a:r>
              <a:rPr lang="ru-RU" dirty="0" smtClean="0">
                <a:latin typeface="Arial Black" pitchFamily="34" charset="0"/>
              </a:rPr>
              <a:t>Растет медленно </a:t>
            </a:r>
            <a:r>
              <a:rPr lang="ru-RU" dirty="0">
                <a:latin typeface="Arial Black" pitchFamily="34" charset="0"/>
              </a:rPr>
              <a:t>и постоянно, </a:t>
            </a:r>
            <a:r>
              <a:rPr lang="ru-RU" dirty="0" smtClean="0">
                <a:latin typeface="Arial Black" pitchFamily="34" charset="0"/>
              </a:rPr>
              <a:t>без симптомов</a:t>
            </a:r>
            <a:endParaRPr lang="ru-RU" dirty="0">
              <a:latin typeface="Arial Black" pitchFamily="34" charset="0"/>
            </a:endParaRPr>
          </a:p>
          <a:p>
            <a:pPr marL="457200" lvl="0" indent="-457200">
              <a:buFont typeface="Wingdings" pitchFamily="2" charset="2"/>
              <a:buChar char="ü"/>
            </a:pPr>
            <a:r>
              <a:rPr lang="ru-RU" dirty="0" smtClean="0">
                <a:solidFill>
                  <a:srgbClr val="CCFFCC"/>
                </a:solidFill>
                <a:latin typeface="Arial Black" pitchFamily="34" charset="0"/>
              </a:rPr>
              <a:t>Достигает больших размеров,  вызывает </a:t>
            </a:r>
            <a:r>
              <a:rPr lang="ru-RU" dirty="0">
                <a:solidFill>
                  <a:srgbClr val="CCFFCC"/>
                </a:solidFill>
                <a:latin typeface="Arial Black" pitchFamily="34" charset="0"/>
              </a:rPr>
              <a:t>значительное нарушение </a:t>
            </a:r>
            <a:r>
              <a:rPr lang="ru-RU" dirty="0" smtClean="0">
                <a:solidFill>
                  <a:srgbClr val="CCFFCC"/>
                </a:solidFill>
                <a:latin typeface="Arial Black" pitchFamily="34" charset="0"/>
              </a:rPr>
              <a:t>кровотока</a:t>
            </a:r>
          </a:p>
          <a:p>
            <a:pPr marL="457200" lvl="0" indent="-457200">
              <a:buFont typeface="Wingdings" pitchFamily="2" charset="2"/>
              <a:buChar char="ü"/>
            </a:pPr>
            <a:r>
              <a:rPr lang="ru-RU" dirty="0" smtClean="0">
                <a:solidFill>
                  <a:srgbClr val="FFFF00"/>
                </a:solidFill>
                <a:latin typeface="Arial Black" pitchFamily="34" charset="0"/>
              </a:rPr>
              <a:t>Может оторваться </a:t>
            </a:r>
            <a:r>
              <a:rPr lang="ru-RU" dirty="0">
                <a:solidFill>
                  <a:srgbClr val="FFFF00"/>
                </a:solidFill>
                <a:latin typeface="Arial Black" pitchFamily="34" charset="0"/>
              </a:rPr>
              <a:t>от стенки артерии, </a:t>
            </a:r>
            <a:r>
              <a:rPr lang="ru-RU" dirty="0" smtClean="0">
                <a:solidFill>
                  <a:srgbClr val="FFFF00"/>
                </a:solidFill>
                <a:latin typeface="Arial Black" pitchFamily="34" charset="0"/>
              </a:rPr>
              <a:t>перекрыть </a:t>
            </a:r>
            <a:r>
              <a:rPr lang="ru-RU" dirty="0">
                <a:solidFill>
                  <a:srgbClr val="FFFF00"/>
                </a:solidFill>
                <a:latin typeface="Arial Black" pitchFamily="34" charset="0"/>
              </a:rPr>
              <a:t>кровоток </a:t>
            </a:r>
            <a:r>
              <a:rPr lang="ru-RU" dirty="0" smtClean="0">
                <a:solidFill>
                  <a:srgbClr val="FFFF00"/>
                </a:solidFill>
                <a:latin typeface="Arial Black" pitchFamily="34" charset="0"/>
              </a:rPr>
              <a:t> в головном мозге (инсульт) или сердце (инфаркт миокарда)</a:t>
            </a:r>
            <a:endParaRPr lang="ru-RU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788025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95536" y="21962"/>
            <a:ext cx="8424936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СРАВНИ МОЗГ!</a:t>
            </a:r>
            <a:endParaRPr lang="ru-RU" sz="44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190076" y="6239599"/>
          <a:ext cx="87939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6950"/>
                <a:gridCol w="439695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Здоровый человек</a:t>
                      </a:r>
                      <a:endParaRPr lang="ru-RU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u="sng" dirty="0" smtClean="0">
                          <a:solidFill>
                            <a:srgbClr val="FFFF00"/>
                          </a:solidFill>
                        </a:rPr>
                        <a:t>Пьющий человек</a:t>
                      </a:r>
                      <a:endParaRPr lang="ru-RU" sz="2800" u="sng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Picture 6" descr="C:\Users\1\Desktop\мозззг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592"/>
          <a:stretch/>
        </p:blipFill>
        <p:spPr bwMode="auto">
          <a:xfrm>
            <a:off x="392452" y="936362"/>
            <a:ext cx="8202315" cy="498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7527991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11575" y="53527"/>
            <a:ext cx="6336704" cy="108012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НИЗКАЯ физическая активность повышает  риск смерти на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286003" y="188640"/>
            <a:ext cx="2672476" cy="1260025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800" dirty="0">
                <a:solidFill>
                  <a:srgbClr val="FFFF00"/>
                </a:solidFill>
              </a:rPr>
              <a:t>2</a:t>
            </a:r>
            <a:r>
              <a:rPr lang="ru-RU" sz="8800" dirty="0" smtClean="0">
                <a:solidFill>
                  <a:srgbClr val="FFFF00"/>
                </a:solidFill>
              </a:rPr>
              <a:t>5%</a:t>
            </a:r>
            <a:endParaRPr lang="ru-RU" sz="8800" dirty="0">
              <a:solidFill>
                <a:srgbClr val="FFFF0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683718" y="1448665"/>
            <a:ext cx="5344949" cy="2139510"/>
          </a:xfrm>
          <a:prstGeom prst="roundRect">
            <a:avLst/>
          </a:prstGeom>
          <a:solidFill>
            <a:srgbClr val="E7FF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77800">
              <a:buFont typeface="Arial" pitchFamily="34" charset="0"/>
              <a:buChar char="•"/>
            </a:pPr>
            <a:endParaRPr lang="ru-RU" sz="2200" dirty="0" smtClean="0"/>
          </a:p>
          <a:p>
            <a:pPr indent="177800">
              <a:buFont typeface="Arial" pitchFamily="34" charset="0"/>
              <a:buChar char="•"/>
            </a:pPr>
            <a:r>
              <a:rPr lang="ru-RU" sz="2200" dirty="0" smtClean="0">
                <a:solidFill>
                  <a:srgbClr val="006600"/>
                </a:solidFill>
              </a:rPr>
              <a:t>Откажитесь, по возможности, от общественного транспорта</a:t>
            </a:r>
          </a:p>
          <a:p>
            <a:pPr indent="177800">
              <a:buFont typeface="Arial" pitchFamily="34" charset="0"/>
              <a:buChar char="•"/>
            </a:pPr>
            <a:r>
              <a:rPr lang="ru-RU" sz="2200" dirty="0" smtClean="0">
                <a:solidFill>
                  <a:srgbClr val="006600"/>
                </a:solidFill>
              </a:rPr>
              <a:t>Откажитесь от лифта</a:t>
            </a:r>
          </a:p>
          <a:p>
            <a:pPr indent="177800">
              <a:buFont typeface="Arial" pitchFamily="34" charset="0"/>
              <a:buChar char="•"/>
            </a:pPr>
            <a:r>
              <a:rPr lang="ru-RU" sz="2200" dirty="0" smtClean="0">
                <a:solidFill>
                  <a:srgbClr val="006600"/>
                </a:solidFill>
              </a:rPr>
              <a:t>Займитесь не спортом, а физкультурой – 3-5 раз в неделю по 20-40 минут. </a:t>
            </a:r>
          </a:p>
          <a:p>
            <a:pPr algn="ctr"/>
            <a:endParaRPr lang="ru-RU" sz="2200" dirty="0"/>
          </a:p>
        </p:txBody>
      </p:sp>
      <p:pic>
        <p:nvPicPr>
          <p:cNvPr id="5" name="Рисунок 4" descr="IMG_5868"/>
          <p:cNvPicPr>
            <a:picLocks noChangeAspect="1" noChangeArrowheads="1"/>
          </p:cNvPicPr>
          <p:nvPr/>
        </p:nvPicPr>
        <p:blipFill>
          <a:blip r:embed="rId2" cstate="print"/>
          <a:srcRect l="22222" t="14097" r="7936"/>
          <a:stretch>
            <a:fillRect/>
          </a:stretch>
        </p:blipFill>
        <p:spPr bwMode="auto">
          <a:xfrm>
            <a:off x="292267" y="1252611"/>
            <a:ext cx="3327677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111575" y="3593016"/>
            <a:ext cx="8786874" cy="2009819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73050">
              <a:buFont typeface="Arial" pitchFamily="34" charset="0"/>
              <a:buChar char="•"/>
            </a:pPr>
            <a:r>
              <a:rPr lang="ru-RU" sz="2200" dirty="0" smtClean="0"/>
              <a:t>Разминка: разогрев организма 5-10 мин.</a:t>
            </a:r>
          </a:p>
          <a:p>
            <a:pPr indent="273050">
              <a:buFont typeface="Arial" pitchFamily="34" charset="0"/>
              <a:buChar char="•"/>
            </a:pPr>
            <a:r>
              <a:rPr lang="ru-RU" sz="2200" dirty="0" smtClean="0"/>
              <a:t>Аэробная фаза – основная – с постепенным наращиванием нагрузки до уровня 50-75% с удержанием её в течение 20-30 минут.</a:t>
            </a:r>
          </a:p>
          <a:p>
            <a:pPr indent="273050">
              <a:buFont typeface="Arial" pitchFamily="34" charset="0"/>
              <a:buChar char="•"/>
            </a:pPr>
            <a:r>
              <a:rPr lang="ru-RU" sz="2200" dirty="0" smtClean="0"/>
              <a:t>Заключительная часть – выход из нагрузки в течение 20-30 мин.</a:t>
            </a:r>
            <a:endParaRPr lang="ru-RU" sz="22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539552" y="5949280"/>
            <a:ext cx="8229600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/>
            <a:r>
              <a:rPr lang="ru-RU" sz="4000" b="1" dirty="0" smtClean="0"/>
              <a:t>Увеличивайте </a:t>
            </a:r>
          </a:p>
          <a:p>
            <a:pPr algn="ctr"/>
            <a:r>
              <a:rPr lang="ru-RU" sz="4000" b="1" dirty="0" smtClean="0">
                <a:solidFill>
                  <a:srgbClr val="FFFF00"/>
                </a:solidFill>
              </a:rPr>
              <a:t>физическую активность!</a:t>
            </a:r>
          </a:p>
        </p:txBody>
      </p:sp>
    </p:spTree>
    <p:extLst>
      <p:ext uri="{BB962C8B-B14F-4D97-AF65-F5344CB8AC3E}">
        <p14:creationId xmlns:p14="http://schemas.microsoft.com/office/powerpoint/2010/main" xmlns="" val="272186235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3" y="0"/>
            <a:ext cx="8956343" cy="777922"/>
          </a:xfrm>
          <a:noFill/>
          <a:ln>
            <a:noFill/>
            <a:prstDash val="solid"/>
          </a:ln>
        </p:spPr>
        <p:txBody>
          <a:bodyPr>
            <a:normAutofit fontScale="90000"/>
          </a:bodyPr>
          <a:lstStyle/>
          <a:p>
            <a:pPr algn="l"/>
            <a:r>
              <a:rPr lang="ru-RU" sz="4400" b="1" smtClean="0">
                <a:solidFill>
                  <a:srgbClr val="FFFF00"/>
                </a:solidFill>
              </a:rPr>
              <a:t>Ходьба пешком –путь к здоровью</a:t>
            </a:r>
            <a:endParaRPr lang="ru-RU" sz="4400" b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764704"/>
            <a:ext cx="8892480" cy="1255594"/>
          </a:xfrm>
        </p:spPr>
        <p:txBody>
          <a:bodyPr>
            <a:normAutofit lnSpcReduction="10000"/>
          </a:bodyPr>
          <a:lstStyle/>
          <a:p>
            <a:r>
              <a:rPr lang="ru-RU" sz="2800" b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Лучшим методом для хорошего самочувствия и физической нормы является ежедневная ходьба пешком.</a:t>
            </a:r>
            <a:endParaRPr lang="ru-RU" sz="2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80112" y="1988840"/>
            <a:ext cx="35311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Средняя скорость человека при ходьбе должна быть 6-7 км/ч. При этом ходить в таком темпе надо не 3-5 минут, а полчаса-час. Потому что ОЗДОРОВИТЕЛЬНАЯ ходьба – это полноценная физическая нагрузка, от которой должно бросать в пот (это одно из главных условий).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5" y="2209800"/>
            <a:ext cx="5297010" cy="36177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75745" y="6027003"/>
            <a:ext cx="5297008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КАЖДЫЙ ДОЛЖЕН ПРОХОДИТЬ </a:t>
            </a:r>
          </a:p>
          <a:p>
            <a:pPr algn="ctr"/>
            <a:r>
              <a:rPr lang="ru-RU" dirty="0" smtClean="0"/>
              <a:t>+5 КМ В ДЕНЬ.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3327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07504" y="1340768"/>
            <a:ext cx="8786874" cy="410445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73050">
              <a:buFont typeface="Arial" pitchFamily="34" charset="0"/>
              <a:buChar char="•"/>
            </a:pPr>
            <a:r>
              <a:rPr lang="ru-RU" sz="3600" dirty="0" smtClean="0">
                <a:solidFill>
                  <a:srgbClr val="FFFF00"/>
                </a:solidFill>
              </a:rPr>
              <a:t>Физическая активность </a:t>
            </a:r>
            <a:r>
              <a:rPr lang="ru-RU" sz="3600" dirty="0" smtClean="0"/>
              <a:t>– это не только профилактика набора лишнего веса, это еще и профилактика гипертонии – главного фактора риска развития инфаркта и инсульта. </a:t>
            </a:r>
          </a:p>
          <a:p>
            <a:pPr indent="273050">
              <a:buFont typeface="Arial" pitchFamily="34" charset="0"/>
              <a:buChar char="•"/>
            </a:pPr>
            <a:endParaRPr lang="ru-RU" sz="3600" dirty="0" smtClean="0"/>
          </a:p>
          <a:p>
            <a:pPr indent="273050">
              <a:buFont typeface="Arial" pitchFamily="34" charset="0"/>
              <a:buChar char="•"/>
            </a:pPr>
            <a:r>
              <a:rPr lang="ru-RU" sz="3600" dirty="0" smtClean="0"/>
              <a:t>Благодаря регулярным 30 - 40 минутным прогулкам, желательно в энергичном темпе, включаются в работу мелкие сосуды, которые участвуют в снижении АД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158372776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работа\МЕНЕДЖМЕНТ в БСМП\для коммуникации\конфликтоолгия\613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17" t="10017" r="7107" b="-167"/>
          <a:stretch/>
        </p:blipFill>
        <p:spPr bwMode="auto">
          <a:xfrm>
            <a:off x="5588686" y="552"/>
            <a:ext cx="3555312" cy="2762101"/>
          </a:xfrm>
          <a:prstGeom prst="round2DiagRect">
            <a:avLst/>
          </a:prstGeom>
          <a:noFill/>
          <a:ln>
            <a:solidFill>
              <a:srgbClr val="66FF99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1\Desktop\viewImage.ph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07" t="21661" r="4312" b="19159"/>
          <a:stretch/>
        </p:blipFill>
        <p:spPr bwMode="auto">
          <a:xfrm>
            <a:off x="-74987" y="2884570"/>
            <a:ext cx="9218985" cy="397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474995" y="1196752"/>
            <a:ext cx="405951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>
              <a:defRPr/>
            </a:pPr>
            <a:r>
              <a:rPr lang="ru-RU" sz="9600" b="1" cap="all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стресс</a:t>
            </a:r>
            <a:endParaRPr lang="ru-RU" sz="9600" b="1" cap="all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412532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108520" y="116632"/>
            <a:ext cx="9433048" cy="648072"/>
          </a:xfrm>
        </p:spPr>
        <p:txBody>
          <a:bodyPr lIns="0" rIns="0" bIns="0" anchor="b">
            <a:noAutofit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ПСИХОЭМОЦИОНАЛЬНОЕ   НАПРЯЖЕНИЕ</a:t>
            </a:r>
            <a:endParaRPr lang="ru-RU" sz="3600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723" name="TextBox 3"/>
          <p:cNvSpPr txBox="1">
            <a:spLocks noChangeArrowheads="1"/>
          </p:cNvSpPr>
          <p:nvPr/>
        </p:nvSpPr>
        <p:spPr bwMode="auto">
          <a:xfrm>
            <a:off x="0" y="692696"/>
            <a:ext cx="6372200" cy="6093976"/>
          </a:xfrm>
          <a:prstGeom prst="rect">
            <a:avLst/>
          </a:prstGeom>
          <a:gradFill flip="none" rotWithShape="1">
            <a:gsLst>
              <a:gs pos="31000">
                <a:srgbClr val="000000"/>
              </a:gs>
              <a:gs pos="45000">
                <a:srgbClr val="0A128C"/>
              </a:gs>
              <a:gs pos="64000">
                <a:srgbClr val="181CC7"/>
              </a:gs>
              <a:gs pos="78000">
                <a:srgbClr val="7005D4"/>
              </a:gs>
              <a:gs pos="89000">
                <a:srgbClr val="8C3D91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sz="3000" dirty="0">
                <a:latin typeface="Calibri" pitchFamily="34" charset="0"/>
                <a:cs typeface="Calibri" pitchFamily="34" charset="0"/>
              </a:rPr>
              <a:t>Особенно опасны </a:t>
            </a:r>
            <a:r>
              <a:rPr lang="ru-RU" sz="3000" dirty="0" smtClean="0">
                <a:latin typeface="Calibri" pitchFamily="34" charset="0"/>
                <a:cs typeface="Calibri" pitchFamily="34" charset="0"/>
              </a:rPr>
              <a:t>тяжелые </a:t>
            </a:r>
            <a:r>
              <a:rPr lang="ru-RU" sz="3000" dirty="0">
                <a:latin typeface="Calibri" pitchFamily="34" charset="0"/>
                <a:cs typeface="Calibri" pitchFamily="34" charset="0"/>
              </a:rPr>
              <a:t>и длительные </a:t>
            </a:r>
            <a:r>
              <a:rPr lang="ru-RU" sz="3000" dirty="0" smtClean="0">
                <a:latin typeface="Calibri" pitchFamily="34" charset="0"/>
                <a:cs typeface="Calibri" pitchFamily="34" charset="0"/>
              </a:rPr>
              <a:t>стрессы</a:t>
            </a:r>
            <a:endParaRPr lang="ru-RU" sz="30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ru-RU" sz="3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Необходимо либо устранять факторы-стрессоры, либо </a:t>
            </a:r>
            <a:r>
              <a:rPr lang="ru-RU" sz="3000" u="sng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учиться изменять к ним отношение</a:t>
            </a:r>
          </a:p>
          <a:p>
            <a:pPr marL="285750" indent="-285750">
              <a:buFont typeface="Arial" charset="0"/>
              <a:buChar char="•"/>
            </a:pPr>
            <a:r>
              <a:rPr lang="ru-RU" sz="3000" dirty="0">
                <a:latin typeface="Calibri" pitchFamily="34" charset="0"/>
                <a:cs typeface="Calibri" pitchFamily="34" charset="0"/>
              </a:rPr>
              <a:t>Хороший эффект оказывают занятие любимым делом (хобби)</a:t>
            </a:r>
          </a:p>
          <a:p>
            <a:pPr marL="285750" indent="-285750">
              <a:buFont typeface="Arial" charset="0"/>
              <a:buChar char="•"/>
            </a:pPr>
            <a:r>
              <a:rPr lang="ru-RU" sz="3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Желательно включать психологические тренировки (аутотренинг) и методики релаксации, повышающие устойчивость нервной системы к стрессовым </a:t>
            </a:r>
            <a:r>
              <a:rPr lang="ru-RU" sz="3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ситуациям</a:t>
            </a:r>
            <a:endParaRPr lang="ru-RU" sz="30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24" name="Picture 5" descr="C:\Users\User\Desktop\Новая папка\фото зож 2\2323023_c13f4424_32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1656" y="4511180"/>
            <a:ext cx="34909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Рисунок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9472" y="836712"/>
            <a:ext cx="2937684" cy="2098551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3487106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1\Desktop\hd_038265da9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439"/>
            <a:ext cx="8892480" cy="688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493903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4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6" charset="0"/>
            </a:endParaRPr>
          </a:p>
        </p:txBody>
      </p:sp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4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6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37356" y="3645024"/>
            <a:ext cx="8899140" cy="3060576"/>
          </a:xfrm>
          <a:gradFill flip="none" rotWithShape="1">
            <a:gsLst>
              <a:gs pos="0">
                <a:srgbClr val="000000"/>
              </a:gs>
              <a:gs pos="20000">
                <a:srgbClr val="0A128C"/>
              </a:gs>
              <a:gs pos="78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2700000" scaled="1"/>
            <a:tileRect/>
          </a:gradFill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ru-RU" sz="3200" b="1" dirty="0" smtClean="0">
                <a:latin typeface="Calibri" pitchFamily="34" charset="0"/>
                <a:cs typeface="Calibri" pitchFamily="34" charset="0"/>
              </a:rPr>
            </a:br>
            <a:r>
              <a:rPr lang="ru-RU" sz="3200" b="1" dirty="0" smtClean="0">
                <a:latin typeface="Calibri" pitchFamily="34" charset="0"/>
                <a:cs typeface="Calibri" pitchFamily="34" charset="0"/>
              </a:rPr>
              <a:t>Людям</a:t>
            </a:r>
            <a:r>
              <a:rPr lang="ru-RU" sz="3200" b="1" dirty="0">
                <a:latin typeface="Calibri" pitchFamily="34" charset="0"/>
                <a:cs typeface="Calibri" pitchFamily="34" charset="0"/>
              </a:rPr>
              <a:t>, которые закаливаются, здоровье даёт именно природа, ведь солнце, воздух и вода - это неотъемлемые её части. Общение с природой доставляет радость, повышает настроение, успокаивает, а значит, </a:t>
            </a:r>
            <a:r>
              <a:rPr lang="ru-RU" sz="3200" b="1" dirty="0" err="1">
                <a:latin typeface="Calibri" pitchFamily="34" charset="0"/>
                <a:cs typeface="Calibri" pitchFamily="34" charset="0"/>
              </a:rPr>
              <a:t>оздоравливает</a:t>
            </a:r>
            <a:r>
              <a:rPr lang="ru-RU" sz="3200" b="1" i="1" dirty="0">
                <a:latin typeface="Calibri" pitchFamily="34" charset="0"/>
                <a:cs typeface="Calibri" pitchFamily="34" charset="0"/>
              </a:rPr>
              <a:t>.</a:t>
            </a:r>
            <a:br>
              <a:rPr lang="ru-RU" sz="3200" b="1" i="1" dirty="0">
                <a:latin typeface="Calibri" pitchFamily="34" charset="0"/>
                <a:cs typeface="Calibri" pitchFamily="34" charset="0"/>
              </a:rPr>
            </a:br>
            <a:endParaRPr lang="ru-RU" sz="3200" b="1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019" y="116632"/>
            <a:ext cx="3731907" cy="279893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3923928" y="116632"/>
            <a:ext cx="5112568" cy="17281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cap="all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Закаливание</a:t>
            </a:r>
            <a:r>
              <a:rPr lang="ru-RU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– это тренировка, помогающая организму сопротивляться неблагоприятным погодным условиям (холоду, жаре, слякоти, сквознякам).</a:t>
            </a:r>
          </a:p>
        </p:txBody>
      </p:sp>
    </p:spTree>
    <p:extLst>
      <p:ext uri="{BB962C8B-B14F-4D97-AF65-F5344CB8AC3E}">
        <p14:creationId xmlns:p14="http://schemas.microsoft.com/office/powerpoint/2010/main" xmlns="" val="31149314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Содержимое 2"/>
          <p:cNvSpPr>
            <a:spLocks noGrp="1"/>
          </p:cNvSpPr>
          <p:nvPr>
            <p:ph idx="4294967295"/>
          </p:nvPr>
        </p:nvSpPr>
        <p:spPr>
          <a:xfrm>
            <a:off x="137972" y="188640"/>
            <a:ext cx="8826516" cy="836712"/>
          </a:xfrm>
          <a:solidFill>
            <a:srgbClr val="FFFF00"/>
          </a:solidFill>
        </p:spPr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ru-RU" sz="4800" b="1" dirty="0" smtClean="0">
                <a:solidFill>
                  <a:srgbClr val="FF0000"/>
                </a:solidFill>
              </a:rPr>
              <a:t>Сахарный диабет</a:t>
            </a:r>
          </a:p>
        </p:txBody>
      </p:sp>
      <p:pic>
        <p:nvPicPr>
          <p:cNvPr id="31748" name="Picture 4" descr="http://immunar.ru/uploads/2011/07/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39" y="1124744"/>
            <a:ext cx="6860265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62576" y="5746090"/>
            <a:ext cx="6336704" cy="108012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dirty="0">
                <a:solidFill>
                  <a:srgbClr val="FF0000"/>
                </a:solidFill>
              </a:rPr>
              <a:t>УРОВЕНЬ ГЛЮКОЗЫ В НОРМЕ НАТОЩАК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499280" y="5597975"/>
            <a:ext cx="2672476" cy="1260025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4400" i="1" dirty="0">
                <a:solidFill>
                  <a:srgbClr val="FFFF00"/>
                </a:solidFill>
              </a:rPr>
              <a:t>3,5-5,5 </a:t>
            </a:r>
            <a:r>
              <a:rPr lang="ru-RU" sz="4400" i="1" dirty="0" err="1">
                <a:solidFill>
                  <a:srgbClr val="FFFF00"/>
                </a:solidFill>
              </a:rPr>
              <a:t>ммоль</a:t>
            </a:r>
            <a:r>
              <a:rPr lang="ru-RU" sz="4400" i="1" dirty="0">
                <a:solidFill>
                  <a:srgbClr val="FFFF00"/>
                </a:solidFill>
              </a:rPr>
              <a:t>/л</a:t>
            </a:r>
          </a:p>
        </p:txBody>
      </p:sp>
    </p:spTree>
    <p:extLst>
      <p:ext uri="{BB962C8B-B14F-4D97-AF65-F5344CB8AC3E}">
        <p14:creationId xmlns:p14="http://schemas.microsoft.com/office/powerpoint/2010/main" xmlns="" val="169816406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2969" y="11140"/>
            <a:ext cx="67762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rgbClr val="FFFF00"/>
                </a:solidFill>
                <a:latin typeface="Book Antiqua" panose="02040602050305030304" pitchFamily="18" charset="0"/>
              </a:rPr>
              <a:t>Мерцательная аритмия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9305" y="780581"/>
            <a:ext cx="87882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latin typeface="Book Antiqua" panose="02040602050305030304" pitchFamily="18" charset="0"/>
              </a:rPr>
              <a:t>Н</a:t>
            </a:r>
            <a:r>
              <a:rPr lang="ru-RU" dirty="0" smtClean="0">
                <a:latin typeface="Book Antiqua" panose="02040602050305030304" pitchFamily="18" charset="0"/>
              </a:rPr>
              <a:t>арушение </a:t>
            </a:r>
            <a:r>
              <a:rPr lang="ru-RU" dirty="0">
                <a:latin typeface="Book Antiqua" panose="02040602050305030304" pitchFamily="18" charset="0"/>
              </a:rPr>
              <a:t>сердечного </a:t>
            </a:r>
            <a:r>
              <a:rPr lang="ru-RU" dirty="0" smtClean="0">
                <a:latin typeface="Book Antiqua" panose="02040602050305030304" pitchFamily="18" charset="0"/>
              </a:rPr>
              <a:t>ритма, от которого </a:t>
            </a:r>
            <a:r>
              <a:rPr lang="ru-RU" dirty="0">
                <a:latin typeface="Book Antiqua" panose="02040602050305030304" pitchFamily="18" charset="0"/>
              </a:rPr>
              <a:t>страдает в среднем около 5</a:t>
            </a:r>
            <a:r>
              <a:rPr lang="ru-RU" dirty="0" smtClean="0">
                <a:latin typeface="Book Antiqua" panose="02040602050305030304" pitchFamily="18" charset="0"/>
              </a:rPr>
              <a:t>% населения земного шара</a:t>
            </a:r>
            <a:endParaRPr lang="ru-RU" dirty="0">
              <a:latin typeface="Book Antiqua" panose="0204060205030503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673" y="1767686"/>
            <a:ext cx="87379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>
                <a:latin typeface="Book Antiqua" panose="02040602050305030304" pitchFamily="18" charset="0"/>
              </a:rPr>
              <a:t>Вероятность развития инсульта  возрастает в 5 раз</a:t>
            </a:r>
            <a:endParaRPr lang="ru-RU" dirty="0">
              <a:latin typeface="Book Antiqua" panose="0204060205030503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25792" y="5063008"/>
            <a:ext cx="44518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>
                <a:latin typeface="Book Antiqua" panose="02040602050305030304" pitchFamily="18" charset="0"/>
              </a:rPr>
              <a:t>Риск </a:t>
            </a:r>
            <a:r>
              <a:rPr lang="ru-RU" dirty="0">
                <a:latin typeface="Book Antiqua" panose="02040602050305030304" pitchFamily="18" charset="0"/>
              </a:rPr>
              <a:t>смерти у больных инсультом, связанным с мерцательной аритмией, в 2 раза </a:t>
            </a:r>
            <a:r>
              <a:rPr lang="ru-RU" dirty="0" smtClean="0">
                <a:latin typeface="Book Antiqua" panose="02040602050305030304" pitchFamily="18" charset="0"/>
              </a:rPr>
              <a:t>выше</a:t>
            </a:r>
            <a:endParaRPr lang="ru-RU" dirty="0">
              <a:latin typeface="Book Antiqua" panose="0204060205030503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176"/>
          <a:stretch/>
        </p:blipFill>
        <p:spPr>
          <a:xfrm>
            <a:off x="118673" y="4149080"/>
            <a:ext cx="3629000" cy="2514384"/>
          </a:xfrm>
          <a:prstGeom prst="rect">
            <a:avLst/>
          </a:prstGeom>
          <a:noFill/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3469559" y="2381019"/>
            <a:ext cx="5508103" cy="1642458"/>
          </a:xfrm>
          <a:prstGeom prst="wedgeRoundRectCallout">
            <a:avLst>
              <a:gd name="adj1" fmla="val -60577"/>
              <a:gd name="adj2" fmla="val 127123"/>
              <a:gd name="adj3" fmla="val 16667"/>
            </a:avLst>
          </a:prstGeom>
          <a:gradFill flip="none" rotWithShape="1">
            <a:gsLst>
              <a:gs pos="41000">
                <a:srgbClr val="1C711C"/>
              </a:gs>
              <a:gs pos="80000">
                <a:srgbClr val="339933">
                  <a:shade val="30000"/>
                  <a:satMod val="115000"/>
                </a:srgbClr>
              </a:gs>
              <a:gs pos="61000">
                <a:srgbClr val="339933">
                  <a:shade val="67500"/>
                  <a:satMod val="115000"/>
                </a:srgbClr>
              </a:gs>
              <a:gs pos="24000">
                <a:srgbClr val="339933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latin typeface="Book Antiqua" panose="02040602050305030304" pitchFamily="18" charset="0"/>
              </a:rPr>
              <a:t>ГЛАВНАЯ ОПАСНОСТЬ – возникновение тромба, который </a:t>
            </a:r>
            <a:r>
              <a:rPr lang="ru-RU" dirty="0">
                <a:latin typeface="Book Antiqua" panose="02040602050305030304" pitchFamily="18" charset="0"/>
              </a:rPr>
              <a:t>закупоривает ветвь одной из артерий, питающих мозг</a:t>
            </a:r>
          </a:p>
        </p:txBody>
      </p:sp>
    </p:spTree>
    <p:extLst>
      <p:ext uri="{BB962C8B-B14F-4D97-AF65-F5344CB8AC3E}">
        <p14:creationId xmlns:p14="http://schemas.microsoft.com/office/powerpoint/2010/main" xmlns="" val="3237940537"/>
      </p:ext>
    </p:extLst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339286"/>
            <a:ext cx="8892480" cy="5362040"/>
          </a:xfrm>
          <a:prstGeom prst="rect">
            <a:avLst/>
          </a:prstGeom>
          <a:solidFill>
            <a:srgbClr val="FFC000"/>
          </a:solidFill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251520" y="47297"/>
          <a:ext cx="8748464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8"/>
                <a:gridCol w="579613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</a:rPr>
                        <a:t>ИНСУЛЬТ</a:t>
                      </a:r>
                      <a:endParaRPr lang="ru-RU" sz="4000" dirty="0"/>
                    </a:p>
                  </a:txBody>
                  <a:tcPr anchor="ctr">
                    <a:solidFill>
                      <a:srgbClr val="99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cap="small" baseline="0" dirty="0" smtClean="0">
                          <a:solidFill>
                            <a:srgbClr val="FFFF00"/>
                          </a:solidFill>
                        </a:rPr>
                        <a:t>Острое нарушение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cap="small" baseline="0" dirty="0" smtClean="0">
                          <a:solidFill>
                            <a:srgbClr val="FFFF00"/>
                          </a:solidFill>
                        </a:rPr>
                        <a:t>мозгового кровообращения</a:t>
                      </a:r>
                      <a:endParaRPr lang="ru-RU" sz="2800" b="1" cap="small" baseline="0" dirty="0" smtClean="0"/>
                    </a:p>
                  </a:txBody>
                  <a:tcPr anchor="ctr">
                    <a:solidFill>
                      <a:srgbClr val="9900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7938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176"/>
          <a:stretch/>
        </p:blipFill>
        <p:spPr>
          <a:xfrm>
            <a:off x="118673" y="4149080"/>
            <a:ext cx="3629000" cy="2514384"/>
          </a:xfrm>
          <a:prstGeom prst="rect">
            <a:avLst/>
          </a:prstGeom>
          <a:noFill/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3747673" y="3573016"/>
            <a:ext cx="4342801" cy="738493"/>
          </a:xfrm>
          <a:prstGeom prst="wedgeRoundRectCallout">
            <a:avLst>
              <a:gd name="adj1" fmla="val -70181"/>
              <a:gd name="adj2" fmla="val 181430"/>
              <a:gd name="adj3" fmla="val 16667"/>
            </a:avLst>
          </a:prstGeom>
          <a:gradFill flip="none" rotWithShape="1">
            <a:gsLst>
              <a:gs pos="41000">
                <a:srgbClr val="1C711C"/>
              </a:gs>
              <a:gs pos="80000">
                <a:srgbClr val="339933">
                  <a:shade val="30000"/>
                  <a:satMod val="115000"/>
                </a:srgbClr>
              </a:gs>
              <a:gs pos="61000">
                <a:srgbClr val="339933">
                  <a:shade val="67500"/>
                  <a:satMod val="115000"/>
                </a:srgbClr>
              </a:gs>
              <a:gs pos="24000">
                <a:srgbClr val="339933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latin typeface="Book Antiqua" panose="02040602050305030304" pitchFamily="18" charset="0"/>
              </a:rPr>
              <a:t>ГЛАВНАЯ ОПАСНОСТЬ – возникновение тромба </a:t>
            </a:r>
            <a:endParaRPr lang="ru-RU" dirty="0">
              <a:latin typeface="Book Antiqua" panose="0204060205030503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8673" y="343898"/>
            <a:ext cx="87821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>
                <a:solidFill>
                  <a:srgbClr val="FFFF00"/>
                </a:solidFill>
                <a:latin typeface="Book Antiqua" panose="02040602050305030304" pitchFamily="18" charset="0"/>
              </a:rPr>
              <a:t>При </a:t>
            </a:r>
            <a:r>
              <a:rPr lang="ru-RU" sz="4800" dirty="0">
                <a:solidFill>
                  <a:srgbClr val="FFFF00"/>
                </a:solidFill>
                <a:latin typeface="Book Antiqua" panose="02040602050305030304" pitchFamily="18" charset="0"/>
              </a:rPr>
              <a:t>мерцательной аритмии </a:t>
            </a:r>
            <a:r>
              <a:rPr lang="ru-RU" sz="4800" dirty="0" smtClean="0">
                <a:solidFill>
                  <a:srgbClr val="FFFF00"/>
                </a:solidFill>
                <a:latin typeface="Book Antiqua" panose="02040602050305030304" pitchFamily="18" charset="0"/>
              </a:rPr>
              <a:t>надо обязательно  </a:t>
            </a:r>
            <a:r>
              <a:rPr lang="ru-RU" sz="4800" dirty="0">
                <a:solidFill>
                  <a:srgbClr val="FFFF00"/>
                </a:solidFill>
                <a:latin typeface="Book Antiqua" panose="02040602050305030304" pitchFamily="18" charset="0"/>
              </a:rPr>
              <a:t>принимать средства для снижения вязкости крови</a:t>
            </a:r>
          </a:p>
        </p:txBody>
      </p:sp>
    </p:spTree>
    <p:extLst>
      <p:ext uri="{BB962C8B-B14F-4D97-AF65-F5344CB8AC3E}">
        <p14:creationId xmlns:p14="http://schemas.microsoft.com/office/powerpoint/2010/main" xmlns="" val="1503492002"/>
      </p:ext>
    </p:extLst>
  </p:cSld>
  <p:clrMapOvr>
    <a:masterClrMapping/>
  </p:clrMapOvr>
  <p:transition>
    <p:dissolv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73" y="908720"/>
            <a:ext cx="912062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Book Antiqua" panose="02040602050305030304" pitchFamily="18" charset="0"/>
              </a:rPr>
              <a:t>Беспорядочность сокращений сердца 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latin typeface="Book Antiqua" panose="02040602050305030304" pitchFamily="18" charset="0"/>
              </a:rPr>
              <a:t> З</a:t>
            </a:r>
            <a:r>
              <a:rPr lang="ru-RU" sz="2800" dirty="0" smtClean="0">
                <a:latin typeface="Book Antiqua" panose="02040602050305030304" pitchFamily="18" charset="0"/>
              </a:rPr>
              <a:t>акономерность </a:t>
            </a:r>
            <a:r>
              <a:rPr lang="ru-RU" sz="2800" dirty="0">
                <a:latin typeface="Book Antiqua" panose="02040602050305030304" pitchFamily="18" charset="0"/>
              </a:rPr>
              <a:t>в ритме сердечных сокращений отсутствует полностью.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latin typeface="Book Antiqua" panose="02040602050305030304" pitchFamily="18" charset="0"/>
              </a:rPr>
              <a:t>Если приступ не прошел в течение 2-3 часов (особенно после приема лекарств), обратитесь к врачу. </a:t>
            </a:r>
            <a:endParaRPr lang="ru-RU" sz="2800" dirty="0" smtClean="0">
              <a:latin typeface="Book Antiqua" panose="02040602050305030304" pitchFamily="18" charset="0"/>
            </a:endParaRP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Book Antiqua" panose="02040602050305030304" pitchFamily="18" charset="0"/>
              </a:rPr>
              <a:t>Чем </a:t>
            </a:r>
            <a:r>
              <a:rPr lang="ru-RU" sz="2800" dirty="0">
                <a:latin typeface="Book Antiqua" panose="02040602050305030304" pitchFamily="18" charset="0"/>
              </a:rPr>
              <a:t>раньше начато лечение, тем проще восстановить правильный ритм.</a:t>
            </a: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latin typeface="Book Antiqua" panose="02040602050305030304" pitchFamily="18" charset="0"/>
              </a:rPr>
              <a:t>Обязательно имейте при себе 1-2 последние кардиограммы — для сравнения.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2969" y="11140"/>
            <a:ext cx="67762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rgbClr val="FFFF00"/>
                </a:solidFill>
                <a:latin typeface="Book Antiqua" panose="02040602050305030304" pitchFamily="18" charset="0"/>
              </a:rPr>
              <a:t>Мерцательная аритмия</a:t>
            </a:r>
          </a:p>
        </p:txBody>
      </p:sp>
    </p:spTree>
    <p:extLst>
      <p:ext uri="{BB962C8B-B14F-4D97-AF65-F5344CB8AC3E}">
        <p14:creationId xmlns:p14="http://schemas.microsoft.com/office/powerpoint/2010/main" xmlns="" val="2809144779"/>
      </p:ext>
    </p:extLst>
  </p:cSld>
  <p:clrMapOvr>
    <a:masterClrMapping/>
  </p:clrMapOvr>
  <p:transition>
    <p:dissolv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Text Box 2"/>
          <p:cNvSpPr txBox="1">
            <a:spLocks noChangeArrowheads="1"/>
          </p:cNvSpPr>
          <p:nvPr/>
        </p:nvSpPr>
        <p:spPr bwMode="auto">
          <a:xfrm>
            <a:off x="179512" y="0"/>
            <a:ext cx="8856984" cy="18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ru-RU" sz="4400" dirty="0">
                <a:latin typeface="Calibri" pitchFamily="34" charset="0"/>
                <a:cs typeface="Calibri" pitchFamily="34" charset="0"/>
              </a:rPr>
              <a:t>Изменение образа жизни </a:t>
            </a:r>
            <a:endParaRPr lang="ru-RU" sz="4400" dirty="0" smtClean="0"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85000"/>
              </a:lnSpc>
              <a:defRPr/>
            </a:pPr>
            <a:r>
              <a:rPr lang="ru-RU" sz="4400" dirty="0" smtClean="0">
                <a:latin typeface="Calibri" pitchFamily="34" charset="0"/>
                <a:cs typeface="Calibri" pitchFamily="34" charset="0"/>
              </a:rPr>
              <a:t>в </a:t>
            </a:r>
            <a:r>
              <a:rPr lang="ru-RU" sz="4400" dirty="0">
                <a:latin typeface="Calibri" pitchFamily="34" charset="0"/>
                <a:cs typeface="Calibri" pitchFamily="34" charset="0"/>
              </a:rPr>
              <a:t>целом снижает риск смертности </a:t>
            </a:r>
            <a:endParaRPr lang="ru-RU" sz="4400" dirty="0" smtClean="0"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85000"/>
              </a:lnSpc>
              <a:defRPr/>
            </a:pPr>
            <a:r>
              <a:rPr lang="ru-RU" sz="4400" u="sng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от </a:t>
            </a:r>
            <a:r>
              <a:rPr lang="ru-RU" sz="4400" u="sng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44%  до  60%</a:t>
            </a:r>
            <a:r>
              <a:rPr kumimoji="1" lang="ru-RU" sz="4400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</a:p>
        </p:txBody>
      </p:sp>
      <p:graphicFrame>
        <p:nvGraphicFramePr>
          <p:cNvPr id="626737" name="Group 49"/>
          <p:cNvGraphicFramePr>
            <a:graphicFrameLocks noGrp="1"/>
          </p:cNvGraphicFramePr>
          <p:nvPr>
            <p:ph/>
            <p:extLst/>
          </p:nvPr>
        </p:nvGraphicFramePr>
        <p:xfrm>
          <a:off x="214946" y="1933682"/>
          <a:ext cx="8856984" cy="4924318"/>
        </p:xfrm>
        <a:graphic>
          <a:graphicData uri="http://schemas.openxmlformats.org/drawingml/2006/table">
            <a:tbl>
              <a:tblPr/>
              <a:tblGrid>
                <a:gridCol w="6067964"/>
                <a:gridCol w="2789020"/>
              </a:tblGrid>
              <a:tr h="922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ru-RU" sz="3200" b="1" i="0" dirty="0" smtClean="0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Рекомендации</a:t>
                      </a:r>
                    </a:p>
                  </a:txBody>
                  <a:tcPr marL="91451" marR="91451" marT="45722" marB="4572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0000"/>
                        </a:gs>
                        <a:gs pos="39999">
                          <a:srgbClr val="0A128C"/>
                        </a:gs>
                        <a:gs pos="70000">
                          <a:srgbClr val="181CC7"/>
                        </a:gs>
                        <a:gs pos="88000">
                          <a:srgbClr val="7005D4"/>
                        </a:gs>
                        <a:gs pos="100000">
                          <a:srgbClr val="8C3D91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ru-RU" sz="3200" b="1" i="0" dirty="0" smtClean="0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Снижение смертности </a:t>
                      </a:r>
                    </a:p>
                  </a:txBody>
                  <a:tcPr marL="91451" marR="9145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0000"/>
                        </a:gs>
                        <a:gs pos="39999">
                          <a:srgbClr val="0A128C"/>
                        </a:gs>
                        <a:gs pos="70000">
                          <a:srgbClr val="181CC7"/>
                        </a:gs>
                        <a:gs pos="88000">
                          <a:srgbClr val="7005D4"/>
                        </a:gs>
                        <a:gs pos="100000">
                          <a:srgbClr val="8C3D91"/>
                        </a:gs>
                      </a:gsLst>
                      <a:lin ang="2700000" scaled="0"/>
                    </a:gradFill>
                  </a:tcPr>
                </a:tc>
              </a:tr>
              <a:tr h="754112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defRPr/>
                      </a:pPr>
                      <a:r>
                        <a:rPr kumimoji="1" lang="ru-RU" sz="4000" b="1" i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Прекращение курения</a:t>
                      </a:r>
                    </a:p>
                  </a:txBody>
                  <a:tcPr marL="91451" marR="91451"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0000"/>
                        </a:gs>
                        <a:gs pos="39999">
                          <a:srgbClr val="0A128C"/>
                        </a:gs>
                        <a:gs pos="70000">
                          <a:srgbClr val="181CC7"/>
                        </a:gs>
                        <a:gs pos="88000">
                          <a:srgbClr val="7005D4"/>
                        </a:gs>
                        <a:gs pos="100000">
                          <a:srgbClr val="8C3D91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35%</a:t>
                      </a:r>
                    </a:p>
                  </a:txBody>
                  <a:tcPr marL="91451" marR="9145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0000"/>
                        </a:gs>
                        <a:gs pos="39999">
                          <a:srgbClr val="0A128C"/>
                        </a:gs>
                        <a:gs pos="70000">
                          <a:srgbClr val="181CC7"/>
                        </a:gs>
                        <a:gs pos="88000">
                          <a:srgbClr val="7005D4"/>
                        </a:gs>
                        <a:gs pos="100000">
                          <a:srgbClr val="8C3D91"/>
                        </a:gs>
                      </a:gsLst>
                      <a:lin ang="2700000" scaled="0"/>
                    </a:gradFill>
                  </a:tcPr>
                </a:tc>
              </a:tr>
              <a:tr h="787422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defRPr/>
                      </a:pPr>
                      <a:r>
                        <a:rPr kumimoji="1" lang="ru-RU" sz="4000" b="1" i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Физическая</a:t>
                      </a:r>
                      <a:r>
                        <a:rPr kumimoji="1" lang="ru-RU" sz="4000" b="1" i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 а</a:t>
                      </a:r>
                      <a:r>
                        <a:rPr kumimoji="1" lang="ru-RU" sz="4000" b="1" i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ктивность</a:t>
                      </a:r>
                    </a:p>
                  </a:txBody>
                  <a:tcPr marL="91451" marR="91451"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0000"/>
                        </a:gs>
                        <a:gs pos="39999">
                          <a:srgbClr val="0A128C"/>
                        </a:gs>
                        <a:gs pos="70000">
                          <a:srgbClr val="181CC7"/>
                        </a:gs>
                        <a:gs pos="88000">
                          <a:srgbClr val="7005D4"/>
                        </a:gs>
                        <a:gs pos="100000">
                          <a:srgbClr val="8C3D91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25%</a:t>
                      </a:r>
                    </a:p>
                  </a:txBody>
                  <a:tcPr marL="91451" marR="9145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0000"/>
                        </a:gs>
                        <a:gs pos="39999">
                          <a:srgbClr val="0A128C"/>
                        </a:gs>
                        <a:gs pos="70000">
                          <a:srgbClr val="181CC7"/>
                        </a:gs>
                        <a:gs pos="88000">
                          <a:srgbClr val="7005D4"/>
                        </a:gs>
                        <a:gs pos="100000">
                          <a:srgbClr val="8C3D91"/>
                        </a:gs>
                      </a:gsLst>
                      <a:lin ang="2700000" scaled="0"/>
                    </a:gradFill>
                  </a:tcPr>
                </a:tc>
              </a:tr>
              <a:tr h="879032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defRPr/>
                      </a:pPr>
                      <a:r>
                        <a:rPr kumimoji="1" lang="ru-RU" sz="4000" b="1" i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Незначительное</a:t>
                      </a:r>
                      <a:r>
                        <a:rPr kumimoji="1" lang="ru-RU" sz="4000" b="1" i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 количество </a:t>
                      </a:r>
                      <a:r>
                        <a:rPr kumimoji="1" lang="ru-RU" sz="4000" b="1" i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алкоголя</a:t>
                      </a:r>
                    </a:p>
                  </a:txBody>
                  <a:tcPr marL="91451" marR="91451"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0000"/>
                        </a:gs>
                        <a:gs pos="39999">
                          <a:srgbClr val="0A128C"/>
                        </a:gs>
                        <a:gs pos="70000">
                          <a:srgbClr val="181CC7"/>
                        </a:gs>
                        <a:gs pos="88000">
                          <a:srgbClr val="7005D4"/>
                        </a:gs>
                        <a:gs pos="100000">
                          <a:srgbClr val="8C3D91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20%</a:t>
                      </a:r>
                    </a:p>
                  </a:txBody>
                  <a:tcPr marL="91451" marR="9145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0000"/>
                        </a:gs>
                        <a:gs pos="39999">
                          <a:srgbClr val="0A128C"/>
                        </a:gs>
                        <a:gs pos="70000">
                          <a:srgbClr val="181CC7"/>
                        </a:gs>
                        <a:gs pos="88000">
                          <a:srgbClr val="7005D4"/>
                        </a:gs>
                        <a:gs pos="100000">
                          <a:srgbClr val="8C3D91"/>
                        </a:gs>
                      </a:gsLst>
                      <a:lin ang="2700000" scaled="0"/>
                    </a:gradFill>
                  </a:tcPr>
                </a:tc>
              </a:tr>
              <a:tr h="9619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ru-RU" sz="4000" b="1" i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Изменения  в питании</a:t>
                      </a:r>
                    </a:p>
                  </a:txBody>
                  <a:tcPr marL="91451" marR="91451"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0000"/>
                        </a:gs>
                        <a:gs pos="39999">
                          <a:srgbClr val="0A128C"/>
                        </a:gs>
                        <a:gs pos="70000">
                          <a:srgbClr val="181CC7"/>
                        </a:gs>
                        <a:gs pos="88000">
                          <a:srgbClr val="7005D4"/>
                        </a:gs>
                        <a:gs pos="100000">
                          <a:srgbClr val="8C3D91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5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45%</a:t>
                      </a:r>
                    </a:p>
                  </a:txBody>
                  <a:tcPr marL="91451" marR="91451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0000"/>
                        </a:gs>
                        <a:gs pos="39999">
                          <a:srgbClr val="0A128C"/>
                        </a:gs>
                        <a:gs pos="70000">
                          <a:srgbClr val="181CC7"/>
                        </a:gs>
                        <a:gs pos="88000">
                          <a:srgbClr val="7005D4"/>
                        </a:gs>
                        <a:gs pos="100000">
                          <a:srgbClr val="8C3D91"/>
                        </a:gs>
                      </a:gsLst>
                      <a:lin ang="2700000" scaled="0"/>
                    </a:gradFill>
                  </a:tcPr>
                </a:tc>
              </a:tr>
            </a:tbl>
          </a:graphicData>
        </a:graphic>
      </p:graphicFrame>
      <p:sp>
        <p:nvSpPr>
          <p:cNvPr id="37917" name="Text Box 37"/>
          <p:cNvSpPr txBox="1">
            <a:spLocks noChangeArrowheads="1"/>
          </p:cNvSpPr>
          <p:nvPr/>
        </p:nvSpPr>
        <p:spPr bwMode="auto">
          <a:xfrm>
            <a:off x="4643438" y="29241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kumimoji="1" lang="ru-RU">
              <a:solidFill>
                <a:srgbClr val="FF66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944396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28903" t="18350" r="28945" b="10086"/>
          <a:stretch/>
        </p:blipFill>
        <p:spPr>
          <a:xfrm>
            <a:off x="4000496" y="0"/>
            <a:ext cx="5143504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0" y="260648"/>
            <a:ext cx="4139952" cy="59046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FFFF00"/>
                </a:solidFill>
              </a:rPr>
              <a:t>РЕКОМЕНДАЦИИ</a:t>
            </a:r>
          </a:p>
          <a:p>
            <a:pPr algn="ctr"/>
            <a:endParaRPr lang="ru-RU" sz="1800" cap="all" dirty="0" smtClean="0">
              <a:solidFill>
                <a:srgbClr val="FF0000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800" i="1" cap="all" dirty="0"/>
              <a:t>НЕ КУРИТЕ </a:t>
            </a:r>
            <a:endParaRPr lang="ru-RU" sz="1800" i="1" cap="all" dirty="0" smtClean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800" i="1" cap="all" dirty="0"/>
              <a:t>НЕ УПОТРЕБЛЯЙТЕ </a:t>
            </a:r>
            <a:r>
              <a:rPr lang="ru-RU" sz="1800" i="1" cap="all" dirty="0" smtClean="0"/>
              <a:t> </a:t>
            </a:r>
            <a:r>
              <a:rPr lang="ru-RU" sz="1800" i="1" cap="all" dirty="0" err="1" smtClean="0"/>
              <a:t>аЛКОГОЛЬ</a:t>
            </a:r>
            <a:endParaRPr lang="ru-RU" sz="1800" i="1" cap="all" dirty="0" smtClean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800" i="1" cap="all" dirty="0" smtClean="0"/>
              <a:t>Выполняйте ФИЗИЧЕСКИЕ </a:t>
            </a:r>
            <a:r>
              <a:rPr lang="ru-RU" sz="1800" i="1" cap="all" dirty="0"/>
              <a:t>УПРАЖНЕНИЯ </a:t>
            </a:r>
            <a:endParaRPr lang="ru-RU" sz="1800" i="1" cap="all" dirty="0" smtClean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800" i="1" cap="all" dirty="0" smtClean="0"/>
              <a:t>СНИЗЬТЕ ПОТРЕБЛЕНИЕ СОЛИ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800" i="1" cap="all" dirty="0"/>
              <a:t>УВЕЛИЧЬТЕ УПОТРЕБЛЕНИЕ ОВОЩЕЙ И ФРУКТОВ </a:t>
            </a:r>
            <a:endParaRPr lang="ru-RU" sz="1800" i="1" cap="all" dirty="0" smtClean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800" i="1" cap="all" dirty="0"/>
              <a:t>УПОТРЕБЛЯЙТЕ ЖИРНУЮ МОРСКУЮ РЫБУ </a:t>
            </a:r>
            <a:endParaRPr lang="ru-RU" sz="1800" i="1" cap="all" dirty="0" smtClean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800" i="1" cap="all" dirty="0"/>
              <a:t>СНИЗЬТЕ ПОТРЕБЛЕНИЕ ЖИВОТНЫХ ЖИРОВ </a:t>
            </a:r>
            <a:endParaRPr lang="ru-RU" sz="1800" cap="all" dirty="0"/>
          </a:p>
        </p:txBody>
      </p:sp>
    </p:spTree>
    <p:extLst>
      <p:ext uri="{BB962C8B-B14F-4D97-AF65-F5344CB8AC3E}">
        <p14:creationId xmlns:p14="http://schemas.microsoft.com/office/powerpoint/2010/main" xmlns="" val="1015690344"/>
      </p:ext>
    </p:extLst>
  </p:cSld>
  <p:clrMapOvr>
    <a:masterClrMapping/>
  </p:clrMapOvr>
  <p:transition>
    <p:dissolv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188640"/>
            <a:ext cx="8928992" cy="6733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kern="1800" cap="all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Определение   ВОЗ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800" b="1" i="1" dirty="0" smtClean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4800" b="1" i="1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Здоровье является состоянием полного физического, душевного и социального благополучия, а не только отсутствием болезней и физических дефектов»</a:t>
            </a:r>
            <a:endParaRPr lang="ru-RU" sz="4800" b="1" i="1" dirty="0"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300793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xmlns="" val="2502697778"/>
              </p:ext>
            </p:extLst>
          </p:nvPr>
        </p:nvGraphicFramePr>
        <p:xfrm>
          <a:off x="0" y="1323439"/>
          <a:ext cx="9326438" cy="5445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kern="1800" cap="all" dirty="0" smtClean="0">
                <a:solidFill>
                  <a:srgbClr val="FFFF00"/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ВОЗ:</a:t>
            </a:r>
          </a:p>
          <a:p>
            <a:pPr>
              <a:spcAft>
                <a:spcPts val="0"/>
              </a:spcAft>
            </a:pPr>
            <a:r>
              <a:rPr lang="ru-RU" sz="2800" dirty="0" smtClean="0">
                <a:solidFill>
                  <a:srgbClr val="FFFF00"/>
                </a:solidFill>
                <a:latin typeface="Book Antiqua" panose="02040602050305030304" pitchFamily="18" charset="0"/>
              </a:rPr>
              <a:t>Соотношение различных факторов  обеспечения здоровья современного человека</a:t>
            </a:r>
          </a:p>
        </p:txBody>
      </p:sp>
    </p:spTree>
    <p:extLst>
      <p:ext uri="{BB962C8B-B14F-4D97-AF65-F5344CB8AC3E}">
        <p14:creationId xmlns:p14="http://schemas.microsoft.com/office/powerpoint/2010/main" xmlns="" val="377621491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533400" y="1371600"/>
            <a:ext cx="7851775" cy="1828800"/>
          </a:xfrm>
        </p:spPr>
        <p:txBody>
          <a:bodyPr lIns="0" tIns="0" rIns="18288" bIns="0" anchor="b"/>
          <a:lstStyle/>
          <a:p>
            <a:pPr algn="r"/>
            <a:endParaRPr lang="ru-RU" sz="6600" smtClean="0">
              <a:solidFill>
                <a:srgbClr val="F37B8A"/>
              </a:solidFill>
            </a:endParaRPr>
          </a:p>
        </p:txBody>
      </p:sp>
      <p:sp>
        <p:nvSpPr>
          <p:cNvPr id="4608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533400" y="2933700"/>
            <a:ext cx="7854950" cy="1808163"/>
          </a:xfrm>
        </p:spPr>
        <p:txBody>
          <a:bodyPr lIns="0" rIns="18288"/>
          <a:lstStyle/>
          <a:p>
            <a:pPr marL="0" indent="0" algn="r">
              <a:buFont typeface="Wingdings" pitchFamily="2" charset="2"/>
              <a:buNone/>
            </a:pPr>
            <a:endParaRPr lang="ru-RU" smtClean="0"/>
          </a:p>
        </p:txBody>
      </p:sp>
      <p:pic>
        <p:nvPicPr>
          <p:cNvPr id="46084" name="Picture 3" descr="1170_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" y="-100013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Прямоугольник 5"/>
          <p:cNvSpPr>
            <a:spLocks noChangeArrowheads="1"/>
          </p:cNvSpPr>
          <p:nvPr/>
        </p:nvSpPr>
        <p:spPr bwMode="auto">
          <a:xfrm rot="-742859">
            <a:off x="2354263" y="2676525"/>
            <a:ext cx="5821362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>
                <a:solidFill>
                  <a:srgbClr val="FF33CC"/>
                </a:solidFill>
                <a:latin typeface="Bookman Old Style" pitchFamily="18" charset="0"/>
              </a:rPr>
              <a:t>Будьте здоровы! </a:t>
            </a:r>
          </a:p>
        </p:txBody>
      </p:sp>
    </p:spTree>
    <p:extLst>
      <p:ext uri="{BB962C8B-B14F-4D97-AF65-F5344CB8AC3E}">
        <p14:creationId xmlns:p14="http://schemas.microsoft.com/office/powerpoint/2010/main" xmlns="" val="397032755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743248"/>
            <a:ext cx="50796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FF00"/>
                </a:solidFill>
              </a:rPr>
              <a:t>Описание </a:t>
            </a:r>
            <a:r>
              <a:rPr lang="ru-RU" sz="2800" b="1" dirty="0" smtClean="0">
                <a:solidFill>
                  <a:srgbClr val="FFFF00"/>
                </a:solidFill>
              </a:rPr>
              <a:t> инсульта  </a:t>
            </a:r>
          </a:p>
          <a:p>
            <a:r>
              <a:rPr lang="ru-RU" sz="2800" b="1" dirty="0" smtClean="0">
                <a:solidFill>
                  <a:srgbClr val="FFFF00"/>
                </a:solidFill>
              </a:rPr>
              <a:t>в литературных </a:t>
            </a:r>
          </a:p>
          <a:p>
            <a:r>
              <a:rPr lang="ru-RU" sz="2800" b="1" dirty="0" smtClean="0">
                <a:solidFill>
                  <a:srgbClr val="FFFF00"/>
                </a:solidFill>
              </a:rPr>
              <a:t>произведениях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95936" y="820559"/>
            <a:ext cx="47905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/>
              <a:t>«хватил  удар»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/>
              <a:t>«</a:t>
            </a:r>
            <a:r>
              <a:rPr lang="ru-RU" sz="2400" b="1" dirty="0" err="1" smtClean="0"/>
              <a:t>апоплектический</a:t>
            </a:r>
            <a:r>
              <a:rPr lang="ru-RU" sz="2400" b="1" dirty="0" smtClean="0"/>
              <a:t>  удар»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b="1" dirty="0" smtClean="0"/>
              <a:t>«паралич»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2532143"/>
            <a:ext cx="4320480" cy="11387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i="1" dirty="0">
                <a:solidFill>
                  <a:srgbClr val="C00000"/>
                </a:solidFill>
              </a:rPr>
              <a:t>Зрение и слух были единственными чувствами, которые, подобно двум искрам, еще тлели в этом </a:t>
            </a:r>
            <a:r>
              <a:rPr lang="ru-RU" sz="1800" b="1" i="1" dirty="0" smtClean="0">
                <a:solidFill>
                  <a:srgbClr val="C00000"/>
                </a:solidFill>
              </a:rPr>
              <a:t>теле</a:t>
            </a:r>
          </a:p>
          <a:p>
            <a:pPr algn="r"/>
            <a:r>
              <a:rPr lang="ru-RU" sz="1400" b="1" i="1" dirty="0" smtClean="0">
                <a:solidFill>
                  <a:srgbClr val="C00000"/>
                </a:solidFill>
              </a:rPr>
              <a:t>Александр Дюма, «</a:t>
            </a:r>
            <a:r>
              <a:rPr lang="ru-RU" sz="1400" b="1" i="1" dirty="0">
                <a:solidFill>
                  <a:srgbClr val="C00000"/>
                </a:solidFill>
              </a:rPr>
              <a:t>Граф Монте-Кристо»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4077072"/>
            <a:ext cx="4320480" cy="25237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i="1" dirty="0" smtClean="0">
                <a:solidFill>
                  <a:srgbClr val="990033"/>
                </a:solidFill>
              </a:rPr>
              <a:t>Старый </a:t>
            </a:r>
            <a:r>
              <a:rPr lang="ru-RU" sz="1800" b="1" i="1" dirty="0">
                <a:solidFill>
                  <a:srgbClr val="990033"/>
                </a:solidFill>
              </a:rPr>
              <a:t>князь был в беспамятстве, он лежал, как изуродованный труп. Он не переставая бормотал что-то, дергаясь бровями и губами, и нельзя было знать, понимал он или нет то, что его окружало. Одно можно было знать наверное – это то, что он страдал и чувствовал потребность еще выразить </a:t>
            </a:r>
            <a:r>
              <a:rPr lang="ru-RU" sz="1800" b="1" i="1" dirty="0" smtClean="0">
                <a:solidFill>
                  <a:srgbClr val="990033"/>
                </a:solidFill>
              </a:rPr>
              <a:t>что-то</a:t>
            </a:r>
          </a:p>
          <a:p>
            <a:pPr algn="r"/>
            <a:r>
              <a:rPr lang="ru-RU" sz="1400" b="1" i="1" dirty="0">
                <a:solidFill>
                  <a:srgbClr val="990033"/>
                </a:solidFill>
              </a:rPr>
              <a:t>Л. Н. Толстой </a:t>
            </a:r>
            <a:r>
              <a:rPr lang="ru-RU" sz="1400" b="1" i="1" dirty="0" smtClean="0">
                <a:solidFill>
                  <a:srgbClr val="990033"/>
                </a:solidFill>
              </a:rPr>
              <a:t>, </a:t>
            </a:r>
            <a:r>
              <a:rPr lang="ru-RU" sz="1400" b="1" i="1" dirty="0">
                <a:solidFill>
                  <a:srgbClr val="990033"/>
                </a:solidFill>
              </a:rPr>
              <a:t>«Война и мир»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44008" y="2918266"/>
            <a:ext cx="4320480" cy="30777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i="1" dirty="0" smtClean="0">
                <a:solidFill>
                  <a:srgbClr val="660066"/>
                </a:solidFill>
              </a:rPr>
              <a:t>Дядю </a:t>
            </a:r>
            <a:r>
              <a:rPr lang="ru-RU" sz="1800" b="1" i="1" dirty="0" err="1">
                <a:solidFill>
                  <a:srgbClr val="660066"/>
                </a:solidFill>
              </a:rPr>
              <a:t>Туана</a:t>
            </a:r>
            <a:r>
              <a:rPr lang="ru-RU" sz="1800" b="1" i="1" dirty="0">
                <a:solidFill>
                  <a:srgbClr val="660066"/>
                </a:solidFill>
              </a:rPr>
              <a:t> хватил </a:t>
            </a:r>
            <a:r>
              <a:rPr lang="ru-RU" sz="1800" b="1" i="1" dirty="0" smtClean="0">
                <a:solidFill>
                  <a:srgbClr val="660066"/>
                </a:solidFill>
              </a:rPr>
              <a:t>удар…Голова </a:t>
            </a:r>
            <a:r>
              <a:rPr lang="ru-RU" sz="1800" b="1" i="1" dirty="0">
                <a:solidFill>
                  <a:srgbClr val="660066"/>
                </a:solidFill>
              </a:rPr>
              <a:t>у него была по-прежнему светлая, зато тело – громадная туша, такая, что ни поднять, ни повернуть, – было парализовано и оставалось </a:t>
            </a:r>
            <a:r>
              <a:rPr lang="ru-RU" sz="1800" b="1" i="1" dirty="0" smtClean="0">
                <a:solidFill>
                  <a:srgbClr val="660066"/>
                </a:solidFill>
              </a:rPr>
              <a:t>неподвижным….</a:t>
            </a:r>
            <a:r>
              <a:rPr lang="ru-RU" sz="1800" b="1" i="1" dirty="0" err="1" smtClean="0">
                <a:solidFill>
                  <a:srgbClr val="660066"/>
                </a:solidFill>
              </a:rPr>
              <a:t>Туан</a:t>
            </a:r>
            <a:r>
              <a:rPr lang="ru-RU" sz="1800" b="1" i="1" dirty="0" smtClean="0">
                <a:solidFill>
                  <a:srgbClr val="660066"/>
                </a:solidFill>
              </a:rPr>
              <a:t> </a:t>
            </a:r>
            <a:r>
              <a:rPr lang="ru-RU" sz="1800" b="1" i="1" dirty="0">
                <a:solidFill>
                  <a:srgbClr val="660066"/>
                </a:solidFill>
              </a:rPr>
              <a:t>день и ночь лежал в кровати, которую перестилали только раз в неделю, призвав на помощь четверых соседей, и те приподнимали его за руки и за ноги, пока под ним перевертывали </a:t>
            </a:r>
            <a:r>
              <a:rPr lang="ru-RU" sz="1800" b="1" i="1" dirty="0" smtClean="0">
                <a:solidFill>
                  <a:srgbClr val="660066"/>
                </a:solidFill>
              </a:rPr>
              <a:t>тюфяк</a:t>
            </a:r>
          </a:p>
          <a:p>
            <a:pPr algn="r"/>
            <a:r>
              <a:rPr lang="ru-RU" sz="1400" b="1" i="1" dirty="0">
                <a:solidFill>
                  <a:srgbClr val="660066"/>
                </a:solidFill>
              </a:rPr>
              <a:t>Ги де </a:t>
            </a:r>
            <a:r>
              <a:rPr lang="ru-RU" sz="1400" b="1" i="1" dirty="0" smtClean="0">
                <a:solidFill>
                  <a:srgbClr val="660066"/>
                </a:solidFill>
              </a:rPr>
              <a:t>Мопассан, «</a:t>
            </a:r>
            <a:r>
              <a:rPr lang="ru-RU" sz="1400" b="1" i="1" dirty="0" err="1" smtClean="0">
                <a:solidFill>
                  <a:srgbClr val="660066"/>
                </a:solidFill>
              </a:rPr>
              <a:t>Туан</a:t>
            </a:r>
            <a:r>
              <a:rPr lang="ru-RU" sz="1400" b="1" i="1" cap="all" dirty="0" smtClean="0">
                <a:solidFill>
                  <a:srgbClr val="660066"/>
                </a:solidFill>
              </a:rPr>
              <a:t>»</a:t>
            </a:r>
            <a:endParaRPr lang="ru-RU" sz="1400" i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658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t="13657" r="1217" b="3218"/>
          <a:stretch/>
        </p:blipFill>
        <p:spPr>
          <a:xfrm>
            <a:off x="1284195" y="928518"/>
            <a:ext cx="7753329" cy="5851884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251520" y="47297"/>
          <a:ext cx="8748464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8"/>
                <a:gridCol w="579613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</a:rPr>
                        <a:t>ИНСУЛЬТ</a:t>
                      </a:r>
                      <a:endParaRPr lang="ru-RU" sz="4000" dirty="0"/>
                    </a:p>
                  </a:txBody>
                  <a:tcPr anchor="ctr">
                    <a:solidFill>
                      <a:srgbClr val="99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cap="small" baseline="0" dirty="0" smtClean="0">
                          <a:solidFill>
                            <a:srgbClr val="FFFF00"/>
                          </a:solidFill>
                        </a:rPr>
                        <a:t>FAST </a:t>
                      </a:r>
                      <a:r>
                        <a:rPr lang="ru-RU" sz="2800" b="1" cap="small" baseline="0" dirty="0" smtClean="0">
                          <a:solidFill>
                            <a:srgbClr val="FFFF00"/>
                          </a:solidFill>
                        </a:rPr>
                        <a:t>тест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cap="none" baseline="0" dirty="0" smtClean="0">
                          <a:solidFill>
                            <a:srgbClr val="FFFF00"/>
                          </a:solidFill>
                        </a:rPr>
                        <a:t>помогает определить симптомы</a:t>
                      </a:r>
                      <a:r>
                        <a:rPr lang="ru-RU" sz="2800" b="1" cap="small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endParaRPr lang="ru-RU" sz="2800" b="1" cap="small" baseline="0" dirty="0" smtClean="0"/>
                    </a:p>
                  </a:txBody>
                  <a:tcPr anchor="ctr">
                    <a:solidFill>
                      <a:srgbClr val="9900FF"/>
                    </a:solidFill>
                  </a:tcPr>
                </a:tc>
              </a:tr>
            </a:tbl>
          </a:graphicData>
        </a:graphic>
      </p:graphicFrame>
      <p:sp>
        <p:nvSpPr>
          <p:cNvPr id="9" name="Овал 8"/>
          <p:cNvSpPr/>
          <p:nvPr/>
        </p:nvSpPr>
        <p:spPr>
          <a:xfrm>
            <a:off x="5580112" y="1700808"/>
            <a:ext cx="360040" cy="2880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6516216" y="2793179"/>
            <a:ext cx="360040" cy="2880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</a:p>
        </p:txBody>
      </p:sp>
      <p:sp>
        <p:nvSpPr>
          <p:cNvPr id="11" name="Овал 10"/>
          <p:cNvSpPr/>
          <p:nvPr/>
        </p:nvSpPr>
        <p:spPr>
          <a:xfrm>
            <a:off x="5400092" y="2348880"/>
            <a:ext cx="360040" cy="2880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6336196" y="3960957"/>
            <a:ext cx="360040" cy="2880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4</a:t>
            </a:r>
          </a:p>
        </p:txBody>
      </p:sp>
      <p:sp>
        <p:nvSpPr>
          <p:cNvPr id="13" name="Овал 12"/>
          <p:cNvSpPr/>
          <p:nvPr/>
        </p:nvSpPr>
        <p:spPr>
          <a:xfrm>
            <a:off x="1427712" y="1386671"/>
            <a:ext cx="648586" cy="519028"/>
          </a:xfrm>
          <a:prstGeom prst="ellipse">
            <a:avLst/>
          </a:prstGeom>
          <a:solidFill>
            <a:srgbClr val="333399"/>
          </a:solidFill>
          <a:ln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1467786" y="2511923"/>
            <a:ext cx="648586" cy="519028"/>
          </a:xfrm>
          <a:prstGeom prst="ellipse">
            <a:avLst/>
          </a:prstGeom>
          <a:solidFill>
            <a:srgbClr val="333399"/>
          </a:solidFill>
          <a:ln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1467786" y="3390985"/>
            <a:ext cx="648586" cy="519028"/>
          </a:xfrm>
          <a:prstGeom prst="ellipse">
            <a:avLst/>
          </a:prstGeom>
          <a:solidFill>
            <a:srgbClr val="333399"/>
          </a:solidFill>
          <a:ln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</a:t>
            </a:r>
            <a:endParaRPr lang="ru-RU" dirty="0"/>
          </a:p>
        </p:txBody>
      </p:sp>
      <p:sp>
        <p:nvSpPr>
          <p:cNvPr id="19" name="Овал 18"/>
          <p:cNvSpPr/>
          <p:nvPr/>
        </p:nvSpPr>
        <p:spPr>
          <a:xfrm>
            <a:off x="1441849" y="4363061"/>
            <a:ext cx="648586" cy="519028"/>
          </a:xfrm>
          <a:prstGeom prst="ellipse">
            <a:avLst/>
          </a:prstGeom>
          <a:solidFill>
            <a:srgbClr val="333399"/>
          </a:solidFill>
          <a:ln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554138" y="4821631"/>
            <a:ext cx="2382229" cy="839618"/>
          </a:xfrm>
          <a:prstGeom prst="round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rgbClr val="FF0000"/>
                </a:solidFill>
              </a:rPr>
              <a:t>Часто из-за схожих симптомов людей, переживших инсульт, принимают за пьяных.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427712" y="5385785"/>
            <a:ext cx="2712240" cy="1211568"/>
          </a:xfrm>
          <a:prstGeom prst="roundRect">
            <a:avLst/>
          </a:prstGeom>
          <a:solidFill>
            <a:schemeClr val="tx1"/>
          </a:solidFill>
          <a:ln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u="sng" dirty="0" smtClean="0">
                <a:solidFill>
                  <a:srgbClr val="333399"/>
                </a:solidFill>
              </a:rPr>
              <a:t>ФАКТОРЫ РИСКА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333399"/>
                </a:solidFill>
              </a:rPr>
              <a:t>Артериальная гипертония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333399"/>
                </a:solidFill>
              </a:rPr>
              <a:t>Высокий уровень холестерина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333399"/>
                </a:solidFill>
              </a:rPr>
              <a:t>Сахарный диабет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333399"/>
                </a:solidFill>
              </a:rPr>
              <a:t>Заболевания сердца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333399"/>
                </a:solidFill>
              </a:rPr>
              <a:t>Курение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333399"/>
                </a:solidFill>
              </a:rPr>
              <a:t>Избыточный вес</a:t>
            </a:r>
            <a:endParaRPr lang="ru-RU" sz="1100" dirty="0">
              <a:solidFill>
                <a:srgbClr val="333399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292646" y="1925307"/>
            <a:ext cx="2128021" cy="54301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u="sng" dirty="0" smtClean="0">
                <a:solidFill>
                  <a:srgbClr val="333399"/>
                </a:solidFill>
              </a:rPr>
              <a:t>FACE</a:t>
            </a:r>
            <a:endParaRPr lang="ru-RU" sz="1000" u="sng" dirty="0" smtClean="0">
              <a:solidFill>
                <a:srgbClr val="333399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rgbClr val="333399"/>
                </a:solidFill>
              </a:rPr>
              <a:t>Парализовало правую или левую половину лица</a:t>
            </a:r>
            <a:endParaRPr lang="ru-RU" sz="1000" dirty="0">
              <a:solidFill>
                <a:srgbClr val="333399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1896413" y="1761683"/>
            <a:ext cx="360040" cy="2880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318907" y="3046504"/>
            <a:ext cx="2128021" cy="295887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u="sng" dirty="0" smtClean="0">
                <a:solidFill>
                  <a:srgbClr val="333399"/>
                </a:solidFill>
              </a:rPr>
              <a:t>ARM</a:t>
            </a:r>
            <a:endParaRPr lang="ru-RU" sz="1000" u="sng" dirty="0" smtClean="0">
              <a:solidFill>
                <a:srgbClr val="333399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rgbClr val="333399"/>
                </a:solidFill>
              </a:rPr>
              <a:t>Слабость в одной руке</a:t>
            </a:r>
            <a:endParaRPr lang="ru-RU" sz="1000" dirty="0">
              <a:solidFill>
                <a:srgbClr val="333399"/>
              </a:solidFill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1939923" y="2886935"/>
            <a:ext cx="360040" cy="2880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284195" y="3952757"/>
            <a:ext cx="2927765" cy="348756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u="sng" dirty="0" smtClean="0">
                <a:solidFill>
                  <a:srgbClr val="333399"/>
                </a:solidFill>
              </a:rPr>
              <a:t>Speech</a:t>
            </a:r>
            <a:endParaRPr lang="ru-RU" sz="1000" u="sng" dirty="0" smtClean="0">
              <a:solidFill>
                <a:srgbClr val="333399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rgbClr val="333399"/>
                </a:solidFill>
              </a:rPr>
              <a:t>Речь стала невнятной и неразборчивой</a:t>
            </a:r>
            <a:endParaRPr lang="ru-RU" sz="1000" dirty="0">
              <a:solidFill>
                <a:srgbClr val="333399"/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1939923" y="3710444"/>
            <a:ext cx="360040" cy="2880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272009" y="4902926"/>
            <a:ext cx="2221816" cy="357709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u="sng" dirty="0" smtClean="0">
                <a:solidFill>
                  <a:srgbClr val="333399"/>
                </a:solidFill>
              </a:rPr>
              <a:t>TEST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rgbClr val="333399"/>
                </a:solidFill>
              </a:rPr>
              <a:t>Вызывайте скорую помощь!</a:t>
            </a:r>
          </a:p>
        </p:txBody>
      </p:sp>
      <p:sp>
        <p:nvSpPr>
          <p:cNvPr id="30" name="Овал 29"/>
          <p:cNvSpPr/>
          <p:nvPr/>
        </p:nvSpPr>
        <p:spPr>
          <a:xfrm>
            <a:off x="1910415" y="4738073"/>
            <a:ext cx="360040" cy="2880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4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6554138" y="5723446"/>
            <a:ext cx="2382229" cy="878871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</a:rPr>
              <a:t> Нетвердая походка и невнятная речь не всегда говорят об алкогольном опьянении.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344127" y="1018618"/>
            <a:ext cx="1571690" cy="29632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000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510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20312" y="1052736"/>
            <a:ext cx="9068936" cy="2647666"/>
          </a:xfrm>
        </p:spPr>
        <p:txBody>
          <a:bodyPr>
            <a:normAutofit/>
          </a:bodyPr>
          <a:lstStyle/>
          <a:p>
            <a:pPr algn="l"/>
            <a:r>
              <a:rPr lang="ru-RU" sz="1800" b="1" i="1" u="sng" dirty="0" smtClean="0">
                <a:solidFill>
                  <a:srgbClr val="FFFF00"/>
                </a:solidFill>
              </a:rPr>
              <a:t>F –  </a:t>
            </a:r>
            <a:r>
              <a:rPr lang="ru-RU" sz="1800" b="1" i="1" u="sng" cap="all" dirty="0" err="1" smtClean="0">
                <a:solidFill>
                  <a:srgbClr val="FFFF00"/>
                </a:solidFill>
              </a:rPr>
              <a:t>face</a:t>
            </a:r>
            <a:r>
              <a:rPr lang="ru-RU" sz="1800" b="1" i="1" u="sng" cap="all" dirty="0" smtClean="0">
                <a:solidFill>
                  <a:srgbClr val="FFFF00"/>
                </a:solidFill>
              </a:rPr>
              <a:t> - лицо</a:t>
            </a:r>
            <a:r>
              <a:rPr lang="ru-RU" sz="1800" b="1" i="1" u="sng" dirty="0" smtClean="0">
                <a:solidFill>
                  <a:srgbClr val="FFFF00"/>
                </a:solidFill>
              </a:rPr>
              <a:t>: </a:t>
            </a:r>
            <a:r>
              <a:rPr lang="ru-RU" sz="1800" b="1" i="1" dirty="0" smtClean="0"/>
              <a:t>если одна половина лица обвисает, это признак возможного инсульта</a:t>
            </a:r>
          </a:p>
          <a:p>
            <a:pPr algn="l"/>
            <a:r>
              <a:rPr lang="ru-RU" sz="1800" b="1" i="1" u="sng" dirty="0" smtClean="0">
                <a:solidFill>
                  <a:srgbClr val="FFFF00"/>
                </a:solidFill>
              </a:rPr>
              <a:t>A – </a:t>
            </a:r>
            <a:r>
              <a:rPr lang="ru-RU" sz="1800" b="1" i="1" u="sng" cap="all" dirty="0" err="1" smtClean="0">
                <a:solidFill>
                  <a:srgbClr val="FFFF00"/>
                </a:solidFill>
              </a:rPr>
              <a:t>arms</a:t>
            </a:r>
            <a:r>
              <a:rPr lang="ru-RU" sz="1800" b="1" i="1" u="sng" dirty="0">
                <a:solidFill>
                  <a:srgbClr val="FFFF00"/>
                </a:solidFill>
              </a:rPr>
              <a:t> </a:t>
            </a:r>
            <a:r>
              <a:rPr lang="ru-RU" sz="1800" b="1" i="1" u="sng" dirty="0" smtClean="0">
                <a:solidFill>
                  <a:srgbClr val="FFFF00"/>
                </a:solidFill>
              </a:rPr>
              <a:t>- </a:t>
            </a:r>
            <a:r>
              <a:rPr lang="ru-RU" sz="1800" b="1" i="1" u="sng" cap="all" dirty="0" smtClean="0">
                <a:solidFill>
                  <a:srgbClr val="FFFF00"/>
                </a:solidFill>
              </a:rPr>
              <a:t>руки</a:t>
            </a:r>
            <a:r>
              <a:rPr lang="ru-RU" sz="1800" b="1" i="1" u="sng" dirty="0" smtClean="0">
                <a:solidFill>
                  <a:srgbClr val="FFFF00"/>
                </a:solidFill>
              </a:rPr>
              <a:t>: </a:t>
            </a:r>
            <a:r>
              <a:rPr lang="ru-RU" sz="1800" b="1" i="1" dirty="0" smtClean="0"/>
              <a:t>если человек не может поддерживать обе руки в поднятом состоянии, это еще один признак возможного инсульта</a:t>
            </a:r>
          </a:p>
          <a:p>
            <a:pPr algn="l"/>
            <a:r>
              <a:rPr lang="ru-RU" sz="1800" b="1" i="1" u="sng" dirty="0" smtClean="0">
                <a:solidFill>
                  <a:srgbClr val="FFFF00"/>
                </a:solidFill>
              </a:rPr>
              <a:t>S – </a:t>
            </a:r>
            <a:r>
              <a:rPr lang="ru-RU" sz="1800" b="1" i="1" u="sng" cap="all" dirty="0" err="1" smtClean="0">
                <a:solidFill>
                  <a:srgbClr val="FFFF00"/>
                </a:solidFill>
              </a:rPr>
              <a:t>speech</a:t>
            </a:r>
            <a:r>
              <a:rPr lang="ru-RU" sz="1800" b="1" i="1" u="sng" cap="all" dirty="0" smtClean="0">
                <a:solidFill>
                  <a:srgbClr val="FFFF00"/>
                </a:solidFill>
              </a:rPr>
              <a:t> - речь</a:t>
            </a:r>
            <a:r>
              <a:rPr lang="ru-RU" sz="1800" b="1" i="1" u="sng" dirty="0" smtClean="0">
                <a:solidFill>
                  <a:srgbClr val="FFFF00"/>
                </a:solidFill>
              </a:rPr>
              <a:t>: </a:t>
            </a:r>
            <a:r>
              <a:rPr lang="ru-RU" sz="1800" b="1" i="1" dirty="0" smtClean="0"/>
              <a:t>невнятные слова и плохое понимание простых предложений – еще один симптом возможного инсульта</a:t>
            </a:r>
          </a:p>
          <a:p>
            <a:pPr algn="l"/>
            <a:r>
              <a:rPr lang="ru-RU" sz="1800" b="1" i="1" u="sng" dirty="0" smtClean="0">
                <a:solidFill>
                  <a:srgbClr val="FFFF00"/>
                </a:solidFill>
              </a:rPr>
              <a:t>T – </a:t>
            </a:r>
            <a:r>
              <a:rPr lang="ru-RU" sz="1800" b="1" i="1" u="sng" cap="all" dirty="0" err="1" smtClean="0">
                <a:solidFill>
                  <a:srgbClr val="FFFF00"/>
                </a:solidFill>
              </a:rPr>
              <a:t>time</a:t>
            </a:r>
            <a:r>
              <a:rPr lang="ru-RU" sz="1800" b="1" i="1" u="sng" cap="all" dirty="0" smtClean="0">
                <a:solidFill>
                  <a:srgbClr val="FFFF00"/>
                </a:solidFill>
              </a:rPr>
              <a:t> - время</a:t>
            </a:r>
            <a:r>
              <a:rPr lang="ru-RU" sz="1800" b="1" i="1" u="sng" dirty="0" smtClean="0">
                <a:solidFill>
                  <a:srgbClr val="FFFF00"/>
                </a:solidFill>
              </a:rPr>
              <a:t>: </a:t>
            </a:r>
            <a:r>
              <a:rPr lang="ru-RU" sz="1800" b="1" i="1" dirty="0" smtClean="0"/>
              <a:t>если наблюдается один из этих признаков, необходимо немедленно вызвать скорую помощь</a:t>
            </a:r>
          </a:p>
          <a:p>
            <a:endParaRPr lang="ru-RU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3" t="17087" r="2081"/>
          <a:stretch/>
        </p:blipFill>
        <p:spPr>
          <a:xfrm>
            <a:off x="733647" y="3487478"/>
            <a:ext cx="7697972" cy="3338147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251520" y="47297"/>
          <a:ext cx="8748464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8"/>
                <a:gridCol w="579613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FFFF00"/>
                          </a:solidFill>
                        </a:rPr>
                        <a:t>ИНСУЛЬТ</a:t>
                      </a:r>
                      <a:endParaRPr lang="ru-RU" sz="4000" dirty="0"/>
                    </a:p>
                  </a:txBody>
                  <a:tcPr anchor="ctr">
                    <a:solidFill>
                      <a:srgbClr val="99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cap="small" baseline="0" dirty="0" smtClean="0">
                          <a:solidFill>
                            <a:srgbClr val="FFFF00"/>
                          </a:solidFill>
                        </a:rPr>
                        <a:t>FAST </a:t>
                      </a:r>
                      <a:r>
                        <a:rPr lang="ru-RU" sz="2800" b="1" cap="small" baseline="0" dirty="0" smtClean="0">
                          <a:solidFill>
                            <a:srgbClr val="FFFF00"/>
                          </a:solidFill>
                        </a:rPr>
                        <a:t>тест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cap="none" baseline="0" dirty="0" smtClean="0">
                          <a:solidFill>
                            <a:srgbClr val="FFFF00"/>
                          </a:solidFill>
                        </a:rPr>
                        <a:t>помогает определить симптомы</a:t>
                      </a:r>
                      <a:r>
                        <a:rPr lang="ru-RU" sz="2800" b="1" cap="small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endParaRPr lang="ru-RU" sz="2800" b="1" cap="small" baseline="0" dirty="0" smtClean="0"/>
                    </a:p>
                  </a:txBody>
                  <a:tcPr anchor="ctr">
                    <a:solidFill>
                      <a:srgbClr val="9900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38997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0.7|0.8|0.7|28.|0.7"/>
</p:tagLst>
</file>

<file path=ppt/theme/theme1.xml><?xml version="1.0" encoding="utf-8"?>
<a:theme xmlns:a="http://schemas.openxmlformats.org/drawingml/2006/main" name="5_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5_Техническая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ехническая">
    <a:dk1>
      <a:sysClr val="windowText" lastClr="000000"/>
    </a:dk1>
    <a:lt1>
      <a:sysClr val="window" lastClr="FFFFFF"/>
    </a:lt1>
    <a:dk2>
      <a:srgbClr val="3B3B3B"/>
    </a:dk2>
    <a:lt2>
      <a:srgbClr val="D4D2D0"/>
    </a:lt2>
    <a:accent1>
      <a:srgbClr val="6EA0B0"/>
    </a:accent1>
    <a:accent2>
      <a:srgbClr val="CCAF0A"/>
    </a:accent2>
    <a:accent3>
      <a:srgbClr val="8D89A4"/>
    </a:accent3>
    <a:accent4>
      <a:srgbClr val="748560"/>
    </a:accent4>
    <a:accent5>
      <a:srgbClr val="9E9273"/>
    </a:accent5>
    <a:accent6>
      <a:srgbClr val="7E848D"/>
    </a:accent6>
    <a:hlink>
      <a:srgbClr val="00C8C3"/>
    </a:hlink>
    <a:folHlink>
      <a:srgbClr val="A116E0"/>
    </a:folHlink>
  </a:clrScheme>
  <a:fontScheme name="5_Техническая">
    <a:majorFont>
      <a:latin typeface=""/>
      <a:ea typeface=""/>
      <a:cs typeface=""/>
    </a:majorFont>
    <a:minorFont>
      <a:latin typeface=""/>
      <a:ea typeface=""/>
      <a:cs typeface=""/>
    </a:minorFont>
  </a:fontScheme>
  <a:fmtScheme name="Техническая">
    <a:fillStyleLst>
      <a:solidFill>
        <a:schemeClr val="phClr"/>
      </a:solidFill>
      <a:gradFill rotWithShape="1">
        <a:gsLst>
          <a:gs pos="0">
            <a:schemeClr val="phClr">
              <a:tint val="1000"/>
            </a:schemeClr>
          </a:gs>
          <a:gs pos="68000">
            <a:schemeClr val="phClr">
              <a:tint val="77000"/>
            </a:schemeClr>
          </a:gs>
          <a:gs pos="81000">
            <a:schemeClr val="phClr">
              <a:tint val="79000"/>
            </a:schemeClr>
          </a:gs>
          <a:gs pos="86000">
            <a:schemeClr val="phClr">
              <a:tint val="73000"/>
            </a:schemeClr>
          </a:gs>
          <a:gs pos="100000">
            <a:schemeClr val="phClr">
              <a:tint val="35000"/>
            </a:schemeClr>
          </a:gs>
        </a:gsLst>
        <a:lin ang="5400000" scaled="1"/>
      </a:gradFill>
      <a:gradFill rotWithShape="1">
        <a:gsLst>
          <a:gs pos="0">
            <a:schemeClr val="phClr">
              <a:tint val="73000"/>
              <a:satMod val="150000"/>
            </a:schemeClr>
          </a:gs>
          <a:gs pos="25000">
            <a:schemeClr val="phClr">
              <a:tint val="96000"/>
              <a:shade val="80000"/>
              <a:satMod val="105000"/>
            </a:schemeClr>
          </a:gs>
          <a:gs pos="38000">
            <a:schemeClr val="phClr">
              <a:tint val="96000"/>
              <a:shade val="59000"/>
              <a:satMod val="120000"/>
            </a:schemeClr>
          </a:gs>
          <a:gs pos="55000">
            <a:schemeClr val="phClr">
              <a:shade val="57000"/>
              <a:satMod val="120000"/>
            </a:schemeClr>
          </a:gs>
          <a:gs pos="80000">
            <a:schemeClr val="phClr">
              <a:shade val="56000"/>
              <a:satMod val="145000"/>
            </a:schemeClr>
          </a:gs>
          <a:gs pos="88000">
            <a:schemeClr val="phClr">
              <a:shade val="63000"/>
              <a:satMod val="160000"/>
            </a:schemeClr>
          </a:gs>
          <a:gs pos="100000">
            <a:schemeClr val="phClr">
              <a:tint val="99555"/>
              <a:satMod val="155000"/>
            </a:schemeClr>
          </a:gs>
        </a:gsLst>
        <a:lin ang="5400000" scaled="1"/>
      </a:gradFill>
    </a:fillStyleLst>
    <a:lnStyleLst>
      <a:ln w="9525" cap="flat" cmpd="sng" algn="ctr">
        <a:solidFill>
          <a:schemeClr val="phClr">
            <a:shade val="60000"/>
            <a:satMod val="300000"/>
          </a:schemeClr>
        </a:solidFill>
        <a:prstDash val="solid"/>
      </a:ln>
      <a:ln w="1905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>
          <a:glow rad="63500">
            <a:schemeClr val="phClr">
              <a:tint val="30000"/>
              <a:shade val="95000"/>
              <a:satMod val="300000"/>
              <a:alpha val="50000"/>
            </a:schemeClr>
          </a:glow>
        </a:effectLst>
      </a:effectStyle>
      <a:effectStyle>
        <a:effectLst>
          <a:glow rad="70000">
            <a:schemeClr val="phClr">
              <a:tint val="30000"/>
              <a:shade val="95000"/>
              <a:satMod val="300000"/>
              <a:alpha val="50000"/>
            </a:schemeClr>
          </a:glow>
        </a:effectLst>
      </a:effectStyle>
      <a:effectStyle>
        <a:effectLst>
          <a:glow rad="76200">
            <a:schemeClr val="phClr"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phClr">
              <a:shade val="30000"/>
              <a:satMod val="2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50000"/>
            </a:schemeClr>
          </a:gs>
          <a:gs pos="30000">
            <a:schemeClr val="phClr">
              <a:shade val="60000"/>
              <a:satMod val="150000"/>
            </a:schemeClr>
          </a:gs>
          <a:gs pos="100000">
            <a:schemeClr val="phClr">
              <a:tint val="83000"/>
              <a:satMod val="200000"/>
            </a:schemeClr>
          </a:gs>
        </a:gsLst>
        <a:lin ang="13000000" scaled="0"/>
      </a:gradFill>
      <a:gradFill rotWithShape="1">
        <a:gsLst>
          <a:gs pos="0">
            <a:schemeClr val="phClr">
              <a:tint val="78000"/>
              <a:satMod val="220000"/>
            </a:schemeClr>
          </a:gs>
          <a:gs pos="100000">
            <a:schemeClr val="phClr">
              <a:shade val="35000"/>
              <a:satMod val="155000"/>
            </a:schemeClr>
          </a:gs>
        </a:gsLst>
        <a:path path="circle">
          <a:fillToRect l="60000" t="50000" r="4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24950</TotalTime>
  <Words>2352</Words>
  <Application>Microsoft Office PowerPoint</Application>
  <PresentationFormat>Экран (4:3)</PresentationFormat>
  <Paragraphs>464</Paragraphs>
  <Slides>66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7" baseType="lpstr">
      <vt:lpstr>5_Техническая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Факторы риска сосудистых заболеваний</vt:lpstr>
      <vt:lpstr>Слайд 19</vt:lpstr>
      <vt:lpstr>Осложнения  артериальной  гипертензии</vt:lpstr>
      <vt:lpstr>Слайд 21</vt:lpstr>
      <vt:lpstr>АДЕКВАТНЫЙ  КОНТРОЛЬ  АД</vt:lpstr>
      <vt:lpstr>РЕГУЛЯРНЫЙ ПРИЕМ  ЛЕКАРСТВЕННЫХ ПРЕПАРАТОВ</vt:lpstr>
      <vt:lpstr>Слайд 24</vt:lpstr>
      <vt:lpstr>ПОКАЗАТЕЛИ УРОВНЯ ХОЛЕСТЕРИНА И ЛИПИДОГРАММЫ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ПРИНЦИПЫ ПИТАНИЯ</vt:lpstr>
      <vt:lpstr>ОЖИРЕНИЕ  эпидемия 21 века </vt:lpstr>
      <vt:lpstr>Слайд 36</vt:lpstr>
      <vt:lpstr>Слайд 37</vt:lpstr>
      <vt:lpstr>Слайд 38</vt:lpstr>
      <vt:lpstr>Слайд 39</vt:lpstr>
      <vt:lpstr>СНИЖЕНИЕ МАССЫ ТЕЛА</vt:lpstr>
      <vt:lpstr>Слайд 41</vt:lpstr>
      <vt:lpstr>Слайд 42</vt:lpstr>
      <vt:lpstr>ОТКАЖИТЕСЬ ОТ  АЛКОГОЛЯ !!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Ходьба пешком –путь к здоровью</vt:lpstr>
      <vt:lpstr>Слайд 53</vt:lpstr>
      <vt:lpstr>Слайд 54</vt:lpstr>
      <vt:lpstr>ПСИХОЭМОЦИОНАЛЬНОЕ   НАПРЯЖЕНИЕ</vt:lpstr>
      <vt:lpstr>Слайд 56</vt:lpstr>
      <vt:lpstr> Людям, которые закаливаются, здоровье даёт именно природа, ведь солнце, воздух и вода - это неотъемлемые её части. Общение с природой доставляет радость, повышает настроение, успокаивает, а значит, оздоравливает. 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</vt:vector>
  </TitlesOfParts>
  <Company>RKD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ARCHIBASOV</dc:creator>
  <cp:lastModifiedBy>Статистик</cp:lastModifiedBy>
  <cp:revision>2228</cp:revision>
  <cp:lastPrinted>2018-11-29T09:41:26Z</cp:lastPrinted>
  <dcterms:created xsi:type="dcterms:W3CDTF">2005-02-09T09:28:33Z</dcterms:created>
  <dcterms:modified xsi:type="dcterms:W3CDTF">2019-04-25T08:32:41Z</dcterms:modified>
</cp:coreProperties>
</file>