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438" r:id="rId3"/>
    <p:sldId id="439" r:id="rId4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336699"/>
    <a:srgbClr val="0000FF"/>
    <a:srgbClr val="00FF00"/>
    <a:srgbClr val="99FF99"/>
    <a:srgbClr val="CC0099"/>
    <a:srgbClr val="99FFCC"/>
    <a:srgbClr val="00FFFF"/>
    <a:srgbClr val="CCFFCC"/>
    <a:srgbClr val="15FF7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98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chemeClr val="tx1"/>
                </a:solidFill>
              </a:defRPr>
            </a:pPr>
            <a:r>
              <a:rPr lang="ru-RU" sz="1800" dirty="0" smtClean="0">
                <a:solidFill>
                  <a:schemeClr val="tx1"/>
                </a:solidFill>
              </a:rPr>
              <a:t>Госпитализировано</a:t>
            </a:r>
            <a:endParaRPr lang="ru-RU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286468170203313"/>
          <c:y val="3.692747073817936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0954588379068998"/>
          <c:y val="0.13870005028440074"/>
          <c:w val="0.89045411620931003"/>
          <c:h val="0.6989357556918244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Госпитализировано, абс.ч.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0"/>
                  <c:y val="-2.1164315076102655E-2"/>
                </c:manualLayout>
              </c:layout>
              <c:showVal val="1"/>
            </c:dLbl>
            <c:dLbl>
              <c:idx val="1"/>
              <c:layout>
                <c:manualLayout>
                  <c:x val="9.1225496017683927E-3"/>
                  <c:y val="-2.8219086768136874E-2"/>
                </c:manualLayout>
              </c:layout>
              <c:showVal val="1"/>
            </c:dLbl>
            <c:dLbl>
              <c:idx val="2"/>
              <c:layout>
                <c:manualLayout>
                  <c:x val="3.0408498672561293E-3"/>
                  <c:y val="-2.821908676813683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1469</c:v>
                </c:pt>
                <c:pt idx="1">
                  <c:v>1484</c:v>
                </c:pt>
                <c:pt idx="2">
                  <c:v>1481</c:v>
                </c:pt>
              </c:numCache>
            </c:numRef>
          </c:val>
        </c:ser>
        <c:shape val="cylinder"/>
        <c:axId val="136211456"/>
        <c:axId val="136217728"/>
        <c:axId val="0"/>
      </c:bar3DChart>
      <c:catAx>
        <c:axId val="136211456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136217728"/>
        <c:crosses val="autoZero"/>
        <c:auto val="1"/>
        <c:lblAlgn val="ctr"/>
        <c:lblOffset val="100"/>
      </c:catAx>
      <c:valAx>
        <c:axId val="136217728"/>
        <c:scaling>
          <c:orientation val="minMax"/>
          <c:max val="1495"/>
          <c:min val="145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6211456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54500030083060891"/>
          <c:y val="2.8183110328000378E-2"/>
        </c:manualLayout>
      </c:layout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ru-RU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8.3900160518563111E-2"/>
          <c:y val="3.1484474405459414E-2"/>
          <c:w val="0.90565440046891366"/>
          <c:h val="0.8200714797341901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Оперировано</c:v>
                </c:pt>
              </c:strCache>
            </c:strRef>
          </c:tx>
          <c:spPr>
            <a:solidFill>
              <a:srgbClr val="990033"/>
            </a:solidFill>
          </c:spPr>
          <c:dLbls>
            <c:dLbl>
              <c:idx val="0"/>
              <c:layout>
                <c:manualLayout>
                  <c:x val="2.6290250995303372E-3"/>
                  <c:y val="-3.0866359269839376E-2"/>
                </c:manualLayout>
              </c:layout>
              <c:showVal val="1"/>
            </c:dLbl>
            <c:dLbl>
              <c:idx val="1"/>
              <c:layout>
                <c:manualLayout>
                  <c:x val="4.4693426692015731E-2"/>
                  <c:y val="-3.086635926983932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747</c:v>
                </c:pt>
                <c:pt idx="1">
                  <c:v>677</c:v>
                </c:pt>
                <c:pt idx="2">
                  <c:v>713</c:v>
                </c:pt>
              </c:numCache>
            </c:numRef>
          </c:val>
        </c:ser>
        <c:shape val="box"/>
        <c:axId val="136542848"/>
        <c:axId val="136544640"/>
        <c:axId val="0"/>
      </c:bar3DChart>
      <c:catAx>
        <c:axId val="136542848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136544640"/>
        <c:crosses val="autoZero"/>
        <c:auto val="1"/>
        <c:lblAlgn val="ctr"/>
        <c:lblOffset val="100"/>
      </c:catAx>
      <c:valAx>
        <c:axId val="136544640"/>
        <c:scaling>
          <c:orientation val="minMax"/>
          <c:max val="800"/>
          <c:min val="6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6542848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chemeClr val="tx1"/>
                </a:solidFill>
              </a:defRPr>
            </a:pPr>
            <a:r>
              <a:rPr lang="ru-RU" sz="1800" dirty="0" smtClean="0">
                <a:solidFill>
                  <a:schemeClr val="tx1"/>
                </a:solidFill>
              </a:rPr>
              <a:t>Проведено  </a:t>
            </a:r>
            <a:r>
              <a:rPr lang="ru-RU" sz="1800" dirty="0">
                <a:solidFill>
                  <a:schemeClr val="tx1"/>
                </a:solidFill>
              </a:rPr>
              <a:t>операций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3900160518563111E-2"/>
          <c:y val="3.0831228624714813E-2"/>
          <c:w val="0.91609983948143714"/>
          <c:h val="0.855176548072988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операций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2"/>
              <c:layout>
                <c:manualLayout>
                  <c:x val="1.3437660365779459E-2"/>
                  <c:y val="-1.355023670236318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906</c:v>
                </c:pt>
                <c:pt idx="1">
                  <c:v>797</c:v>
                </c:pt>
                <c:pt idx="2">
                  <c:v>961</c:v>
                </c:pt>
              </c:numCache>
            </c:numRef>
          </c:val>
        </c:ser>
        <c:shape val="cylinder"/>
        <c:axId val="136982912"/>
        <c:axId val="136984448"/>
        <c:axId val="0"/>
      </c:bar3DChart>
      <c:catAx>
        <c:axId val="13698291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136984448"/>
        <c:crosses val="autoZero"/>
        <c:auto val="1"/>
        <c:lblAlgn val="ctr"/>
        <c:lblOffset val="100"/>
      </c:catAx>
      <c:valAx>
        <c:axId val="136984448"/>
        <c:scaling>
          <c:orientation val="minMax"/>
          <c:max val="1100"/>
          <c:min val="7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6982912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42051760330723498"/>
          <c:y val="3.6413948132149557E-2"/>
        </c:manualLayout>
      </c:layout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ru-RU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0.10843004401491262"/>
          <c:y val="3.0831317684460589E-2"/>
          <c:w val="0.90435684766222801"/>
          <c:h val="0.829249630171226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Летальность, %</c:v>
                </c:pt>
              </c:strCache>
            </c:strRef>
          </c:tx>
          <c:spPr>
            <a:solidFill>
              <a:srgbClr val="7D00D2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4.2</c:v>
                </c:pt>
                <c:pt idx="1">
                  <c:v>2.8</c:v>
                </c:pt>
                <c:pt idx="2">
                  <c:v>2.4</c:v>
                </c:pt>
              </c:numCache>
            </c:numRef>
          </c:val>
        </c:ser>
        <c:shape val="pyramid"/>
        <c:axId val="135958912"/>
        <c:axId val="135960448"/>
        <c:axId val="0"/>
      </c:bar3DChart>
      <c:catAx>
        <c:axId val="13595891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135960448"/>
        <c:crosses val="autoZero"/>
        <c:auto val="1"/>
        <c:lblAlgn val="ctr"/>
        <c:lblOffset val="100"/>
      </c:catAx>
      <c:valAx>
        <c:axId val="135960448"/>
        <c:scaling>
          <c:orientation val="minMax"/>
          <c:max val="6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5958912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49751416509276769"/>
          <c:y val="3.9193186146288812E-2"/>
        </c:manualLayout>
      </c:layout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ru-RU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9.0114987223641821E-2"/>
          <c:y val="3.0831228624714813E-2"/>
          <c:w val="0.90988501277635814"/>
          <c:h val="0.7962001617875790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умерших 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</c:spPr>
          <c:dLbls>
            <c:dLbl>
              <c:idx val="0"/>
              <c:layout>
                <c:manualLayout>
                  <c:x val="2.0874117435227525E-2"/>
                  <c:y val="-1.7802038920068267E-2"/>
                </c:manualLayout>
              </c:layout>
              <c:showVal val="1"/>
            </c:dLbl>
            <c:dLbl>
              <c:idx val="1"/>
              <c:layout>
                <c:manualLayout>
                  <c:x val="2.6448210735205684E-2"/>
                  <c:y val="-1.7802038920068281E-2"/>
                </c:manualLayout>
              </c:layout>
              <c:showVal val="1"/>
            </c:dLbl>
            <c:dLbl>
              <c:idx val="2"/>
              <c:layout>
                <c:manualLayout>
                  <c:x val="1.8245099203536889E-2"/>
                  <c:y val="2.612879076419254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</c:v>
                </c:pt>
                <c:pt idx="1">
                  <c:v>42</c:v>
                </c:pt>
                <c:pt idx="2">
                  <c:v>35</c:v>
                </c:pt>
              </c:numCache>
            </c:numRef>
          </c:val>
        </c:ser>
        <c:shape val="cone"/>
        <c:axId val="136973312"/>
        <c:axId val="136282880"/>
        <c:axId val="0"/>
      </c:bar3DChart>
      <c:catAx>
        <c:axId val="13697331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136282880"/>
        <c:crosses val="autoZero"/>
        <c:auto val="1"/>
        <c:lblAlgn val="ctr"/>
        <c:lblOffset val="100"/>
      </c:catAx>
      <c:valAx>
        <c:axId val="136282880"/>
        <c:scaling>
          <c:orientation val="minMax"/>
          <c:max val="70"/>
          <c:min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6973312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1709476724808355"/>
          <c:y val="3.2253125723337127E-2"/>
        </c:manualLayout>
      </c:layout>
      <c:overlay val="1"/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ru-RU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0.10954588379068998"/>
          <c:y val="0.13870005028440074"/>
          <c:w val="0.89045411620931003"/>
          <c:h val="0.6989357556918244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Госпитализировано с  ДТП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0"/>
                  <c:y val="-2.1164315076102655E-2"/>
                </c:manualLayout>
              </c:layout>
              <c:showVal val="1"/>
            </c:dLbl>
            <c:dLbl>
              <c:idx val="1"/>
              <c:layout>
                <c:manualLayout>
                  <c:x val="9.1225496017683927E-3"/>
                  <c:y val="-2.8219086768136874E-2"/>
                </c:manualLayout>
              </c:layout>
              <c:showVal val="1"/>
            </c:dLbl>
            <c:dLbl>
              <c:idx val="2"/>
              <c:layout>
                <c:manualLayout>
                  <c:x val="3.0408498672561293E-3"/>
                  <c:y val="-2.821908676813683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232</c:v>
                </c:pt>
                <c:pt idx="1">
                  <c:v>235</c:v>
                </c:pt>
                <c:pt idx="2">
                  <c:v>194</c:v>
                </c:pt>
              </c:numCache>
            </c:numRef>
          </c:val>
        </c:ser>
        <c:shape val="cylinder"/>
        <c:axId val="136136192"/>
        <c:axId val="136137728"/>
        <c:axId val="0"/>
      </c:bar3DChart>
      <c:catAx>
        <c:axId val="136136192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136137728"/>
        <c:crosses val="autoZero"/>
        <c:auto val="1"/>
        <c:lblAlgn val="ctr"/>
        <c:lblOffset val="100"/>
      </c:catAx>
      <c:valAx>
        <c:axId val="136137728"/>
        <c:scaling>
          <c:orientation val="minMax"/>
          <c:max val="300"/>
          <c:min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6136192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3979923012669388"/>
          <c:y val="2.8170047078102445E-2"/>
        </c:manualLayout>
      </c:layout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ru-RU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9.0114987223641821E-2"/>
          <c:y val="3.0831228624714813E-2"/>
          <c:w val="0.90988501277635814"/>
          <c:h val="0.7962001617875790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умерших от ДТП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</c:spPr>
          <c:dLbls>
            <c:dLbl>
              <c:idx val="0"/>
              <c:layout>
                <c:manualLayout>
                  <c:x val="2.0874117435227525E-2"/>
                  <c:y val="-1.7802038920068267E-2"/>
                </c:manualLayout>
              </c:layout>
              <c:showVal val="1"/>
            </c:dLbl>
            <c:dLbl>
              <c:idx val="1"/>
              <c:layout>
                <c:manualLayout>
                  <c:x val="2.6448210735205684E-2"/>
                  <c:y val="-1.7802038920068281E-2"/>
                </c:manualLayout>
              </c:layout>
              <c:showVal val="1"/>
            </c:dLbl>
            <c:dLbl>
              <c:idx val="2"/>
              <c:layout>
                <c:manualLayout>
                  <c:x val="1.8245099203536889E-2"/>
                  <c:y val="2.612879076419254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4</c:v>
                </c:pt>
                <c:pt idx="2">
                  <c:v>8</c:v>
                </c:pt>
              </c:numCache>
            </c:numRef>
          </c:val>
        </c:ser>
        <c:shape val="cone"/>
        <c:axId val="134329856"/>
        <c:axId val="137471488"/>
        <c:axId val="0"/>
      </c:bar3DChart>
      <c:catAx>
        <c:axId val="13432985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137471488"/>
        <c:crosses val="autoZero"/>
        <c:auto val="1"/>
        <c:lblAlgn val="ctr"/>
        <c:lblOffset val="100"/>
      </c:catAx>
      <c:valAx>
        <c:axId val="137471488"/>
        <c:scaling>
          <c:orientation val="minMax"/>
          <c:max val="19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4329856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2535734266772955"/>
          <c:y val="3.6413814493840714E-2"/>
        </c:manualLayout>
      </c:layout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ru-RU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0.10843004401491262"/>
          <c:y val="3.0831317684460589E-2"/>
          <c:w val="0.90435684766222801"/>
          <c:h val="0.829249630171226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Летальность от ДТП, %</c:v>
                </c:pt>
              </c:strCache>
            </c:strRef>
          </c:tx>
          <c:spPr>
            <a:solidFill>
              <a:srgbClr val="7D00D2"/>
            </a:solidFill>
          </c:spPr>
          <c:dLbls>
            <c:dLbl>
              <c:idx val="2"/>
              <c:layout>
                <c:manualLayout>
                  <c:x val="1.5719611638948989E-2"/>
                  <c:y val="5.0242866897546494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5.6</c:v>
                </c:pt>
                <c:pt idx="1">
                  <c:v>1.7</c:v>
                </c:pt>
                <c:pt idx="2">
                  <c:v>4</c:v>
                </c:pt>
              </c:numCache>
            </c:numRef>
          </c:val>
        </c:ser>
        <c:shape val="pyramid"/>
        <c:axId val="134492160"/>
        <c:axId val="134493696"/>
        <c:axId val="0"/>
      </c:bar3DChart>
      <c:catAx>
        <c:axId val="134492160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134493696"/>
        <c:crosses val="autoZero"/>
        <c:auto val="1"/>
        <c:lblAlgn val="ctr"/>
        <c:lblOffset val="100"/>
      </c:catAx>
      <c:valAx>
        <c:axId val="134493696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4492160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chemeClr val="tx1"/>
                </a:solidFill>
              </a:defRPr>
            </a:pPr>
            <a:r>
              <a:rPr lang="ru-RU" sz="1800" dirty="0" smtClean="0">
                <a:solidFill>
                  <a:schemeClr val="tx1"/>
                </a:solidFill>
              </a:rPr>
              <a:t>Проведено  </a:t>
            </a:r>
            <a:r>
              <a:rPr lang="ru-RU" sz="1800" dirty="0">
                <a:solidFill>
                  <a:schemeClr val="tx1"/>
                </a:solidFill>
              </a:rPr>
              <a:t>операций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3900160518563111E-2"/>
          <c:y val="3.0831228624714813E-2"/>
          <c:w val="0.91609983948143714"/>
          <c:h val="0.855176548072988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операций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160</c:v>
                </c:pt>
                <c:pt idx="1">
                  <c:v>139</c:v>
                </c:pt>
                <c:pt idx="2">
                  <c:v>135</c:v>
                </c:pt>
              </c:numCache>
            </c:numRef>
          </c:val>
        </c:ser>
        <c:shape val="cylinder"/>
        <c:axId val="137028352"/>
        <c:axId val="137030272"/>
        <c:axId val="0"/>
      </c:bar3DChart>
      <c:catAx>
        <c:axId val="13702835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137030272"/>
        <c:crosses val="autoZero"/>
        <c:auto val="1"/>
        <c:lblAlgn val="ctr"/>
        <c:lblOffset val="100"/>
      </c:catAx>
      <c:valAx>
        <c:axId val="137030272"/>
        <c:scaling>
          <c:orientation val="minMax"/>
          <c:max val="180"/>
          <c:min val="1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7028352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30574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3"/>
            <a:ext cx="2930574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0F6FD-E85F-4B93-9B74-329759C7BF5F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789"/>
            <a:ext cx="293057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789"/>
            <a:ext cx="293057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BCAB5-E455-4BCE-BC38-2D2625973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316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30574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3"/>
            <a:ext cx="2930574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AF7540-2BEC-4F80-A9FD-7A1FF895A35D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2" y="4723495"/>
            <a:ext cx="5409562" cy="4474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789"/>
            <a:ext cx="293057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789"/>
            <a:ext cx="293057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784E06-6D18-449F-A266-317BA0BBF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3524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E619D-1FD1-4D0E-AA39-1D9A1DBF3F9C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62BD-B913-420D-AB43-FD685BD89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40AC-E5CA-4C90-82BC-2B180540093F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11F84-641F-4055-954B-83AA6D95F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FEF9A-503E-4C13-BF3A-254E6700395A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A0D1-0BBA-42C0-9AF9-1EDD21A3B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30F8-577F-4FC4-AA79-AFC9BE34D73C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D4DD2-6A9F-4327-8019-FF881B832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040AC-9566-4BA0-99F2-1B6040FBBA46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FF5A6-4490-4DFA-A06B-76A2E4057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450F-E59E-4515-BDA1-06E654A95E2E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3607-58E7-4D61-9FE7-10C702664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B7BD0-33E1-4FF3-A4B4-C0AD4F7838B7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A23B-6816-48F8-894E-F0E4F4F2C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AB85-BB24-4BF9-87C9-07502A676DE8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0B1F-FD87-4FFE-ADC8-E27E30B5B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C690-3DE4-4450-B3D5-7107E31F8EFF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E8A4-0B2D-4E18-B071-6CFD17BEC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AED7-E43C-474B-BA74-219C77E699C4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3626-CD44-43EF-9315-C14646660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4A36-EEF2-4962-A90F-E6F12E2ADF28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2E66A-F952-4D0E-8BB2-74B32F657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419964-1F1E-456D-B21D-4A7F45A8A702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34AB40-E0D8-4F7E-82CA-47340C50D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6"/>
          <p:cNvSpPr txBox="1">
            <a:spLocks noChangeArrowheads="1"/>
          </p:cNvSpPr>
          <p:nvPr/>
        </p:nvSpPr>
        <p:spPr bwMode="auto">
          <a:xfrm>
            <a:off x="3714750" y="5143500"/>
            <a:ext cx="50006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b="1" i="1" dirty="0">
                <a:latin typeface="Arno Pro Caption"/>
              </a:rPr>
              <a:t>Главный врач 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ru-RU" sz="4000" b="1" i="1" dirty="0">
                <a:latin typeface="Arno Pro Caption"/>
              </a:rPr>
              <a:t>И.М. </a:t>
            </a:r>
            <a:r>
              <a:rPr lang="ru-RU" sz="4000" b="1" i="1" dirty="0" err="1">
                <a:latin typeface="Arno Pro Caption"/>
              </a:rPr>
              <a:t>Карамова</a:t>
            </a:r>
            <a:endParaRPr lang="ru-RU" sz="4000" b="1" i="1">
              <a:latin typeface="Arno Pro Captio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0350" y="5286375"/>
            <a:ext cx="184150" cy="4826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ru-RU" sz="40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68605" y="4997551"/>
            <a:ext cx="1515014" cy="15150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64000" endPos="5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Горизонтальный свиток 8"/>
          <p:cNvSpPr/>
          <p:nvPr/>
        </p:nvSpPr>
        <p:spPr>
          <a:xfrm>
            <a:off x="214313" y="142875"/>
            <a:ext cx="8715375" cy="4714875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Итоги работы </a:t>
            </a:r>
          </a:p>
          <a:p>
            <a:pPr algn="ctr">
              <a:defRPr/>
            </a:pPr>
            <a:r>
              <a:rPr lang="ru-RU" sz="4800" b="1" dirty="0" err="1" smtClean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Травмацентра</a:t>
            </a:r>
            <a:r>
              <a:rPr lang="ru-RU" sz="4800" b="1" dirty="0" smtClean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4800" b="1" dirty="0" smtClean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I </a:t>
            </a:r>
            <a:r>
              <a:rPr lang="ru-RU" sz="4800" b="1" dirty="0" smtClean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уровня ГБУЗ </a:t>
            </a:r>
            <a:r>
              <a:rPr lang="ru-RU" sz="4800" b="1" dirty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РБ БСМП г. Уфа </a:t>
            </a:r>
            <a:r>
              <a:rPr lang="ru-RU" sz="4800" b="1" dirty="0" smtClean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за  </a:t>
            </a:r>
            <a:r>
              <a:rPr lang="ru-RU" sz="4800" b="1" dirty="0" smtClean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2016 </a:t>
            </a:r>
            <a:r>
              <a:rPr lang="ru-RU" sz="4800" b="1" dirty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год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401128885"/>
              </p:ext>
            </p:extLst>
          </p:nvPr>
        </p:nvGraphicFramePr>
        <p:xfrm>
          <a:off x="-612576" y="960710"/>
          <a:ext cx="3600400" cy="275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араллелограмм 4"/>
          <p:cNvSpPr/>
          <p:nvPr/>
        </p:nvSpPr>
        <p:spPr>
          <a:xfrm>
            <a:off x="179512" y="46310"/>
            <a:ext cx="8964488" cy="914400"/>
          </a:xfrm>
          <a:prstGeom prst="parallelogram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600" b="1" dirty="0">
                <a:solidFill>
                  <a:schemeClr val="bg1"/>
                </a:solidFill>
                <a:cs typeface="Arial" charset="0"/>
              </a:rPr>
              <a:t>Деятельность травматологического центра </a:t>
            </a:r>
            <a:endParaRPr lang="ru-RU" sz="2600" b="1" dirty="0" smtClean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>1 уровня за 2014-2016гг</a:t>
            </a:r>
            <a:r>
              <a:rPr lang="ru-RU" sz="2600" b="1" dirty="0">
                <a:solidFill>
                  <a:schemeClr val="bg1"/>
                </a:solidFill>
                <a:cs typeface="Arial" charset="0"/>
              </a:rPr>
              <a:t>.</a:t>
            </a:r>
          </a:p>
        </p:txBody>
      </p: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72440524"/>
              </p:ext>
            </p:extLst>
          </p:nvPr>
        </p:nvGraphicFramePr>
        <p:xfrm>
          <a:off x="4661756" y="4005064"/>
          <a:ext cx="3789508" cy="2703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82550570"/>
              </p:ext>
            </p:extLst>
          </p:nvPr>
        </p:nvGraphicFramePr>
        <p:xfrm>
          <a:off x="395536" y="3933056"/>
          <a:ext cx="3780420" cy="2811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51761799"/>
              </p:ext>
            </p:extLst>
          </p:nvPr>
        </p:nvGraphicFramePr>
        <p:xfrm>
          <a:off x="5940152" y="1189310"/>
          <a:ext cx="3231632" cy="252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01667890"/>
              </p:ext>
            </p:extLst>
          </p:nvPr>
        </p:nvGraphicFramePr>
        <p:xfrm>
          <a:off x="2411760" y="1340768"/>
          <a:ext cx="38884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3521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>
            <a:off x="179512" y="46310"/>
            <a:ext cx="8964488" cy="914400"/>
          </a:xfrm>
          <a:prstGeom prst="parallelogram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48000">
                <a:srgbClr val="400040"/>
              </a:gs>
              <a:gs pos="59000">
                <a:srgbClr val="8F0040"/>
              </a:gs>
              <a:gs pos="80000">
                <a:srgbClr val="F27300"/>
              </a:gs>
              <a:gs pos="69000">
                <a:srgbClr val="CE4917"/>
              </a:gs>
              <a:gs pos="89000">
                <a:srgbClr val="FFBF00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cs typeface="Arial" charset="0"/>
              </a:rPr>
              <a:t>Дорожно-транспортные происшествия</a:t>
            </a:r>
          </a:p>
        </p:txBody>
      </p:sp>
      <p:pic>
        <p:nvPicPr>
          <p:cNvPr id="14" name="Picture 12" descr="P5180001_thumb.jpg"/>
          <p:cNvPicPr>
            <a:picLocks noChangeAspect="1" noChangeArrowheads="1"/>
          </p:cNvPicPr>
          <p:nvPr/>
        </p:nvPicPr>
        <p:blipFill rotWithShape="1">
          <a:blip r:embed="rId2" cstate="print"/>
          <a:srcRect l="9630" t="14892"/>
          <a:stretch/>
        </p:blipFill>
        <p:spPr bwMode="auto">
          <a:xfrm>
            <a:off x="3862734" y="4005064"/>
            <a:ext cx="5155488" cy="2643914"/>
          </a:xfrm>
          <a:prstGeom prst="rect">
            <a:avLst/>
          </a:prstGeom>
          <a:noFill/>
        </p:spPr>
      </p:pic>
      <p:graphicFrame>
        <p:nvGraphicFramePr>
          <p:cNvPr id="1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417191306"/>
              </p:ext>
            </p:extLst>
          </p:nvPr>
        </p:nvGraphicFramePr>
        <p:xfrm>
          <a:off x="-612576" y="960710"/>
          <a:ext cx="3600400" cy="275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47845422"/>
              </p:ext>
            </p:extLst>
          </p:nvPr>
        </p:nvGraphicFramePr>
        <p:xfrm>
          <a:off x="2411760" y="1340768"/>
          <a:ext cx="38884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01394723"/>
              </p:ext>
            </p:extLst>
          </p:nvPr>
        </p:nvGraphicFramePr>
        <p:xfrm>
          <a:off x="5940152" y="1189310"/>
          <a:ext cx="3231632" cy="252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568034"/>
              </p:ext>
            </p:extLst>
          </p:nvPr>
        </p:nvGraphicFramePr>
        <p:xfrm>
          <a:off x="30113" y="3933056"/>
          <a:ext cx="3780420" cy="2811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9622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6836</TotalTime>
  <Words>68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Статистик</cp:lastModifiedBy>
  <cp:revision>1436</cp:revision>
  <cp:lastPrinted>2017-02-08T05:21:49Z</cp:lastPrinted>
  <dcterms:modified xsi:type="dcterms:W3CDTF">2017-11-09T06:38:36Z</dcterms:modified>
</cp:coreProperties>
</file>