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38" r:id="rId2"/>
    <p:sldId id="439" r:id="rId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FFCC"/>
    <a:srgbClr val="FF00FF"/>
    <a:srgbClr val="00FFFF"/>
    <a:srgbClr val="6600CC"/>
    <a:srgbClr val="FFCCCC"/>
    <a:srgbClr val="ABF7AF"/>
    <a:srgbClr val="FFE07D"/>
    <a:srgbClr val="D5D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>
        <p:scale>
          <a:sx n="70" d="100"/>
          <a:sy n="70" d="100"/>
        </p:scale>
        <p:origin x="-12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8773882038330122"/>
          <c:y val="4.4861391929187276E-2"/>
          <c:w val="0.81138810478878809"/>
          <c:h val="0.565315712921205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3333FF"/>
              </a:solidFill>
            </c:spPr>
          </c:dPt>
          <c:dLbls>
            <c:dLbl>
              <c:idx val="0"/>
              <c:layout>
                <c:manualLayout>
                  <c:x val="2.0366511000693463E-2"/>
                  <c:y val="-5.2593322964115119E-2"/>
                </c:manualLayout>
              </c:layout>
              <c:showVal val="1"/>
            </c:dLbl>
            <c:dLbl>
              <c:idx val="1"/>
              <c:layout>
                <c:manualLayout>
                  <c:x val="4.4693426692015731E-2"/>
                  <c:y val="-3.086635926983932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Госпитализировано, абс.ч.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4.7322451791546087E-2"/>
                  <c:y val="-7.8568914505045703E-2"/>
                </c:manualLayout>
              </c:layout>
              <c:showVal val="1"/>
            </c:dLbl>
            <c:dLbl>
              <c:idx val="1"/>
              <c:layout>
                <c:manualLayout>
                  <c:x val="3.4177326293894375E-2"/>
                  <c:y val="-2.806032660894493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Госпитализировано, абс.ч.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1484</c:v>
                </c:pt>
              </c:numCache>
            </c:numRef>
          </c:val>
        </c:ser>
        <c:shape val="cylinder"/>
        <c:axId val="88847488"/>
        <c:axId val="88849024"/>
        <c:axId val="0"/>
      </c:bar3DChart>
      <c:catAx>
        <c:axId val="88847488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88849024"/>
        <c:crosses val="autoZero"/>
        <c:auto val="1"/>
        <c:lblAlgn val="ctr"/>
        <c:lblOffset val="100"/>
      </c:catAx>
      <c:valAx>
        <c:axId val="88849024"/>
        <c:scaling>
          <c:orientation val="minMax"/>
          <c:max val="1600"/>
          <c:min val="13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8847488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7036684621248979"/>
          <c:y val="4.7161695809955238E-2"/>
          <c:w val="0.81138810478878809"/>
          <c:h val="0.565315712921205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3333FF"/>
            </a:solidFill>
          </c:spPr>
          <c:dLbls>
            <c:dLbl>
              <c:idx val="0"/>
              <c:layout>
                <c:manualLayout>
                  <c:x val="2.6290250995303372E-3"/>
                  <c:y val="-3.0866359269839376E-2"/>
                </c:manualLayout>
              </c:layout>
              <c:showVal val="1"/>
            </c:dLbl>
            <c:dLbl>
              <c:idx val="1"/>
              <c:layout>
                <c:manualLayout>
                  <c:x val="4.4693426692015731E-2"/>
                  <c:y val="-3.086635926983932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Оперировано, абс.ч.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3.4177326293894375E-2"/>
                  <c:y val="-5.8926685878784274E-2"/>
                </c:manualLayout>
              </c:layout>
              <c:showVal val="1"/>
            </c:dLbl>
            <c:dLbl>
              <c:idx val="1"/>
              <c:layout>
                <c:manualLayout>
                  <c:x val="3.4177326293894375E-2"/>
                  <c:y val="-2.806032660894493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Оперировано, абс.ч.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677</c:v>
                </c:pt>
              </c:numCache>
            </c:numRef>
          </c:val>
        </c:ser>
        <c:shape val="box"/>
        <c:axId val="88917120"/>
        <c:axId val="88918656"/>
        <c:axId val="0"/>
      </c:bar3DChart>
      <c:catAx>
        <c:axId val="88917120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88918656"/>
        <c:crosses val="autoZero"/>
        <c:auto val="1"/>
        <c:lblAlgn val="ctr"/>
        <c:lblOffset val="100"/>
      </c:catAx>
      <c:valAx>
        <c:axId val="88918656"/>
        <c:scaling>
          <c:orientation val="minMax"/>
          <c:max val="800"/>
          <c:min val="6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8917120"/>
        <c:crosses val="autoZero"/>
        <c:crossBetween val="between"/>
        <c:majorUnit val="2000"/>
      </c:valAx>
    </c:plotArea>
    <c:legend>
      <c:legendPos val="t"/>
      <c:layout>
        <c:manualLayout>
          <c:xMode val="edge"/>
          <c:yMode val="edge"/>
          <c:x val="0.56831831903734809"/>
          <c:y val="5.5523680373909173E-2"/>
          <c:w val="0.4107163380314065"/>
          <c:h val="9.0651216390364178E-2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88611849906266"/>
          <c:y val="3.0831228624714813E-2"/>
          <c:w val="0.81138810478878809"/>
          <c:h val="0.565315712921205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00FF"/>
            </a:solidFill>
          </c:spPr>
          <c:dPt>
            <c:idx val="0"/>
            <c:spPr>
              <a:solidFill>
                <a:srgbClr val="3333FF"/>
              </a:solidFill>
            </c:spPr>
          </c:dPt>
          <c:dLbls>
            <c:dLbl>
              <c:idx val="0"/>
              <c:layout>
                <c:manualLayout>
                  <c:x val="4.5200916373276535E-2"/>
                  <c:y val="-4.0664730838736812E-2"/>
                </c:manualLayout>
              </c:layout>
              <c:showVal val="1"/>
            </c:dLbl>
            <c:dLbl>
              <c:idx val="1"/>
              <c:layout>
                <c:manualLayout>
                  <c:x val="4.4693426692015731E-2"/>
                  <c:y val="-3.086635926983932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умерших, абс.ч.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3.721808687923564E-2"/>
                  <c:y val="-1.973340918226401E-2"/>
                </c:manualLayout>
              </c:layout>
              <c:showVal val="1"/>
            </c:dLbl>
            <c:dLbl>
              <c:idx val="1"/>
              <c:layout>
                <c:manualLayout>
                  <c:x val="3.4177326293894375E-2"/>
                  <c:y val="-2.806032660894493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умерших, абс.ч.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hape val="cone"/>
        <c:axId val="89219456"/>
        <c:axId val="89220992"/>
        <c:axId val="0"/>
      </c:bar3DChart>
      <c:catAx>
        <c:axId val="89219456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89220992"/>
        <c:crosses val="autoZero"/>
        <c:auto val="1"/>
        <c:lblAlgn val="ctr"/>
        <c:lblOffset val="100"/>
      </c:catAx>
      <c:valAx>
        <c:axId val="89220992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9219456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88611849906266"/>
          <c:y val="3.0831228624714813E-2"/>
          <c:w val="0.81138810478878809"/>
          <c:h val="0.565315712921205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3333FF"/>
            </a:solidFill>
          </c:spPr>
          <c:dLbls>
            <c:dLbl>
              <c:idx val="0"/>
              <c:layout>
                <c:manualLayout>
                  <c:x val="2.6290250995303372E-3"/>
                  <c:y val="-3.0866359269839376E-2"/>
                </c:manualLayout>
              </c:layout>
              <c:showVal val="1"/>
            </c:dLbl>
            <c:dLbl>
              <c:idx val="1"/>
              <c:layout>
                <c:manualLayout>
                  <c:x val="4.4693426692015731E-2"/>
                  <c:y val="-3.086635926983932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Проведено операций, абс.ч.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3.4177326293894375E-2"/>
                  <c:y val="-5.8926685878784274E-2"/>
                </c:manualLayout>
              </c:layout>
              <c:showVal val="1"/>
            </c:dLbl>
            <c:dLbl>
              <c:idx val="1"/>
              <c:layout>
                <c:manualLayout>
                  <c:x val="3.4177326293894375E-2"/>
                  <c:y val="-2.806032660894493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Проведено операций, абс.ч.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797</c:v>
                </c:pt>
              </c:numCache>
            </c:numRef>
          </c:val>
        </c:ser>
        <c:shape val="cylinder"/>
        <c:axId val="89070208"/>
        <c:axId val="89366912"/>
        <c:axId val="0"/>
      </c:bar3DChart>
      <c:catAx>
        <c:axId val="89070208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89366912"/>
        <c:crosses val="autoZero"/>
        <c:auto val="1"/>
        <c:lblAlgn val="ctr"/>
        <c:lblOffset val="100"/>
      </c:catAx>
      <c:valAx>
        <c:axId val="89366912"/>
        <c:scaling>
          <c:orientation val="minMax"/>
          <c:max val="1000"/>
          <c:min val="6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9070208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88611849906266"/>
          <c:y val="3.0831228624714813E-2"/>
          <c:w val="0.81138810478878809"/>
          <c:h val="0.565315712921205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3333FF"/>
            </a:solidFill>
          </c:spPr>
          <c:dLbls>
            <c:dLbl>
              <c:idx val="0"/>
              <c:layout>
                <c:manualLayout>
                  <c:x val="4.5200916373276535E-2"/>
                  <c:y val="-4.0664730838736812E-2"/>
                </c:manualLayout>
              </c:layout>
              <c:showVal val="1"/>
            </c:dLbl>
            <c:dLbl>
              <c:idx val="1"/>
              <c:layout>
                <c:manualLayout>
                  <c:x val="4.4693426692015731E-2"/>
                  <c:y val="-3.086635926983932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Летальность, 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3.721808687923564E-2"/>
                  <c:y val="-1.973340918226401E-2"/>
                </c:manualLayout>
              </c:layout>
              <c:showVal val="1"/>
            </c:dLbl>
            <c:dLbl>
              <c:idx val="1"/>
              <c:layout>
                <c:manualLayout>
                  <c:x val="3.4177326293894375E-2"/>
                  <c:y val="-2.806032660894493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Летальность, 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shape val="pyramid"/>
        <c:axId val="89015808"/>
        <c:axId val="89017344"/>
        <c:axId val="0"/>
      </c:bar3DChart>
      <c:catAx>
        <c:axId val="89015808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ru-RU"/>
          </a:p>
        </c:txPr>
        <c:crossAx val="89017344"/>
        <c:crosses val="autoZero"/>
        <c:auto val="1"/>
        <c:lblAlgn val="ctr"/>
        <c:lblOffset val="100"/>
      </c:catAx>
      <c:valAx>
        <c:axId val="89017344"/>
        <c:scaling>
          <c:orientation val="minMax"/>
          <c:max val="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9015808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8773882038330122"/>
          <c:y val="4.4861391929187276E-2"/>
          <c:w val="0.81138810478878809"/>
          <c:h val="0.565315712921205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4.4693426692015731E-2"/>
                  <c:y val="-5.6120653217889747E-2"/>
                </c:manualLayout>
              </c:layout>
              <c:showVal val="1"/>
            </c:dLbl>
            <c:dLbl>
              <c:idx val="1"/>
              <c:layout>
                <c:manualLayout>
                  <c:x val="4.4693426692015731E-2"/>
                  <c:y val="-3.086635926983932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Госпитализировано пострадавших от ДТП, абс.ч.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7322451791546087E-2"/>
                  <c:y val="-7.8568914505045703E-2"/>
                </c:manualLayout>
              </c:layout>
              <c:showVal val="1"/>
            </c:dLbl>
            <c:dLbl>
              <c:idx val="1"/>
              <c:layout>
                <c:manualLayout>
                  <c:x val="3.4177326293894375E-2"/>
                  <c:y val="-2.806032660894493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Госпитализировано пострадавших от ДТП, абс.ч.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235</c:v>
                </c:pt>
              </c:numCache>
            </c:numRef>
          </c:val>
        </c:ser>
        <c:shape val="cylinder"/>
        <c:axId val="89356928"/>
        <c:axId val="89465216"/>
        <c:axId val="0"/>
      </c:bar3DChart>
      <c:catAx>
        <c:axId val="89356928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800"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89465216"/>
        <c:crosses val="autoZero"/>
        <c:auto val="1"/>
        <c:lblAlgn val="ctr"/>
        <c:lblOffset val="100"/>
      </c:catAx>
      <c:valAx>
        <c:axId val="89465216"/>
        <c:scaling>
          <c:orientation val="minMax"/>
          <c:max val="240"/>
          <c:min val="21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89356928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88611849906266"/>
          <c:y val="3.0831228624714813E-2"/>
          <c:w val="0.81138810478878809"/>
          <c:h val="0.565315712921205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6290250995303372E-3"/>
                  <c:y val="-3.0866359269839376E-2"/>
                </c:manualLayout>
              </c:layout>
              <c:showVal val="1"/>
            </c:dLbl>
            <c:dLbl>
              <c:idx val="1"/>
              <c:layout>
                <c:manualLayout>
                  <c:x val="4.4693426692015731E-2"/>
                  <c:y val="-3.086635926983932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умерших от ДТП, абс.ч.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3.4177326293894375E-2"/>
                  <c:y val="-5.8926685878784274E-2"/>
                </c:manualLayout>
              </c:layout>
              <c:showVal val="1"/>
            </c:dLbl>
            <c:dLbl>
              <c:idx val="1"/>
              <c:layout>
                <c:manualLayout>
                  <c:x val="3.4177326293894375E-2"/>
                  <c:y val="-2.806032660894493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умерших от ДТП, абс.ч.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hape val="cone"/>
        <c:axId val="90732800"/>
        <c:axId val="90763264"/>
        <c:axId val="0"/>
      </c:bar3DChart>
      <c:catAx>
        <c:axId val="90732800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800"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90763264"/>
        <c:crosses val="autoZero"/>
        <c:auto val="1"/>
        <c:lblAlgn val="ctr"/>
        <c:lblOffset val="100"/>
      </c:catAx>
      <c:valAx>
        <c:axId val="90763264"/>
        <c:scaling>
          <c:orientation val="minMax"/>
          <c:max val="1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0732800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88611849906266"/>
          <c:y val="3.0831228624714813E-2"/>
          <c:w val="0.81138810478878809"/>
          <c:h val="0.565315712921205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39147278654862E-2"/>
                  <c:y val="-3.0866434302164548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4.4693426692015731E-2"/>
                  <c:y val="-3.086635926983932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Проведено операций, абс.ч.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3.4177326293894375E-2"/>
                  <c:y val="-5.8926685878784274E-2"/>
                </c:manualLayout>
              </c:layout>
              <c:showVal val="1"/>
            </c:dLbl>
            <c:dLbl>
              <c:idx val="1"/>
              <c:layout>
                <c:manualLayout>
                  <c:x val="3.4177326293894375E-2"/>
                  <c:y val="-2.806032660894493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Проведено операций, абс.ч.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139</c:v>
                </c:pt>
              </c:numCache>
            </c:numRef>
          </c:val>
        </c:ser>
        <c:shape val="cylinder"/>
        <c:axId val="90813568"/>
        <c:axId val="90815104"/>
        <c:axId val="0"/>
      </c:bar3DChart>
      <c:catAx>
        <c:axId val="90813568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800"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90815104"/>
        <c:crosses val="autoZero"/>
        <c:auto val="1"/>
        <c:lblAlgn val="ctr"/>
        <c:lblOffset val="100"/>
      </c:catAx>
      <c:valAx>
        <c:axId val="90815104"/>
        <c:scaling>
          <c:orientation val="minMax"/>
          <c:max val="200"/>
          <c:min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0813568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88611849906266"/>
          <c:y val="3.0831228624714813E-2"/>
          <c:w val="0.81138810478878809"/>
          <c:h val="0.565315712921205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6290250995303372E-3"/>
                  <c:y val="-3.0866359269839376E-2"/>
                </c:manualLayout>
              </c:layout>
              <c:showVal val="1"/>
            </c:dLbl>
            <c:dLbl>
              <c:idx val="1"/>
              <c:layout>
                <c:manualLayout>
                  <c:x val="4.4693426692015731E-2"/>
                  <c:y val="-3.086635926983932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Летальность, 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3.4177326293894375E-2"/>
                  <c:y val="-5.8926685878784274E-2"/>
                </c:manualLayout>
              </c:layout>
              <c:showVal val="1"/>
            </c:dLbl>
            <c:dLbl>
              <c:idx val="1"/>
              <c:layout>
                <c:manualLayout>
                  <c:x val="3.4177326293894375E-2"/>
                  <c:y val="-2.806032660894493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Летальность, 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1.7</c:v>
                </c:pt>
              </c:numCache>
            </c:numRef>
          </c:val>
        </c:ser>
        <c:shape val="cone"/>
        <c:axId val="91197440"/>
        <c:axId val="91198976"/>
        <c:axId val="0"/>
      </c:bar3DChart>
      <c:catAx>
        <c:axId val="91197440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800"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91198976"/>
        <c:crosses val="autoZero"/>
        <c:auto val="1"/>
        <c:lblAlgn val="ctr"/>
        <c:lblOffset val="100"/>
      </c:catAx>
      <c:valAx>
        <c:axId val="91198976"/>
        <c:scaling>
          <c:orientation val="minMax"/>
          <c:max val="7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1197440"/>
        <c:crosses val="autoZero"/>
        <c:crossBetween val="between"/>
        <c:majorUnit val="2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0F6FD-E85F-4B93-9B74-329759C7BF5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BCAB5-E455-4BCE-BC38-2D2625973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3166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AF7540-2BEC-4F80-A9FD-7A1FF895A35D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784E06-6D18-449F-A266-317BA0BBF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3524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E619D-1FD1-4D0E-AA39-1D9A1DBF3F9C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62BD-B913-420D-AB43-FD685BD89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40AC-E5CA-4C90-82BC-2B180540093F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11F84-641F-4055-954B-83AA6D95F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FEF9A-503E-4C13-BF3A-254E6700395A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DA0D1-0BBA-42C0-9AF9-1EDD21A3B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30F8-577F-4FC4-AA79-AFC9BE34D73C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D4DD2-6A9F-4327-8019-FF881B832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040AC-9566-4BA0-99F2-1B6040FBBA46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FF5A6-4490-4DFA-A06B-76A2E4057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450F-E59E-4515-BDA1-06E654A95E2E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3607-58E7-4D61-9FE7-10C702664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B7BD0-33E1-4FF3-A4B4-C0AD4F7838B7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A23B-6816-48F8-894E-F0E4F4F2C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AB85-BB24-4BF9-87C9-07502A676DE8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0B1F-FD87-4FFE-ADC8-E27E30B5B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C690-3DE4-4450-B3D5-7107E31F8EFF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E8A4-0B2D-4E18-B071-6CFD17BEC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AED7-E43C-474B-BA74-219C77E699C4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3626-CD44-43EF-9315-C14646660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4A36-EEF2-4962-A90F-E6F12E2ADF28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2E66A-F952-4D0E-8BB2-74B32F657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419964-1F1E-456D-B21D-4A7F45A8A702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34AB40-E0D8-4F7E-82CA-47340C50D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9.xml"/><Relationship Id="rId5" Type="http://schemas.openxmlformats.org/officeDocument/2006/relationships/image" Target="../media/image1.jpeg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030771440"/>
              </p:ext>
            </p:extLst>
          </p:nvPr>
        </p:nvGraphicFramePr>
        <p:xfrm>
          <a:off x="-972616" y="960710"/>
          <a:ext cx="417646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араллелограмм 4"/>
          <p:cNvSpPr/>
          <p:nvPr/>
        </p:nvSpPr>
        <p:spPr>
          <a:xfrm>
            <a:off x="179512" y="46310"/>
            <a:ext cx="8964488" cy="914400"/>
          </a:xfrm>
          <a:prstGeom prst="parallelogram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48000">
                <a:srgbClr val="400040"/>
              </a:gs>
              <a:gs pos="59000">
                <a:srgbClr val="8F0040"/>
              </a:gs>
              <a:gs pos="80000">
                <a:srgbClr val="F27300"/>
              </a:gs>
              <a:gs pos="69000">
                <a:srgbClr val="CE4917"/>
              </a:gs>
              <a:gs pos="89000">
                <a:srgbClr val="FFBF00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600" b="1" dirty="0">
                <a:solidFill>
                  <a:schemeClr val="bg1"/>
                </a:solidFill>
                <a:cs typeface="Arial" charset="0"/>
              </a:rPr>
              <a:t>Деятельность травматологического центра </a:t>
            </a: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>1 уровня за </a:t>
            </a:r>
            <a:r>
              <a:rPr lang="ru-RU" sz="2600" b="1" dirty="0">
                <a:solidFill>
                  <a:schemeClr val="bg1"/>
                </a:solidFill>
                <a:cs typeface="Arial" charset="0"/>
              </a:rPr>
              <a:t>2014-2015гг.</a:t>
            </a:r>
          </a:p>
        </p:txBody>
      </p:sp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1928667"/>
              </p:ext>
            </p:extLst>
          </p:nvPr>
        </p:nvGraphicFramePr>
        <p:xfrm>
          <a:off x="611560" y="4044516"/>
          <a:ext cx="4176464" cy="324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71384547"/>
              </p:ext>
            </p:extLst>
          </p:nvPr>
        </p:nvGraphicFramePr>
        <p:xfrm>
          <a:off x="2123728" y="836713"/>
          <a:ext cx="4176464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32197218"/>
              </p:ext>
            </p:extLst>
          </p:nvPr>
        </p:nvGraphicFramePr>
        <p:xfrm>
          <a:off x="4463988" y="3720480"/>
          <a:ext cx="4176464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Овал 9"/>
          <p:cNvSpPr/>
          <p:nvPr/>
        </p:nvSpPr>
        <p:spPr>
          <a:xfrm>
            <a:off x="1979712" y="2204864"/>
            <a:ext cx="1440160" cy="62636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+15 чел.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631832" y="4725144"/>
            <a:ext cx="1512168" cy="62636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-12,0%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041547" y="5038328"/>
            <a:ext cx="1314158" cy="62636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-9,4%</a:t>
            </a:r>
            <a:endParaRPr lang="ru-RU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4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27625888"/>
              </p:ext>
            </p:extLst>
          </p:nvPr>
        </p:nvGraphicFramePr>
        <p:xfrm>
          <a:off x="5075251" y="859920"/>
          <a:ext cx="4104456" cy="383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Овал 15"/>
          <p:cNvSpPr/>
          <p:nvPr/>
        </p:nvSpPr>
        <p:spPr>
          <a:xfrm>
            <a:off x="7956376" y="2204864"/>
            <a:ext cx="1368152" cy="62636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</a:rPr>
              <a:t>-33,3%</a:t>
            </a:r>
            <a:endParaRPr lang="ru-RU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21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790527622"/>
              </p:ext>
            </p:extLst>
          </p:nvPr>
        </p:nvGraphicFramePr>
        <p:xfrm>
          <a:off x="-900608" y="960710"/>
          <a:ext cx="4176464" cy="3404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араллелограмм 4"/>
          <p:cNvSpPr/>
          <p:nvPr/>
        </p:nvSpPr>
        <p:spPr>
          <a:xfrm>
            <a:off x="179512" y="46310"/>
            <a:ext cx="8964488" cy="914400"/>
          </a:xfrm>
          <a:prstGeom prst="parallelogram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48000">
                <a:srgbClr val="400040"/>
              </a:gs>
              <a:gs pos="59000">
                <a:srgbClr val="8F0040"/>
              </a:gs>
              <a:gs pos="80000">
                <a:srgbClr val="F27300"/>
              </a:gs>
              <a:gs pos="69000">
                <a:srgbClr val="CE4917"/>
              </a:gs>
              <a:gs pos="89000">
                <a:srgbClr val="FFBF00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cs typeface="Arial" charset="0"/>
              </a:rPr>
              <a:t>Дорожно-транспортные происшествия</a:t>
            </a:r>
          </a:p>
        </p:txBody>
      </p:sp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45593466"/>
              </p:ext>
            </p:extLst>
          </p:nvPr>
        </p:nvGraphicFramePr>
        <p:xfrm>
          <a:off x="2051720" y="704908"/>
          <a:ext cx="4176464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59555978"/>
              </p:ext>
            </p:extLst>
          </p:nvPr>
        </p:nvGraphicFramePr>
        <p:xfrm>
          <a:off x="4647380" y="3717032"/>
          <a:ext cx="4176464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Овал 9"/>
          <p:cNvSpPr/>
          <p:nvPr/>
        </p:nvSpPr>
        <p:spPr>
          <a:xfrm>
            <a:off x="2051720" y="2022756"/>
            <a:ext cx="1296144" cy="62636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+3 чел.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631832" y="4725144"/>
            <a:ext cx="1512168" cy="62636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-13,1%</a:t>
            </a:r>
            <a:endParaRPr lang="ru-RU" b="1" u="sng" dirty="0">
              <a:solidFill>
                <a:srgbClr val="FF0000"/>
              </a:solidFill>
            </a:endParaRPr>
          </a:p>
        </p:txBody>
      </p:sp>
      <p:pic>
        <p:nvPicPr>
          <p:cNvPr id="14" name="Picture 12" descr="P5180001_thumb.jpg"/>
          <p:cNvPicPr>
            <a:picLocks noChangeAspect="1" noChangeArrowheads="1"/>
          </p:cNvPicPr>
          <p:nvPr/>
        </p:nvPicPr>
        <p:blipFill rotWithShape="1">
          <a:blip r:embed="rId5" cstate="print"/>
          <a:srcRect l="9630" t="14892"/>
          <a:stretch/>
        </p:blipFill>
        <p:spPr bwMode="auto">
          <a:xfrm>
            <a:off x="208476" y="4137567"/>
            <a:ext cx="4734253" cy="2427890"/>
          </a:xfrm>
          <a:prstGeom prst="rect">
            <a:avLst/>
          </a:prstGeom>
          <a:noFill/>
        </p:spPr>
      </p:pic>
      <p:graphicFrame>
        <p:nvGraphicFramePr>
          <p:cNvPr id="13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77161904"/>
              </p:ext>
            </p:extLst>
          </p:nvPr>
        </p:nvGraphicFramePr>
        <p:xfrm>
          <a:off x="5076056" y="704908"/>
          <a:ext cx="4176464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Овал 14"/>
          <p:cNvSpPr/>
          <p:nvPr/>
        </p:nvSpPr>
        <p:spPr>
          <a:xfrm>
            <a:off x="7812360" y="2073181"/>
            <a:ext cx="1512168" cy="62636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-69,6%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2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4693</TotalTime>
  <Words>51</Words>
  <Application>Microsoft Office PowerPoint</Application>
  <PresentationFormat>Экран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Статистик</cp:lastModifiedBy>
  <cp:revision>1019</cp:revision>
  <cp:lastPrinted>2016-02-16T03:14:13Z</cp:lastPrinted>
  <dcterms:modified xsi:type="dcterms:W3CDTF">2016-03-10T04:43:21Z</dcterms:modified>
</cp:coreProperties>
</file>