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drawings/drawing1.xml" ContentType="application/vnd.openxmlformats-officedocument.drawingml.chartshapes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theme/themeOverride6.xml" ContentType="application/vnd.openxmlformats-officedocument.themeOverride+xml"/>
  <Override PartName="/ppt/charts/chart7.xml" ContentType="application/vnd.openxmlformats-officedocument.drawingml.chart+xml"/>
  <Override PartName="/ppt/theme/themeOverride7.xml" ContentType="application/vnd.openxmlformats-officedocument.themeOverride+xml"/>
  <Override PartName="/ppt/charts/chart8.xml" ContentType="application/vnd.openxmlformats-officedocument.drawingml.chart+xml"/>
  <Override PartName="/ppt/theme/themeOverride8.xml" ContentType="application/vnd.openxmlformats-officedocument.themeOverride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  <p:sldId id="295" r:id="rId3"/>
    <p:sldId id="297" r:id="rId4"/>
    <p:sldId id="282" r:id="rId5"/>
    <p:sldId id="281" r:id="rId6"/>
    <p:sldId id="280" r:id="rId7"/>
    <p:sldId id="285" r:id="rId8"/>
    <p:sldId id="288" r:id="rId9"/>
    <p:sldId id="298" r:id="rId10"/>
    <p:sldId id="299" r:id="rId11"/>
    <p:sldId id="261" r:id="rId12"/>
    <p:sldId id="296" r:id="rId13"/>
    <p:sldId id="292" r:id="rId14"/>
    <p:sldId id="301" r:id="rId15"/>
    <p:sldId id="293" r:id="rId16"/>
    <p:sldId id="283" r:id="rId17"/>
    <p:sldId id="30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66CC"/>
    <a:srgbClr val="99FF66"/>
    <a:srgbClr val="9900CC"/>
    <a:srgbClr val="0000CC"/>
    <a:srgbClr val="E7FFE7"/>
    <a:srgbClr val="C9C9FF"/>
    <a:srgbClr val="E7E7FF"/>
    <a:srgbClr val="F5D9FF"/>
    <a:srgbClr val="FF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840" y="-3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1.xlsx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5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6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7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2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3.xlsx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_____Microsoft_Excel4.xlsx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5.xlsx"/><Relationship Id="rId1" Type="http://schemas.openxmlformats.org/officeDocument/2006/relationships/themeOverride" Target="../theme/themeOverride5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6.xlsx"/><Relationship Id="rId1" Type="http://schemas.openxmlformats.org/officeDocument/2006/relationships/themeOverride" Target="../theme/themeOverride6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7.xlsx"/><Relationship Id="rId1" Type="http://schemas.openxmlformats.org/officeDocument/2006/relationships/themeOverride" Target="../theme/themeOverride7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8.xlsx"/><Relationship Id="rId1" Type="http://schemas.openxmlformats.org/officeDocument/2006/relationships/themeOverride" Target="../theme/themeOverride8.xm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2014г.</a:t>
            </a:r>
            <a:endParaRPr lang="ru-RU" dirty="0"/>
          </a:p>
        </c:rich>
      </c:tx>
      <c:layout>
        <c:manualLayout>
          <c:xMode val="edge"/>
          <c:yMode val="edge"/>
          <c:x val="0.33067992445283861"/>
          <c:y val="6.1189346308460055E-2"/>
        </c:manualLayout>
      </c:layout>
      <c:overlay val="0"/>
    </c:title>
    <c:autoTitleDeleted val="0"/>
    <c:view3D>
      <c:rotX val="30"/>
      <c:rotY val="15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2419744856881477E-2"/>
          <c:y val="0.18912779532432905"/>
          <c:w val="0.98758025514311853"/>
          <c:h val="0.81087220467567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Поступили по направлению</c:v>
                </c:pt>
              </c:strCache>
            </c:strRef>
          </c:tx>
          <c:dPt>
            <c:idx val="0"/>
            <c:bubble3D val="0"/>
            <c:spPr>
              <a:solidFill>
                <a:srgbClr val="00B050"/>
              </a:solidFill>
            </c:spPr>
          </c:dPt>
          <c:dPt>
            <c:idx val="1"/>
            <c:bubble3D val="0"/>
            <c:spPr>
              <a:solidFill>
                <a:srgbClr val="FFFF00"/>
              </a:solidFill>
            </c:spPr>
          </c:dPt>
          <c:dPt>
            <c:idx val="2"/>
            <c:bubble3D val="0"/>
            <c:spPr>
              <a:solidFill>
                <a:srgbClr val="6600CC"/>
              </a:solidFill>
            </c:spPr>
          </c:dPt>
          <c:dLbls>
            <c:dLbl>
              <c:idx val="0"/>
              <c:layout>
                <c:manualLayout>
                  <c:x val="0.27588281857571378"/>
                  <c:y val="-0.20843574070001292"/>
                </c:manualLayout>
              </c:layout>
              <c:spPr/>
              <c:txPr>
                <a:bodyPr/>
                <a:lstStyle/>
                <a:p>
                  <a:pPr>
                    <a:defRPr b="1"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-0.19523191867570269"/>
                  <c:y val="0.17172921829547283"/>
                </c:manualLayout>
              </c:layout>
              <c:tx>
                <c:rich>
                  <a:bodyPr/>
                  <a:lstStyle/>
                  <a:p>
                    <a:pPr>
                      <a:defRPr b="1">
                        <a:solidFill>
                          <a:schemeClr val="tx1"/>
                        </a:solidFill>
                      </a:defRPr>
                    </a:pPr>
                    <a:r>
                      <a:rPr lang="ru-RU" dirty="0" smtClean="0"/>
                      <a:t>из поликлиник</a:t>
                    </a:r>
                    <a:r>
                      <a:rPr lang="ru-RU" dirty="0"/>
                      <a:t>
26%</a:t>
                    </a:r>
                  </a:p>
                </c:rich>
              </c:tx>
              <c:spPr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-0.15515333007076348"/>
                  <c:y val="-0.1945628490258452"/>
                </c:manualLayout>
              </c:layout>
              <c:tx>
                <c:rich>
                  <a:bodyPr/>
                  <a:lstStyle/>
                  <a:p>
                    <a:pPr>
                      <a:defRPr b="1">
                        <a:solidFill>
                          <a:schemeClr val="bg1"/>
                        </a:solidFill>
                      </a:defRPr>
                    </a:pPr>
                    <a:r>
                      <a:rPr lang="ru-RU" dirty="0" smtClean="0"/>
                      <a:t>Из других</a:t>
                    </a:r>
                    <a:r>
                      <a:rPr lang="ru-RU" baseline="0" dirty="0" smtClean="0"/>
                      <a:t> ЛПУ</a:t>
                    </a:r>
                    <a:r>
                      <a:rPr lang="ru-RU" dirty="0"/>
                      <a:t>
20%</a:t>
                    </a:r>
                  </a:p>
                </c:rich>
              </c:tx>
              <c:spPr/>
              <c:showLegendKey val="0"/>
              <c:showVal val="0"/>
              <c:showCatName val="1"/>
              <c:showSerName val="0"/>
              <c:showPercent val="1"/>
              <c:showBubbleSize val="0"/>
            </c:dLbl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Лист1!$A$2:$A$4</c:f>
              <c:strCache>
                <c:ptCount val="3"/>
                <c:pt idx="0">
                  <c:v>из  отделений БСМП</c:v>
                </c:pt>
                <c:pt idx="1">
                  <c:v>из поликлиники</c:v>
                </c:pt>
                <c:pt idx="2">
                  <c:v>прочие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530</c:v>
                </c:pt>
                <c:pt idx="1">
                  <c:v>255</c:v>
                </c:pt>
                <c:pt idx="2">
                  <c:v>190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17727152841883159"/>
          <c:y val="9.6718644164985254E-2"/>
        </c:manualLayout>
      </c:layout>
      <c:overlay val="0"/>
      <c:txPr>
        <a:bodyPr/>
        <a:lstStyle/>
        <a:p>
          <a:pPr>
            <a:defRPr>
              <a:solidFill>
                <a:srgbClr val="FF0000"/>
              </a:solidFill>
            </a:defRPr>
          </a:pPr>
          <a:endParaRPr lang="ru-RU"/>
        </a:p>
      </c:txPr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Физиотерапия</c:v>
                </c:pt>
              </c:strCache>
            </c:strRef>
          </c:tx>
          <c:spPr>
            <a:solidFill>
              <a:srgbClr val="FF0000"/>
            </a:solidFill>
          </c:spPr>
          <c:dPt>
            <c:idx val="1"/>
            <c:bubble3D val="0"/>
            <c:spPr>
              <a:solidFill>
                <a:srgbClr val="FF0000"/>
              </a:solidFill>
              <a:ln>
                <a:solidFill>
                  <a:srgbClr val="6600CC"/>
                </a:solidFill>
              </a:ln>
            </c:spPr>
          </c:dPt>
          <c:dLbls>
            <c:dLbl>
              <c:idx val="0"/>
              <c:layout>
                <c:manualLayout>
                  <c:x val="-1.8550265945755859E-2"/>
                  <c:y val="-0.26412880647669973"/>
                </c:manualLayout>
              </c:layout>
              <c:spPr/>
              <c:txPr>
                <a:bodyPr/>
                <a:lstStyle/>
                <a:p>
                  <a:pPr>
                    <a:defRPr sz="2400" b="1"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numRef>
              <c:f>Лист1!$A$2:$A$3</c:f>
              <c:numCache>
                <c:formatCode>General</c:formatCode>
                <c:ptCount val="2"/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100</c:v>
                </c:pt>
                <c:pt idx="1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37111399280066032"/>
          <c:y val="9.6718644164985254E-2"/>
        </c:manualLayout>
      </c:layout>
      <c:overlay val="0"/>
      <c:txPr>
        <a:bodyPr/>
        <a:lstStyle/>
        <a:p>
          <a:pPr>
            <a:defRPr>
              <a:solidFill>
                <a:schemeClr val="accent2">
                  <a:lumMod val="50000"/>
                </a:schemeClr>
              </a:solidFill>
            </a:defRPr>
          </a:pPr>
          <a:endParaRPr lang="ru-RU"/>
        </a:p>
      </c:txPr>
    </c:title>
    <c:autoTitleDeleted val="0"/>
    <c:view3D>
      <c:rotX val="30"/>
      <c:rotY val="6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Массаж</c:v>
                </c:pt>
              </c:strCache>
            </c:strRef>
          </c:tx>
          <c:dPt>
            <c:idx val="0"/>
            <c:bubble3D val="0"/>
            <c:spPr>
              <a:solidFill>
                <a:schemeClr val="accent2">
                  <a:lumMod val="50000"/>
                </a:schemeClr>
              </a:solidFill>
            </c:spPr>
          </c:dPt>
          <c:dPt>
            <c:idx val="1"/>
            <c:bubble3D val="0"/>
            <c:spPr>
              <a:solidFill>
                <a:schemeClr val="bg1"/>
              </a:solidFill>
              <a:ln>
                <a:solidFill>
                  <a:srgbClr val="6600CC"/>
                </a:solidFill>
              </a:ln>
            </c:spPr>
          </c:dPt>
          <c:dLbls>
            <c:dLbl>
              <c:idx val="0"/>
              <c:layout>
                <c:manualLayout>
                  <c:x val="-0.25891492177922343"/>
                  <c:y val="-0.12758483824377936"/>
                </c:manualLayout>
              </c:layout>
              <c:spPr/>
              <c:txPr>
                <a:bodyPr/>
                <a:lstStyle/>
                <a:p>
                  <a:pPr>
                    <a:defRPr sz="2400" b="1"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numRef>
              <c:f>Лист1!$A$2:$A$3</c:f>
              <c:numCache>
                <c:formatCode>General</c:formatCode>
                <c:ptCount val="2"/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38</c:v>
                </c:pt>
                <c:pt idx="1">
                  <c:v>62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26256221274683628"/>
          <c:y val="9.6718644164985254E-2"/>
        </c:manualLayout>
      </c:layout>
      <c:overlay val="0"/>
      <c:txPr>
        <a:bodyPr/>
        <a:lstStyle/>
        <a:p>
          <a:pPr>
            <a:defRPr>
              <a:solidFill>
                <a:srgbClr val="6600CC"/>
              </a:solidFill>
            </a:defRPr>
          </a:pPr>
          <a:endParaRPr lang="ru-RU"/>
        </a:p>
      </c:txPr>
    </c:title>
    <c:autoTitleDeleted val="0"/>
    <c:view3D>
      <c:rotX val="30"/>
      <c:rotY val="8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УВЧ терапия</c:v>
                </c:pt>
              </c:strCache>
            </c:strRef>
          </c:tx>
          <c:dPt>
            <c:idx val="0"/>
            <c:bubble3D val="0"/>
            <c:spPr>
              <a:solidFill>
                <a:srgbClr val="6600CC"/>
              </a:solidFill>
            </c:spPr>
          </c:dPt>
          <c:dPt>
            <c:idx val="1"/>
            <c:bubble3D val="0"/>
            <c:spPr>
              <a:solidFill>
                <a:schemeClr val="bg1"/>
              </a:solidFill>
              <a:ln>
                <a:solidFill>
                  <a:srgbClr val="6600CC"/>
                </a:solidFill>
              </a:ln>
            </c:spPr>
          </c:dPt>
          <c:dLbls>
            <c:dLbl>
              <c:idx val="0"/>
              <c:layout>
                <c:manualLayout>
                  <c:x val="-0.51866382405087408"/>
                  <c:y val="-0.10482751020495931"/>
                </c:manualLayout>
              </c:layout>
              <c:spPr/>
              <c:txPr>
                <a:bodyPr/>
                <a:lstStyle/>
                <a:p>
                  <a:pPr>
                    <a:defRPr sz="2400" b="1">
                      <a:solidFill>
                        <a:srgbClr val="6600CC"/>
                      </a:solidFill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numRef>
              <c:f>Лист1!$A$2:$A$3</c:f>
              <c:numCache>
                <c:formatCode>General</c:formatCode>
                <c:ptCount val="2"/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8</c:v>
                </c:pt>
                <c:pt idx="1">
                  <c:v>92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17727152841883159"/>
          <c:y val="9.6718644164985254E-2"/>
        </c:manualLayout>
      </c:layout>
      <c:overlay val="0"/>
      <c:txPr>
        <a:bodyPr/>
        <a:lstStyle/>
        <a:p>
          <a:pPr>
            <a:defRPr>
              <a:solidFill>
                <a:srgbClr val="6600CC"/>
              </a:solidFill>
            </a:defRPr>
          </a:pPr>
          <a:endParaRPr lang="ru-RU"/>
        </a:p>
      </c:txPr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Магнитотерапия</c:v>
                </c:pt>
              </c:strCache>
            </c:strRef>
          </c:tx>
          <c:dPt>
            <c:idx val="0"/>
            <c:bubble3D val="0"/>
            <c:spPr>
              <a:solidFill>
                <a:srgbClr val="6600CC"/>
              </a:solidFill>
            </c:spPr>
          </c:dPt>
          <c:dPt>
            <c:idx val="1"/>
            <c:bubble3D val="0"/>
            <c:spPr>
              <a:solidFill>
                <a:schemeClr val="bg1"/>
              </a:solidFill>
              <a:ln w="12700">
                <a:solidFill>
                  <a:srgbClr val="6600CC"/>
                </a:solidFill>
              </a:ln>
            </c:spPr>
          </c:dPt>
          <c:dLbls>
            <c:dLbl>
              <c:idx val="0"/>
              <c:layout>
                <c:manualLayout>
                  <c:x val="-0.26279177106686002"/>
                  <c:y val="-5.3623522117614175E-2"/>
                </c:manualLayout>
              </c:layout>
              <c:spPr/>
              <c:txPr>
                <a:bodyPr/>
                <a:lstStyle/>
                <a:p>
                  <a:pPr>
                    <a:defRPr sz="2400" b="1"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numRef>
              <c:f>Лист1!$A$2:$A$3</c:f>
              <c:numCache>
                <c:formatCode>General</c:formatCode>
                <c:ptCount val="2"/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51</c:v>
                </c:pt>
                <c:pt idx="1">
                  <c:v>49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17727152841883159"/>
          <c:y val="9.6718644164985254E-2"/>
        </c:manualLayout>
      </c:layout>
      <c:overlay val="0"/>
      <c:txPr>
        <a:bodyPr/>
        <a:lstStyle/>
        <a:p>
          <a:pPr>
            <a:defRPr>
              <a:solidFill>
                <a:srgbClr val="6600CC"/>
              </a:solidFill>
            </a:defRPr>
          </a:pPr>
          <a:endParaRPr lang="ru-RU"/>
        </a:p>
      </c:txPr>
    </c:title>
    <c:autoTitleDeleted val="0"/>
    <c:view3D>
      <c:rotX val="30"/>
      <c:rotY val="14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Электролечение</c:v>
                </c:pt>
              </c:strCache>
            </c:strRef>
          </c:tx>
          <c:dPt>
            <c:idx val="0"/>
            <c:bubble3D val="0"/>
            <c:spPr>
              <a:solidFill>
                <a:srgbClr val="6600CC"/>
              </a:solidFill>
            </c:spPr>
          </c:dPt>
          <c:dPt>
            <c:idx val="1"/>
            <c:bubble3D val="0"/>
            <c:spPr>
              <a:solidFill>
                <a:schemeClr val="bg1"/>
              </a:solidFill>
              <a:ln>
                <a:solidFill>
                  <a:srgbClr val="6600CC"/>
                </a:solidFill>
              </a:ln>
            </c:spPr>
          </c:dPt>
          <c:dLbls>
            <c:dLbl>
              <c:idx val="0"/>
              <c:layout>
                <c:manualLayout>
                  <c:x val="-0.11934834742430681"/>
                  <c:y val="-0.22999326239736803"/>
                </c:manualLayout>
              </c:layout>
              <c:spPr/>
              <c:txPr>
                <a:bodyPr/>
                <a:lstStyle/>
                <a:p>
                  <a:pPr>
                    <a:defRPr sz="2400" b="1"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numRef>
              <c:f>Лист1!$A$2:$A$3</c:f>
              <c:numCache>
                <c:formatCode>General</c:formatCode>
                <c:ptCount val="2"/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14</c:v>
                </c:pt>
                <c:pt idx="1">
                  <c:v>86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28194645918501915"/>
          <c:y val="9.6718644164985254E-2"/>
        </c:manualLayout>
      </c:layout>
      <c:overlay val="0"/>
      <c:txPr>
        <a:bodyPr/>
        <a:lstStyle/>
        <a:p>
          <a:pPr>
            <a:defRPr>
              <a:solidFill>
                <a:schemeClr val="accent2">
                  <a:lumMod val="50000"/>
                </a:schemeClr>
              </a:solidFill>
            </a:defRPr>
          </a:pPr>
          <a:endParaRPr lang="ru-RU"/>
        </a:p>
      </c:txPr>
    </c:title>
    <c:autoTitleDeleted val="0"/>
    <c:view3D>
      <c:rotX val="30"/>
      <c:rotY val="8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Светотерапия</c:v>
                </c:pt>
              </c:strCache>
            </c:strRef>
          </c:tx>
          <c:dPt>
            <c:idx val="0"/>
            <c:bubble3D val="0"/>
            <c:spPr>
              <a:solidFill>
                <a:schemeClr val="accent2">
                  <a:lumMod val="50000"/>
                </a:schemeClr>
              </a:solidFill>
            </c:spPr>
          </c:dPt>
          <c:dPt>
            <c:idx val="1"/>
            <c:bubble3D val="0"/>
            <c:spPr>
              <a:solidFill>
                <a:schemeClr val="bg1"/>
              </a:solidFill>
              <a:ln>
                <a:solidFill>
                  <a:srgbClr val="6600CC"/>
                </a:solidFill>
              </a:ln>
            </c:spPr>
          </c:dPt>
          <c:dLbls>
            <c:dLbl>
              <c:idx val="0"/>
              <c:layout>
                <c:manualLayout>
                  <c:x val="-0.21626957961522111"/>
                  <c:y val="-0.18447860631972793"/>
                </c:manualLayout>
              </c:layout>
              <c:spPr/>
              <c:txPr>
                <a:bodyPr/>
                <a:lstStyle/>
                <a:p>
                  <a:pPr>
                    <a:defRPr sz="2400" b="1"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numRef>
              <c:f>Лист1!$A$2:$A$3</c:f>
              <c:numCache>
                <c:formatCode>General</c:formatCode>
                <c:ptCount val="2"/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27</c:v>
                </c:pt>
                <c:pt idx="1">
                  <c:v>73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39437508852647979"/>
          <c:y val="9.6718644164985254E-2"/>
        </c:manualLayout>
      </c:layout>
      <c:overlay val="0"/>
      <c:txPr>
        <a:bodyPr/>
        <a:lstStyle/>
        <a:p>
          <a:pPr>
            <a:defRPr>
              <a:solidFill>
                <a:srgbClr val="6600CC"/>
              </a:solidFill>
            </a:defRPr>
          </a:pPr>
          <a:endParaRPr lang="ru-RU"/>
        </a:p>
      </c:txPr>
    </c:title>
    <c:autoTitleDeleted val="0"/>
    <c:view3D>
      <c:rotX val="30"/>
      <c:rotY val="6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ЛФК</c:v>
                </c:pt>
              </c:strCache>
            </c:strRef>
          </c:tx>
          <c:dPt>
            <c:idx val="0"/>
            <c:bubble3D val="0"/>
            <c:spPr>
              <a:solidFill>
                <a:srgbClr val="6600CC"/>
              </a:solidFill>
            </c:spPr>
          </c:dPt>
          <c:dPt>
            <c:idx val="1"/>
            <c:bubble3D val="0"/>
            <c:spPr>
              <a:solidFill>
                <a:schemeClr val="bg1"/>
              </a:solidFill>
              <a:ln>
                <a:solidFill>
                  <a:srgbClr val="6600CC"/>
                </a:solidFill>
              </a:ln>
            </c:spPr>
          </c:dPt>
          <c:dLbls>
            <c:dLbl>
              <c:idx val="0"/>
              <c:layout>
                <c:manualLayout>
                  <c:x val="0.32828274502908555"/>
                  <c:y val="-0.21292481838935459"/>
                </c:manualLayout>
              </c:layout>
              <c:spPr/>
              <c:txPr>
                <a:bodyPr/>
                <a:lstStyle/>
                <a:p>
                  <a:pPr>
                    <a:defRPr sz="2400" b="1"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delete val="1"/>
            </c:dLbl>
            <c:showLegendKey val="0"/>
            <c:showVal val="0"/>
            <c:showCatName val="0"/>
            <c:showSerName val="0"/>
            <c:showPercent val="1"/>
            <c:showBubbleSize val="0"/>
            <c:showLeaderLines val="0"/>
          </c:dLbls>
          <c:cat>
            <c:numRef>
              <c:f>Лист1!$A$2:$A$3</c:f>
              <c:numCache>
                <c:formatCode>General</c:formatCode>
                <c:ptCount val="2"/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100</c:v>
                </c:pt>
                <c:pt idx="1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8.8103994803190366E-2"/>
          <c:y val="0.12516530421351033"/>
        </c:manualLayout>
      </c:layout>
      <c:overlay val="0"/>
      <c:txPr>
        <a:bodyPr/>
        <a:lstStyle/>
        <a:p>
          <a:pPr>
            <a:defRPr sz="2000">
              <a:solidFill>
                <a:schemeClr val="accent2">
                  <a:lumMod val="50000"/>
                </a:schemeClr>
              </a:solidFill>
            </a:defRPr>
          </a:pPr>
          <a:endParaRPr lang="ru-RU"/>
        </a:p>
      </c:txPr>
    </c:title>
    <c:autoTitleDeleted val="0"/>
    <c:view3D>
      <c:rotX val="30"/>
      <c:rotY val="6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Иглорефлексотерапия</c:v>
                </c:pt>
              </c:strCache>
            </c:strRef>
          </c:tx>
          <c:dPt>
            <c:idx val="0"/>
            <c:bubble3D val="0"/>
            <c:spPr>
              <a:solidFill>
                <a:schemeClr val="accent2">
                  <a:lumMod val="50000"/>
                </a:schemeClr>
              </a:solidFill>
            </c:spPr>
          </c:dPt>
          <c:dPt>
            <c:idx val="1"/>
            <c:bubble3D val="0"/>
            <c:spPr>
              <a:solidFill>
                <a:schemeClr val="bg1"/>
              </a:solidFill>
              <a:ln>
                <a:solidFill>
                  <a:srgbClr val="6600CC"/>
                </a:solidFill>
              </a:ln>
            </c:spPr>
          </c:dPt>
          <c:dLbls>
            <c:dLbl>
              <c:idx val="0"/>
              <c:layout>
                <c:manualLayout>
                  <c:x val="-0.25891492177922348"/>
                  <c:y val="-0.1389635022631894"/>
                </c:manualLayout>
              </c:layout>
              <c:spPr/>
              <c:txPr>
                <a:bodyPr/>
                <a:lstStyle/>
                <a:p>
                  <a:pPr>
                    <a:defRPr sz="2400" b="1"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numRef>
              <c:f>Лист1!$A$2:$A$3</c:f>
              <c:numCache>
                <c:formatCode>General</c:formatCode>
                <c:ptCount val="2"/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33</c:v>
                </c:pt>
                <c:pt idx="1">
                  <c:v>67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2015г.</a:t>
            </a:r>
            <a:endParaRPr lang="ru-RU" dirty="0"/>
          </a:p>
        </c:rich>
      </c:tx>
      <c:layout>
        <c:manualLayout>
          <c:xMode val="edge"/>
          <c:yMode val="edge"/>
          <c:x val="0.36948116875902676"/>
          <c:y val="5.3990599683935346E-2"/>
        </c:manualLayout>
      </c:layout>
      <c:overlay val="0"/>
    </c:title>
    <c:autoTitleDeleted val="0"/>
    <c:view3D>
      <c:rotX val="30"/>
      <c:rotY val="15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2419744856881477E-2"/>
          <c:y val="0.18912779532432905"/>
          <c:w val="0.98758025514311853"/>
          <c:h val="0.81087220467567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Поступили по направлению</c:v>
                </c:pt>
              </c:strCache>
            </c:strRef>
          </c:tx>
          <c:dPt>
            <c:idx val="0"/>
            <c:bubble3D val="0"/>
            <c:spPr>
              <a:solidFill>
                <a:srgbClr val="00B050"/>
              </a:solidFill>
            </c:spPr>
          </c:dPt>
          <c:dPt>
            <c:idx val="1"/>
            <c:bubble3D val="0"/>
            <c:spPr>
              <a:solidFill>
                <a:srgbClr val="FFFF00"/>
              </a:solidFill>
            </c:spPr>
          </c:dPt>
          <c:dPt>
            <c:idx val="2"/>
            <c:bubble3D val="0"/>
            <c:spPr>
              <a:solidFill>
                <a:srgbClr val="6600CC"/>
              </a:solidFill>
            </c:spPr>
          </c:dPt>
          <c:dLbls>
            <c:dLbl>
              <c:idx val="0"/>
              <c:layout>
                <c:manualLayout>
                  <c:x val="0.30586559826685922"/>
                  <c:y val="-0.10045454133214224"/>
                </c:manualLayout>
              </c:layout>
              <c:spPr/>
              <c:txPr>
                <a:bodyPr/>
                <a:lstStyle/>
                <a:p>
                  <a:pPr>
                    <a:defRPr b="1"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-0.21286884790578825"/>
                  <c:y val="3.4953032429503268E-2"/>
                </c:manualLayout>
              </c:layout>
              <c:tx>
                <c:rich>
                  <a:bodyPr/>
                  <a:lstStyle/>
                  <a:p>
                    <a:pPr>
                      <a:defRPr b="1">
                        <a:solidFill>
                          <a:schemeClr val="tx1"/>
                        </a:solidFill>
                      </a:defRPr>
                    </a:pPr>
                    <a:r>
                      <a:rPr lang="ru-RU" dirty="0" smtClean="0"/>
                      <a:t>из поликлиник</a:t>
                    </a:r>
                    <a:r>
                      <a:rPr lang="ru-RU" dirty="0"/>
                      <a:t>
31%</a:t>
                    </a:r>
                  </a:p>
                </c:rich>
              </c:tx>
              <c:spPr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-0.11811576491500944"/>
                  <c:y val="-7.9382903033449803E-2"/>
                </c:manualLayout>
              </c:layout>
              <c:tx>
                <c:rich>
                  <a:bodyPr/>
                  <a:lstStyle/>
                  <a:p>
                    <a:pPr>
                      <a:defRPr b="1">
                        <a:solidFill>
                          <a:schemeClr val="bg1"/>
                        </a:solidFill>
                      </a:defRPr>
                    </a:pPr>
                    <a:r>
                      <a:rPr lang="ru-RU" dirty="0" smtClean="0"/>
                      <a:t>Из других ЛПУ</a:t>
                    </a:r>
                    <a:r>
                      <a:rPr lang="ru-RU" dirty="0"/>
                      <a:t>
5%</a:t>
                    </a:r>
                  </a:p>
                </c:rich>
              </c:tx>
              <c:spPr/>
              <c:showLegendKey val="0"/>
              <c:showVal val="0"/>
              <c:showCatName val="1"/>
              <c:showSerName val="0"/>
              <c:showPercent val="1"/>
              <c:showBubbleSize val="0"/>
            </c:dLbl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Лист1!$A$2:$A$4</c:f>
              <c:strCache>
                <c:ptCount val="3"/>
                <c:pt idx="0">
                  <c:v>из  отделений БСМП</c:v>
                </c:pt>
                <c:pt idx="1">
                  <c:v>из поликлиники</c:v>
                </c:pt>
                <c:pt idx="2">
                  <c:v>прочие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526</c:v>
                </c:pt>
                <c:pt idx="1">
                  <c:v>254</c:v>
                </c:pt>
                <c:pt idx="2">
                  <c:v>40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layout>
        <c:manualLayout>
          <c:xMode val="edge"/>
          <c:yMode val="edge"/>
          <c:x val="0.4014160819737978"/>
          <c:y val="0.20532079323417907"/>
        </c:manualLayout>
      </c:layout>
      <c:overlay val="0"/>
      <c:txPr>
        <a:bodyPr/>
        <a:lstStyle/>
        <a:p>
          <a:pPr>
            <a:defRPr sz="3200">
              <a:solidFill>
                <a:srgbClr val="003366"/>
              </a:solidFill>
            </a:defRPr>
          </a:pPr>
          <a:endParaRPr lang="ru-RU"/>
        </a:p>
      </c:txPr>
    </c:title>
    <c:autoTitleDeleted val="0"/>
    <c:view3D>
      <c:rotX val="30"/>
      <c:rotY val="8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6891071932178477E-2"/>
          <c:y val="0.18682662583843687"/>
          <c:w val="0.98310892806782157"/>
          <c:h val="0.6722458442694663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2014г</c:v>
                </c:pt>
              </c:strCache>
            </c:strRef>
          </c:tx>
          <c:explosion val="8"/>
          <c:dPt>
            <c:idx val="0"/>
            <c:bubble3D val="0"/>
            <c:spPr>
              <a:solidFill>
                <a:srgbClr val="FF0000"/>
              </a:solidFill>
            </c:spPr>
          </c:dPt>
          <c:dPt>
            <c:idx val="1"/>
            <c:bubble3D val="0"/>
            <c:spPr>
              <a:solidFill>
                <a:srgbClr val="00FF99"/>
              </a:solidFill>
              <a:ln>
                <a:solidFill>
                  <a:srgbClr val="6600CC"/>
                </a:solidFill>
              </a:ln>
            </c:spPr>
          </c:dPt>
          <c:dPt>
            <c:idx val="2"/>
            <c:bubble3D val="0"/>
            <c:spPr>
              <a:solidFill>
                <a:srgbClr val="3399FF"/>
              </a:solidFill>
            </c:spPr>
          </c:dPt>
          <c:dPt>
            <c:idx val="3"/>
            <c:bubble3D val="0"/>
            <c:spPr>
              <a:solidFill>
                <a:srgbClr val="FFFF00"/>
              </a:solidFill>
            </c:spPr>
          </c:dPt>
          <c:cat>
            <c:strRef>
              <c:f>Лист1!$A$2:$A$5</c:f>
              <c:strCache>
                <c:ptCount val="4"/>
                <c:pt idx="0">
                  <c:v>кардиология</c:v>
                </c:pt>
                <c:pt idx="1">
                  <c:v>неврология</c:v>
                </c:pt>
                <c:pt idx="2">
                  <c:v>опорно-двигательный аппарат</c:v>
                </c:pt>
                <c:pt idx="3">
                  <c:v>прочие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288</c:v>
                </c:pt>
                <c:pt idx="1">
                  <c:v>230</c:v>
                </c:pt>
                <c:pt idx="2">
                  <c:v>356</c:v>
                </c:pt>
                <c:pt idx="3">
                  <c:v>101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3200">
                <a:solidFill>
                  <a:srgbClr val="003366"/>
                </a:solidFill>
              </a:defRPr>
            </a:pPr>
            <a:r>
              <a:rPr lang="ru-RU" dirty="0" smtClean="0"/>
              <a:t>2015г</a:t>
            </a:r>
            <a:r>
              <a:rPr lang="ru-RU" dirty="0"/>
              <a:t>.</a:t>
            </a:r>
          </a:p>
        </c:rich>
      </c:tx>
      <c:layout>
        <c:manualLayout>
          <c:xMode val="edge"/>
          <c:yMode val="edge"/>
          <c:x val="0.28474101168246263"/>
          <c:y val="0.1886541265675124"/>
        </c:manualLayout>
      </c:layout>
      <c:overlay val="0"/>
    </c:title>
    <c:autoTitleDeleted val="0"/>
    <c:view3D>
      <c:rotX val="30"/>
      <c:rotY val="8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6891071932178477E-2"/>
          <c:y val="0.18682662583843687"/>
          <c:w val="0.98310892806782157"/>
          <c:h val="0.6722458442694663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8 мес. 2015г.</c:v>
                </c:pt>
              </c:strCache>
            </c:strRef>
          </c:tx>
          <c:explosion val="8"/>
          <c:dPt>
            <c:idx val="0"/>
            <c:bubble3D val="0"/>
            <c:spPr>
              <a:solidFill>
                <a:srgbClr val="FF0000"/>
              </a:solidFill>
            </c:spPr>
          </c:dPt>
          <c:dPt>
            <c:idx val="1"/>
            <c:bubble3D val="0"/>
            <c:spPr>
              <a:solidFill>
                <a:srgbClr val="00FF99"/>
              </a:solidFill>
              <a:ln>
                <a:solidFill>
                  <a:srgbClr val="6600CC"/>
                </a:solidFill>
              </a:ln>
            </c:spPr>
          </c:dPt>
          <c:dPt>
            <c:idx val="2"/>
            <c:bubble3D val="0"/>
            <c:spPr>
              <a:solidFill>
                <a:srgbClr val="3399FF"/>
              </a:solidFill>
            </c:spPr>
          </c:dPt>
          <c:dPt>
            <c:idx val="3"/>
            <c:bubble3D val="0"/>
            <c:spPr>
              <a:solidFill>
                <a:srgbClr val="FFFF00"/>
              </a:solidFill>
            </c:spPr>
          </c:dPt>
          <c:cat>
            <c:strRef>
              <c:f>Лист1!$A$2:$A$5</c:f>
              <c:strCache>
                <c:ptCount val="4"/>
                <c:pt idx="0">
                  <c:v>кардиология</c:v>
                </c:pt>
                <c:pt idx="1">
                  <c:v>неврология</c:v>
                </c:pt>
                <c:pt idx="2">
                  <c:v>опорно-двигательный аппарат</c:v>
                </c:pt>
                <c:pt idx="3">
                  <c:v>прочие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353</c:v>
                </c:pt>
                <c:pt idx="1">
                  <c:v>123</c:v>
                </c:pt>
                <c:pt idx="2">
                  <c:v>227</c:v>
                </c:pt>
                <c:pt idx="3">
                  <c:v>117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  <c:userShapes r:id="rId3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>
                <a:solidFill>
                  <a:srgbClr val="003366"/>
                </a:solidFill>
              </a:defRPr>
            </a:pPr>
            <a:r>
              <a:rPr lang="ru-RU" dirty="0" smtClean="0"/>
              <a:t>2015г</a:t>
            </a:r>
            <a:endParaRPr lang="ru-RU" dirty="0"/>
          </a:p>
        </c:rich>
      </c:tx>
      <c:layout>
        <c:manualLayout>
          <c:xMode val="edge"/>
          <c:yMode val="edge"/>
          <c:x val="5.9305796623688285E-4"/>
          <c:y val="0"/>
        </c:manualLayout>
      </c:layout>
      <c:overlay val="0"/>
    </c:title>
    <c:autoTitleDeleted val="0"/>
    <c:view3D>
      <c:rotX val="75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9232066200294687"/>
          <c:y val="0"/>
          <c:w val="0.58883666842117721"/>
          <c:h val="0.9977510214914392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8 мес. 2015г</c:v>
                </c:pt>
              </c:strCache>
            </c:strRef>
          </c:tx>
          <c:spPr>
            <a:ln>
              <a:solidFill>
                <a:srgbClr val="6600CC"/>
              </a:solidFill>
            </a:ln>
          </c:spPr>
          <c:dPt>
            <c:idx val="0"/>
            <c:bubble3D val="0"/>
            <c:spPr>
              <a:solidFill>
                <a:srgbClr val="7030A0"/>
              </a:solidFill>
              <a:ln>
                <a:solidFill>
                  <a:srgbClr val="6600CC"/>
                </a:solidFill>
              </a:ln>
            </c:spPr>
          </c:dPt>
          <c:dPt>
            <c:idx val="1"/>
            <c:bubble3D val="0"/>
            <c:spPr>
              <a:solidFill>
                <a:srgbClr val="E7FFE7"/>
              </a:solidFill>
              <a:ln>
                <a:solidFill>
                  <a:srgbClr val="6600CC"/>
                </a:solidFill>
              </a:ln>
            </c:spPr>
          </c:dPt>
          <c:dLbls>
            <c:dLbl>
              <c:idx val="0"/>
              <c:layout>
                <c:manualLayout>
                  <c:x val="-0.14178843516476311"/>
                  <c:y val="3.6880547223148048E-2"/>
                </c:manualLayout>
              </c:layout>
              <c:spPr/>
              <c:txPr>
                <a:bodyPr/>
                <a:lstStyle/>
                <a:p>
                  <a:pPr>
                    <a:defRPr sz="1400" b="1"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Лист1!$A$2:$A$3</c:f>
              <c:strCache>
                <c:ptCount val="2"/>
                <c:pt idx="0">
                  <c:v>мужчины</c:v>
                </c:pt>
                <c:pt idx="1">
                  <c:v>женщины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44.9</c:v>
                </c:pt>
                <c:pt idx="1">
                  <c:v>55.1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7407319673101979E-2"/>
          <c:y val="0"/>
          <c:w val="0.89811387796969244"/>
          <c:h val="0.60650580556417133"/>
        </c:manualLayout>
      </c:layout>
      <c:bar3DChart>
        <c:barDir val="bar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 30 лет</c:v>
                </c:pt>
              </c:strCache>
            </c:strRef>
          </c:tx>
          <c:spPr>
            <a:solidFill>
              <a:sysClr val="windowText" lastClr="000000"/>
            </a:solidFill>
          </c:spPr>
          <c:invertIfNegative val="0"/>
          <c:cat>
            <c:strRef>
              <c:f>Лист1!$A$2:$A$3</c:f>
              <c:strCache>
                <c:ptCount val="2"/>
                <c:pt idx="0">
                  <c:v>2014</c:v>
                </c:pt>
                <c:pt idx="1">
                  <c:v> 8 мес. 2015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41</c:v>
                </c:pt>
                <c:pt idx="1">
                  <c:v>40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31-40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cat>
            <c:strRef>
              <c:f>Лист1!$A$2:$A$3</c:f>
              <c:strCache>
                <c:ptCount val="2"/>
                <c:pt idx="0">
                  <c:v>2014</c:v>
                </c:pt>
                <c:pt idx="1">
                  <c:v> 8 мес. 2015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70</c:v>
                </c:pt>
                <c:pt idx="1">
                  <c:v>47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41-50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cat>
            <c:strRef>
              <c:f>Лист1!$A$2:$A$3</c:f>
              <c:strCache>
                <c:ptCount val="2"/>
                <c:pt idx="0">
                  <c:v>2014</c:v>
                </c:pt>
                <c:pt idx="1">
                  <c:v> 8 мес. 2015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127</c:v>
                </c:pt>
                <c:pt idx="1">
                  <c:v>68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51-60</c:v>
                </c:pt>
              </c:strCache>
            </c:strRef>
          </c:tx>
          <c:spPr>
            <a:solidFill>
              <a:srgbClr val="FFCCCC"/>
            </a:solidFill>
          </c:spPr>
          <c:invertIfNegative val="0"/>
          <c:cat>
            <c:strRef>
              <c:f>Лист1!$A$2:$A$3</c:f>
              <c:strCache>
                <c:ptCount val="2"/>
                <c:pt idx="0">
                  <c:v>2014</c:v>
                </c:pt>
                <c:pt idx="1">
                  <c:v> 8 мес. 2015</c:v>
                </c:pt>
              </c:strCache>
            </c:strRef>
          </c:cat>
          <c:val>
            <c:numRef>
              <c:f>Лист1!$E$2:$E$3</c:f>
              <c:numCache>
                <c:formatCode>General</c:formatCode>
                <c:ptCount val="2"/>
                <c:pt idx="0">
                  <c:v>220</c:v>
                </c:pt>
                <c:pt idx="1">
                  <c:v>210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61-70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cat>
            <c:strRef>
              <c:f>Лист1!$A$2:$A$3</c:f>
              <c:strCache>
                <c:ptCount val="2"/>
                <c:pt idx="0">
                  <c:v>2014</c:v>
                </c:pt>
                <c:pt idx="1">
                  <c:v> 8 мес. 2015</c:v>
                </c:pt>
              </c:strCache>
            </c:strRef>
          </c:cat>
          <c:val>
            <c:numRef>
              <c:f>Лист1!$F$2:$F$3</c:f>
              <c:numCache>
                <c:formatCode>General</c:formatCode>
                <c:ptCount val="2"/>
                <c:pt idx="0">
                  <c:v>288</c:v>
                </c:pt>
                <c:pt idx="1">
                  <c:v>249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более 70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cat>
            <c:strRef>
              <c:f>Лист1!$A$2:$A$3</c:f>
              <c:strCache>
                <c:ptCount val="2"/>
                <c:pt idx="0">
                  <c:v>2014</c:v>
                </c:pt>
                <c:pt idx="1">
                  <c:v> 8 мес. 2015</c:v>
                </c:pt>
              </c:strCache>
            </c:strRef>
          </c:cat>
          <c:val>
            <c:numRef>
              <c:f>Лист1!$G$2:$G$3</c:f>
              <c:numCache>
                <c:formatCode>General</c:formatCode>
                <c:ptCount val="2"/>
                <c:pt idx="0">
                  <c:v>225</c:v>
                </c:pt>
                <c:pt idx="1">
                  <c:v>203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51802624"/>
        <c:axId val="151804160"/>
        <c:axId val="0"/>
      </c:bar3DChart>
      <c:catAx>
        <c:axId val="15180262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ru-RU"/>
          </a:p>
        </c:txPr>
        <c:crossAx val="151804160"/>
        <c:crosses val="autoZero"/>
        <c:auto val="1"/>
        <c:lblAlgn val="ctr"/>
        <c:lblOffset val="100"/>
        <c:noMultiLvlLbl val="0"/>
      </c:catAx>
      <c:valAx>
        <c:axId val="151804160"/>
        <c:scaling>
          <c:orientation val="minMax"/>
        </c:scaling>
        <c:delete val="0"/>
        <c:axPos val="b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600" b="1"/>
            </a:pPr>
            <a:endParaRPr lang="ru-RU"/>
          </a:p>
        </c:txPr>
        <c:crossAx val="15180262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"/>
          <c:y val="0.74376252669723808"/>
          <c:w val="0.98698899836640375"/>
          <c:h val="0.22581571173558226"/>
        </c:manualLayout>
      </c:layout>
      <c:overlay val="0"/>
      <c:txPr>
        <a:bodyPr/>
        <a:lstStyle/>
        <a:p>
          <a:pPr>
            <a:defRPr sz="1600" b="1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layout>
        <c:manualLayout>
          <c:xMode val="edge"/>
          <c:yMode val="edge"/>
          <c:x val="3.2397356577866576E-2"/>
          <c:y val="2.9394882050142578E-2"/>
        </c:manualLayout>
      </c:layout>
      <c:overlay val="0"/>
      <c:txPr>
        <a:bodyPr/>
        <a:lstStyle/>
        <a:p>
          <a:pPr>
            <a:defRPr>
              <a:solidFill>
                <a:srgbClr val="003366"/>
              </a:solidFill>
            </a:defRPr>
          </a:pPr>
          <a:endParaRPr lang="ru-RU"/>
        </a:p>
      </c:txPr>
    </c:title>
    <c:autoTitleDeleted val="0"/>
    <c:view3D>
      <c:rotX val="75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2582076490590303"/>
          <c:y val="0"/>
          <c:w val="0.58883666842117721"/>
          <c:h val="0.9977510214914392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2014г</c:v>
                </c:pt>
              </c:strCache>
            </c:strRef>
          </c:tx>
          <c:dPt>
            <c:idx val="0"/>
            <c:bubble3D val="0"/>
            <c:spPr>
              <a:solidFill>
                <a:srgbClr val="7030A0"/>
              </a:solidFill>
            </c:spPr>
          </c:dPt>
          <c:dPt>
            <c:idx val="1"/>
            <c:bubble3D val="0"/>
            <c:spPr>
              <a:solidFill>
                <a:srgbClr val="E7FFE7"/>
              </a:solidFill>
              <a:ln>
                <a:solidFill>
                  <a:srgbClr val="6600CC"/>
                </a:solidFill>
              </a:ln>
            </c:spPr>
          </c:dPt>
          <c:dLbls>
            <c:dLbl>
              <c:idx val="0"/>
              <c:layout>
                <c:manualLayout>
                  <c:x val="-0.24298393074722116"/>
                  <c:y val="-0.10029518325124369"/>
                </c:manualLayout>
              </c:layout>
              <c:spPr/>
              <c:txPr>
                <a:bodyPr/>
                <a:lstStyle/>
                <a:p>
                  <a:pPr>
                    <a:defRPr sz="1400" b="1"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Лист1!$A$2:$A$3</c:f>
              <c:strCache>
                <c:ptCount val="2"/>
                <c:pt idx="0">
                  <c:v>мужчины</c:v>
                </c:pt>
                <c:pt idx="1">
                  <c:v>женщины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49.2</c:v>
                </c:pt>
                <c:pt idx="1">
                  <c:v>50.8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2400">
                <a:solidFill>
                  <a:srgbClr val="003366"/>
                </a:solidFill>
              </a:defRPr>
            </a:pPr>
            <a:r>
              <a:rPr lang="ru-RU" dirty="0" smtClean="0"/>
              <a:t>2015г</a:t>
            </a:r>
            <a:r>
              <a:rPr lang="ru-RU" dirty="0"/>
              <a:t>.</a:t>
            </a:r>
          </a:p>
        </c:rich>
      </c:tx>
      <c:layout>
        <c:manualLayout>
          <c:xMode val="edge"/>
          <c:yMode val="edge"/>
          <c:x val="8.2543882005407437E-2"/>
          <c:y val="7.3923542103003642E-2"/>
        </c:manualLayout>
      </c:layout>
      <c:overlay val="0"/>
    </c:title>
    <c:autoTitleDeleted val="0"/>
    <c:view3D>
      <c:rotX val="50"/>
      <c:rotY val="20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0528915005908988E-3"/>
          <c:y val="9.7433998962063575E-2"/>
          <c:w val="0.98310892806782157"/>
          <c:h val="0.6722458442694663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8 мес. 2015г.</c:v>
                </c:pt>
              </c:strCache>
            </c:strRef>
          </c:tx>
          <c:explosion val="8"/>
          <c:dPt>
            <c:idx val="0"/>
            <c:bubble3D val="0"/>
            <c:spPr>
              <a:solidFill>
                <a:srgbClr val="FF0000"/>
              </a:solidFill>
            </c:spPr>
          </c:dPt>
          <c:dPt>
            <c:idx val="1"/>
            <c:bubble3D val="0"/>
            <c:spPr>
              <a:solidFill>
                <a:srgbClr val="00FF99"/>
              </a:solidFill>
              <a:ln>
                <a:solidFill>
                  <a:srgbClr val="6600CC"/>
                </a:solidFill>
              </a:ln>
            </c:spPr>
          </c:dPt>
          <c:dPt>
            <c:idx val="2"/>
            <c:bubble3D val="0"/>
            <c:spPr>
              <a:solidFill>
                <a:srgbClr val="0000CC"/>
              </a:solidFill>
            </c:spPr>
          </c:dPt>
          <c:dPt>
            <c:idx val="3"/>
            <c:bubble3D val="0"/>
            <c:spPr>
              <a:solidFill>
                <a:srgbClr val="FFFF00"/>
              </a:solidFill>
            </c:spPr>
          </c:dPt>
          <c:dPt>
            <c:idx val="4"/>
            <c:bubble3D val="0"/>
            <c:spPr>
              <a:solidFill>
                <a:srgbClr val="FFCCCC"/>
              </a:solidFill>
            </c:spPr>
          </c:dPt>
          <c:dPt>
            <c:idx val="5"/>
            <c:bubble3D val="0"/>
            <c:spPr>
              <a:solidFill>
                <a:srgbClr val="F79646">
                  <a:lumMod val="50000"/>
                </a:srgbClr>
              </a:solidFill>
            </c:spPr>
          </c:dPt>
          <c:dLbls>
            <c:dLbl>
              <c:idx val="0"/>
              <c:layout>
                <c:manualLayout>
                  <c:x val="-0.13069612374485176"/>
                  <c:y val="-0.10714961712073144"/>
                </c:manualLayout>
              </c:layout>
              <c:tx>
                <c:rich>
                  <a:bodyPr/>
                  <a:lstStyle/>
                  <a:p>
                    <a:pPr>
                      <a:defRPr sz="1800" b="1"/>
                    </a:pPr>
                    <a:r>
                      <a:rPr lang="ru-RU" dirty="0" smtClean="0"/>
                      <a:t>Ревматические </a:t>
                    </a:r>
                    <a:r>
                      <a:rPr lang="ru-RU" dirty="0"/>
                      <a:t>болезни сердца 2%</a:t>
                    </a:r>
                  </a:p>
                </c:rich>
              </c:tx>
              <c:spPr/>
              <c:showLegendKey val="0"/>
              <c:showVal val="0"/>
              <c:showCatName val="1"/>
              <c:showSerName val="0"/>
              <c:showPercent val="1"/>
              <c:showBubbleSize val="0"/>
              <c:separator> </c:separator>
            </c:dLbl>
            <c:dLbl>
              <c:idx val="1"/>
              <c:layout/>
              <c:tx>
                <c:rich>
                  <a:bodyPr/>
                  <a:lstStyle/>
                  <a:p>
                    <a:pPr>
                      <a:defRPr sz="2000" b="1"/>
                    </a:pPr>
                    <a:r>
                      <a:rPr lang="ru-RU" smtClean="0"/>
                      <a:t>Гипертония </a:t>
                    </a:r>
                    <a:r>
                      <a:rPr lang="ru-RU"/>
                      <a:t>21%</a:t>
                    </a:r>
                  </a:p>
                </c:rich>
              </c:tx>
              <c:spPr/>
              <c:showLegendKey val="0"/>
              <c:showVal val="0"/>
              <c:showCatName val="1"/>
              <c:showSerName val="0"/>
              <c:showPercent val="1"/>
              <c:showBubbleSize val="0"/>
              <c:separator> </c:separator>
            </c:dLbl>
            <c:dLbl>
              <c:idx val="2"/>
              <c:layout>
                <c:manualLayout>
                  <c:x val="2.3677247657494974E-2"/>
                  <c:y val="0.1339100182284273"/>
                </c:manualLayout>
              </c:layout>
              <c:spPr/>
              <c:txPr>
                <a:bodyPr/>
                <a:lstStyle/>
                <a:p>
                  <a:pPr>
                    <a:defRPr sz="2000" b="1"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separator> </c:separator>
            </c:dLbl>
            <c:dLbl>
              <c:idx val="3"/>
              <c:layout>
                <c:manualLayout>
                  <c:x val="-0.17926909126858517"/>
                  <c:y val="-0.18929189623649498"/>
                </c:manualLayout>
              </c:layout>
              <c:spPr/>
              <c:txPr>
                <a:bodyPr/>
                <a:lstStyle/>
                <a:p>
                  <a:pPr>
                    <a:defRPr sz="2000" b="1"/>
                  </a:pPr>
                  <a:endParaRPr lang="ru-RU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separator> </c:separator>
            </c:dLbl>
            <c:dLbl>
              <c:idx val="4"/>
              <c:layout>
                <c:manualLayout>
                  <c:x val="0.14343121320491692"/>
                  <c:y val="6.7574453318629893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separator> </c:separator>
            </c:dLbl>
            <c:dLbl>
              <c:idx val="5"/>
              <c:layout>
                <c:manualLayout>
                  <c:x val="-7.2500655293730315E-3"/>
                  <c:y val="7.4501495718582708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Нарушения </a:t>
                    </a:r>
                    <a:r>
                      <a:rPr lang="ru-RU" dirty="0"/>
                      <a:t>ритма 1%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separator> </c:separator>
            </c:dLbl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eparator> </c:separator>
            <c:showLeaderLines val="1"/>
          </c:dLbls>
          <c:cat>
            <c:strRef>
              <c:f>Лист1!$A$2:$A$7</c:f>
              <c:strCache>
                <c:ptCount val="6"/>
                <c:pt idx="0">
                  <c:v>ревматические болезни сердца</c:v>
                </c:pt>
                <c:pt idx="1">
                  <c:v>гипертония</c:v>
                </c:pt>
                <c:pt idx="2">
                  <c:v>ОКС без подъема ST</c:v>
                </c:pt>
                <c:pt idx="3">
                  <c:v>ОКС с подъемом ST</c:v>
                </c:pt>
                <c:pt idx="4">
                  <c:v>ИБС</c:v>
                </c:pt>
                <c:pt idx="5">
                  <c:v>нарушения ритма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6</c:v>
                </c:pt>
                <c:pt idx="1">
                  <c:v>72</c:v>
                </c:pt>
                <c:pt idx="2">
                  <c:v>148</c:v>
                </c:pt>
                <c:pt idx="3">
                  <c:v>110</c:v>
                </c:pt>
                <c:pt idx="4">
                  <c:v>7</c:v>
                </c:pt>
                <c:pt idx="5">
                  <c:v>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75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8547474968406724"/>
          <c:y val="0"/>
          <c:w val="0.58584074560124433"/>
          <c:h val="0.9780549846624677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Столбец2</c:v>
                </c:pt>
              </c:strCache>
            </c:strRef>
          </c:tx>
          <c:dPt>
            <c:idx val="0"/>
            <c:bubble3D val="0"/>
            <c:spPr>
              <a:solidFill>
                <a:srgbClr val="0000FF"/>
              </a:solidFill>
            </c:spPr>
          </c:dPt>
          <c:dPt>
            <c:idx val="1"/>
            <c:bubble3D val="0"/>
            <c:spPr>
              <a:solidFill>
                <a:srgbClr val="9900CC"/>
              </a:solidFill>
            </c:spPr>
          </c:dPt>
          <c:dPt>
            <c:idx val="2"/>
            <c:bubble3D val="0"/>
            <c:spPr>
              <a:solidFill>
                <a:srgbClr val="00B050"/>
              </a:solidFill>
            </c:spPr>
          </c:dPt>
          <c:dLbls>
            <c:dLbl>
              <c:idx val="0"/>
              <c:layout>
                <c:manualLayout>
                  <c:x val="-0.16677395415445603"/>
                  <c:y val="0.20274716811558158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0.116918703350689"/>
                  <c:y val="-0.24457080841538828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0.12261442418034731"/>
                  <c:y val="0.13942667765128819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32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Лист1!$A$2:$A$4</c:f>
              <c:strCache>
                <c:ptCount val="3"/>
                <c:pt idx="0">
                  <c:v>высокий</c:v>
                </c:pt>
                <c:pt idx="1">
                  <c:v>средний</c:v>
                </c:pt>
                <c:pt idx="2">
                  <c:v>низкий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125</c:v>
                </c:pt>
                <c:pt idx="1">
                  <c:v>389</c:v>
                </c:pt>
                <c:pt idx="2">
                  <c:v>90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0.46934</cdr:x>
      <cdr:y>0.50399</cdr:y>
    </cdr:from>
    <cdr:to>
      <cdr:x>0.85395</cdr:x>
      <cdr:y>0.58799</cdr:y>
    </cdr:to>
    <cdr:sp macro="" textlink="">
      <cdr:nvSpPr>
        <cdr:cNvPr id="2" name="Скругленный прямоугольник 1"/>
        <cdr:cNvSpPr/>
      </cdr:nvSpPr>
      <cdr:spPr>
        <a:xfrm xmlns:a="http://schemas.openxmlformats.org/drawingml/2006/main">
          <a:off x="2196752" y="3456384"/>
          <a:ext cx="1800200" cy="576064"/>
        </a:xfrm>
        <a:prstGeom xmlns:a="http://schemas.openxmlformats.org/drawingml/2006/main" prst="round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2000" b="1" dirty="0" smtClean="0">
              <a:solidFill>
                <a:schemeClr val="bg1"/>
              </a:solidFill>
            </a:rPr>
            <a:t>Кардиология 43%</a:t>
          </a:r>
          <a:endParaRPr lang="ru-RU" sz="2000" b="1" dirty="0">
            <a:solidFill>
              <a:schemeClr val="bg1"/>
            </a:solidFill>
          </a:endParaRPr>
        </a:p>
      </cdr:txBody>
    </cdr:sp>
  </cdr:relSizeAnchor>
  <cdr:relSizeAnchor xmlns:cdr="http://schemas.openxmlformats.org/drawingml/2006/chartDrawing">
    <cdr:from>
      <cdr:x>0.61538</cdr:x>
      <cdr:y>0.35549</cdr:y>
    </cdr:from>
    <cdr:to>
      <cdr:x>1</cdr:x>
      <cdr:y>0.43949</cdr:y>
    </cdr:to>
    <cdr:sp macro="" textlink="">
      <cdr:nvSpPr>
        <cdr:cNvPr id="3" name="Скругленный прямоугольник 2"/>
        <cdr:cNvSpPr/>
      </cdr:nvSpPr>
      <cdr:spPr>
        <a:xfrm xmlns:a="http://schemas.openxmlformats.org/drawingml/2006/main">
          <a:off x="2880320" y="2437983"/>
          <a:ext cx="1800200" cy="576064"/>
        </a:xfrm>
        <a:prstGeom xmlns:a="http://schemas.openxmlformats.org/drawingml/2006/main" prst="round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2000" b="1" dirty="0" smtClean="0">
              <a:solidFill>
                <a:schemeClr val="tx1"/>
              </a:solidFill>
            </a:rPr>
            <a:t>Прочие 14%</a:t>
          </a:r>
          <a:endParaRPr lang="ru-RU" sz="2000" b="1" dirty="0">
            <a:solidFill>
              <a:schemeClr val="tx1"/>
            </a:solidFill>
          </a:endParaRPr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03.03.2016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03.03.2016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03.03.2016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03.03.2016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03.03.2016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03.03.2016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03.03.2016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03.03.2016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03.03.2016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03.03.2016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03.03.2016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t>03.03.2016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6.xml"/><Relationship Id="rId3" Type="http://schemas.openxmlformats.org/officeDocument/2006/relationships/chart" Target="../charts/chart11.xml"/><Relationship Id="rId7" Type="http://schemas.openxmlformats.org/officeDocument/2006/relationships/chart" Target="../charts/chart15.xml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4.xml"/><Relationship Id="rId5" Type="http://schemas.openxmlformats.org/officeDocument/2006/relationships/chart" Target="../charts/chart13.xml"/><Relationship Id="rId4" Type="http://schemas.openxmlformats.org/officeDocument/2006/relationships/chart" Target="../charts/chart12.xml"/><Relationship Id="rId9" Type="http://schemas.openxmlformats.org/officeDocument/2006/relationships/chart" Target="../charts/chart1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3929063"/>
          </a:xfrm>
        </p:spPr>
        <p:txBody>
          <a:bodyPr>
            <a:noAutofit/>
          </a:bodyPr>
          <a:lstStyle/>
          <a:p>
            <a:pPr eaLnBrk="1" hangingPunct="1"/>
            <a:r>
              <a:rPr lang="ru-RU" b="1" dirty="0" smtClean="0">
                <a:solidFill>
                  <a:srgbClr val="0000FF"/>
                </a:solidFill>
                <a:latin typeface="Bookman Old Style" pitchFamily="18" charset="0"/>
                <a:cs typeface="Times New Roman" pitchFamily="18" charset="0"/>
              </a:rPr>
              <a:t>Опыт</a:t>
            </a:r>
            <a:r>
              <a:rPr lang="en-US" b="1" dirty="0" smtClean="0">
                <a:solidFill>
                  <a:srgbClr val="0000FF"/>
                </a:solidFill>
                <a:latin typeface="Bookman Old Style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0000FF"/>
                </a:solidFill>
                <a:latin typeface="Bookman Old Style" pitchFamily="18" charset="0"/>
                <a:cs typeface="Times New Roman" pitchFamily="18" charset="0"/>
              </a:rPr>
              <a:t>организации </a:t>
            </a:r>
            <a:br>
              <a:rPr lang="ru-RU" b="1" dirty="0" smtClean="0">
                <a:solidFill>
                  <a:srgbClr val="0000FF"/>
                </a:solidFill>
                <a:latin typeface="Bookman Old Style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00FF"/>
                </a:solidFill>
                <a:latin typeface="Bookman Old Style" pitchFamily="18" charset="0"/>
                <a:cs typeface="Times New Roman" pitchFamily="18" charset="0"/>
              </a:rPr>
              <a:t>медицинской реабилитации </a:t>
            </a:r>
            <a:br>
              <a:rPr lang="ru-RU" b="1" dirty="0" smtClean="0">
                <a:solidFill>
                  <a:srgbClr val="0000FF"/>
                </a:solidFill>
                <a:latin typeface="Bookman Old Style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00FF"/>
                </a:solidFill>
                <a:latin typeface="Bookman Old Style" pitchFamily="18" charset="0"/>
                <a:cs typeface="Times New Roman" pitchFamily="18" charset="0"/>
              </a:rPr>
              <a:t>на базе </a:t>
            </a:r>
            <a:br>
              <a:rPr lang="ru-RU" b="1" dirty="0" smtClean="0">
                <a:solidFill>
                  <a:srgbClr val="0000FF"/>
                </a:solidFill>
                <a:latin typeface="Bookman Old Style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00FF"/>
                </a:solidFill>
                <a:latin typeface="Bookman Old Style" pitchFamily="18" charset="0"/>
                <a:cs typeface="Times New Roman" pitchFamily="18" charset="0"/>
              </a:rPr>
              <a:t>ГБУЗ РБ БСМП г. Уфа</a:t>
            </a:r>
          </a:p>
        </p:txBody>
      </p:sp>
      <p:sp>
        <p:nvSpPr>
          <p:cNvPr id="14339" name="Text Box 4"/>
          <p:cNvSpPr txBox="1">
            <a:spLocks noChangeArrowheads="1"/>
          </p:cNvSpPr>
          <p:nvPr/>
        </p:nvSpPr>
        <p:spPr bwMode="auto">
          <a:xfrm>
            <a:off x="4788024" y="5072063"/>
            <a:ext cx="4100462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00CC"/>
                </a:solidFill>
                <a:latin typeface="Bookman Old Style" pitchFamily="18" charset="0"/>
              </a:rPr>
              <a:t>И.М. </a:t>
            </a:r>
            <a:r>
              <a:rPr lang="ru-RU" sz="2400" b="1" dirty="0" err="1">
                <a:solidFill>
                  <a:srgbClr val="0000CC"/>
                </a:solidFill>
                <a:latin typeface="Bookman Old Style" pitchFamily="18" charset="0"/>
              </a:rPr>
              <a:t>Карамова</a:t>
            </a:r>
            <a:r>
              <a:rPr lang="ru-RU" sz="2400" b="1" dirty="0">
                <a:solidFill>
                  <a:srgbClr val="0000CC"/>
                </a:solidFill>
                <a:latin typeface="Bookman Old Style" pitchFamily="18" charset="0"/>
              </a:rPr>
              <a:t>, 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00CC"/>
                </a:solidFill>
                <a:latin typeface="Bookman Old Style" pitchFamily="18" charset="0"/>
              </a:rPr>
              <a:t>главный врач </a:t>
            </a:r>
            <a:endParaRPr lang="ru-RU" sz="2400" b="1" dirty="0" smtClean="0">
              <a:solidFill>
                <a:srgbClr val="0000CC"/>
              </a:solidFill>
              <a:latin typeface="Bookman Old Style" pitchFamily="18" charset="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0000CC"/>
                </a:solidFill>
                <a:latin typeface="Bookman Old Style" pitchFamily="18" charset="0"/>
              </a:rPr>
              <a:t>ГБУЗ </a:t>
            </a:r>
            <a:r>
              <a:rPr lang="ru-RU" sz="2400" b="1" dirty="0">
                <a:solidFill>
                  <a:srgbClr val="0000CC"/>
                </a:solidFill>
                <a:latin typeface="Bookman Old Style" pitchFamily="18" charset="0"/>
              </a:rPr>
              <a:t>РБ БСМП г. Уфа, 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00CC"/>
                </a:solidFill>
                <a:latin typeface="Bookman Old Style" pitchFamily="18" charset="0"/>
              </a:rPr>
              <a:t>д.м.н., профессор</a:t>
            </a:r>
          </a:p>
        </p:txBody>
      </p:sp>
      <p:pic>
        <p:nvPicPr>
          <p:cNvPr id="7172" name="Рисунок 3" descr="bsmp-ufa0000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4279900"/>
            <a:ext cx="3857625" cy="2411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251520" y="5661248"/>
            <a:ext cx="982765" cy="98276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64000" endPos="5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7" name="Прямоугольник 6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400" dirty="0">
              <a:solidFill>
                <a:srgbClr val="33CC33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20963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2"/>
          <p:cNvSpPr txBox="1">
            <a:spLocks/>
          </p:cNvSpPr>
          <p:nvPr/>
        </p:nvSpPr>
        <p:spPr>
          <a:xfrm>
            <a:off x="0" y="5740"/>
            <a:ext cx="9144000" cy="68522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ru-RU" b="1" dirty="0" smtClean="0"/>
              <a:t>Комплексная </a:t>
            </a:r>
            <a:r>
              <a:rPr lang="ru-RU" b="1" dirty="0" err="1" smtClean="0"/>
              <a:t>кардиореабилитация</a:t>
            </a:r>
            <a:r>
              <a:rPr lang="ru-RU" b="1" dirty="0" smtClean="0"/>
              <a:t> – это процесс, который должен: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5965243"/>
              </p:ext>
            </p:extLst>
          </p:nvPr>
        </p:nvGraphicFramePr>
        <p:xfrm>
          <a:off x="215516" y="1340768"/>
          <a:ext cx="8712968" cy="48245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96344"/>
                <a:gridCol w="5616624"/>
              </a:tblGrid>
              <a:tr h="18002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dirty="0" smtClean="0">
                          <a:solidFill>
                            <a:schemeClr val="bg1"/>
                          </a:solidFill>
                        </a:rPr>
                        <a:t>Основываться на индивидуальных особенностях</a:t>
                      </a:r>
                    </a:p>
                    <a:p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rgbClr val="C00000">
                            <a:shade val="30000"/>
                            <a:satMod val="115000"/>
                          </a:srgbClr>
                        </a:gs>
                        <a:gs pos="50000">
                          <a:srgbClr val="C00000">
                            <a:shade val="67500"/>
                            <a:satMod val="115000"/>
                          </a:srgbClr>
                        </a:gs>
                        <a:gs pos="100000">
                          <a:srgbClr val="C00000">
                            <a:shade val="100000"/>
                            <a:satMod val="115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2200" b="1" dirty="0" smtClean="0">
                          <a:solidFill>
                            <a:schemeClr val="bg1"/>
                          </a:solidFill>
                        </a:rPr>
                        <a:t>Высокий реабилитационный потенциал:</a:t>
                      </a:r>
                    </a:p>
                    <a:p>
                      <a:pPr algn="ctr">
                        <a:defRPr/>
                      </a:pPr>
                      <a:r>
                        <a:rPr lang="ru-RU" sz="2200" b="1" dirty="0" smtClean="0">
                          <a:solidFill>
                            <a:schemeClr val="bg1"/>
                          </a:solidFill>
                        </a:rPr>
                        <a:t>ДА-</a:t>
                      </a:r>
                      <a:r>
                        <a:rPr lang="en-US" sz="2200" b="1" dirty="0" smtClean="0">
                          <a:solidFill>
                            <a:schemeClr val="bg1"/>
                          </a:solidFill>
                        </a:rPr>
                        <a:t>I</a:t>
                      </a:r>
                      <a:r>
                        <a:rPr lang="ru-RU" sz="2200" b="1" dirty="0" smtClean="0">
                          <a:solidFill>
                            <a:schemeClr val="bg1"/>
                          </a:solidFill>
                        </a:rPr>
                        <a:t>-</a:t>
                      </a:r>
                      <a:r>
                        <a:rPr lang="en-US" sz="2200" b="1" dirty="0" smtClean="0">
                          <a:solidFill>
                            <a:schemeClr val="bg1"/>
                          </a:solidFill>
                        </a:rPr>
                        <a:t>V</a:t>
                      </a:r>
                      <a:r>
                        <a:rPr lang="ru-RU" sz="2200" b="1" dirty="0" smtClean="0">
                          <a:solidFill>
                            <a:schemeClr val="bg1"/>
                          </a:solidFill>
                        </a:rPr>
                        <a:t> ступени, аппаратная физиотерапия, психологическая реабилитация, метод </a:t>
                      </a:r>
                      <a:r>
                        <a:rPr lang="ru-RU" sz="2200" b="1" dirty="0" err="1" smtClean="0">
                          <a:solidFill>
                            <a:schemeClr val="bg1"/>
                          </a:solidFill>
                        </a:rPr>
                        <a:t>нормобарической</a:t>
                      </a:r>
                      <a:r>
                        <a:rPr lang="ru-RU" sz="2200" b="1" dirty="0" smtClean="0">
                          <a:solidFill>
                            <a:schemeClr val="bg1"/>
                          </a:solidFill>
                        </a:rPr>
                        <a:t> интервальной гипоксической терапии (</a:t>
                      </a:r>
                      <a:r>
                        <a:rPr lang="en-US" sz="2200" b="1" dirty="0" err="1" smtClean="0">
                          <a:solidFill>
                            <a:schemeClr val="bg1"/>
                          </a:solidFill>
                        </a:rPr>
                        <a:t>ReOxy</a:t>
                      </a:r>
                      <a:r>
                        <a:rPr lang="ru-RU" sz="2200" b="1" dirty="0" smtClean="0">
                          <a:solidFill>
                            <a:schemeClr val="bg1"/>
                          </a:solidFill>
                        </a:rPr>
                        <a:t>) </a:t>
                      </a:r>
                      <a:endParaRPr lang="en-US" sz="2200" b="1" dirty="0" smtClean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rgbClr val="C00000">
                            <a:shade val="30000"/>
                            <a:satMod val="115000"/>
                          </a:srgbClr>
                        </a:gs>
                        <a:gs pos="50000">
                          <a:srgbClr val="C00000">
                            <a:shade val="67500"/>
                            <a:satMod val="115000"/>
                          </a:srgbClr>
                        </a:gs>
                        <a:gs pos="100000">
                          <a:srgbClr val="C00000">
                            <a:shade val="100000"/>
                            <a:satMod val="115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</a:tr>
              <a:tr h="1728192"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dirty="0" smtClean="0">
                          <a:solidFill>
                            <a:schemeClr val="bg1"/>
                          </a:solidFill>
                        </a:rPr>
                        <a:t>Осуществляться способом, приемлемым для больного и его окружения</a:t>
                      </a:r>
                    </a:p>
                    <a:p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rgbClr val="C00000">
                            <a:shade val="30000"/>
                            <a:satMod val="115000"/>
                          </a:srgbClr>
                        </a:gs>
                        <a:gs pos="50000">
                          <a:srgbClr val="C00000">
                            <a:shade val="67500"/>
                            <a:satMod val="115000"/>
                          </a:srgbClr>
                        </a:gs>
                        <a:gs pos="100000">
                          <a:srgbClr val="C00000">
                            <a:shade val="100000"/>
                            <a:satMod val="115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2200" b="1" dirty="0" smtClean="0">
                          <a:solidFill>
                            <a:schemeClr val="bg1"/>
                          </a:solidFill>
                        </a:rPr>
                        <a:t>Средний реабилитационный потенциал:</a:t>
                      </a:r>
                    </a:p>
                    <a:p>
                      <a:pPr algn="ctr">
                        <a:defRPr/>
                      </a:pPr>
                      <a:r>
                        <a:rPr lang="ru-RU" sz="2200" b="1" dirty="0" smtClean="0">
                          <a:solidFill>
                            <a:schemeClr val="bg1"/>
                          </a:solidFill>
                        </a:rPr>
                        <a:t>ДА-</a:t>
                      </a:r>
                      <a:r>
                        <a:rPr lang="en-US" sz="2200" b="1" dirty="0" smtClean="0">
                          <a:solidFill>
                            <a:schemeClr val="bg1"/>
                          </a:solidFill>
                        </a:rPr>
                        <a:t>I</a:t>
                      </a:r>
                      <a:r>
                        <a:rPr lang="ru-RU" sz="2200" b="1" dirty="0" smtClean="0">
                          <a:solidFill>
                            <a:schemeClr val="bg1"/>
                          </a:solidFill>
                        </a:rPr>
                        <a:t>-</a:t>
                      </a:r>
                      <a:r>
                        <a:rPr lang="en-US" sz="2200" b="1" dirty="0" smtClean="0">
                          <a:solidFill>
                            <a:schemeClr val="bg1"/>
                          </a:solidFill>
                        </a:rPr>
                        <a:t>V</a:t>
                      </a:r>
                      <a:r>
                        <a:rPr lang="ru-RU" sz="2200" b="1" dirty="0" smtClean="0">
                          <a:solidFill>
                            <a:schemeClr val="bg1"/>
                          </a:solidFill>
                        </a:rPr>
                        <a:t> ступени, аппаратная физиотерапия, психологическая реабилитация, метод </a:t>
                      </a:r>
                      <a:r>
                        <a:rPr lang="ru-RU" sz="2200" b="1" dirty="0" err="1" smtClean="0">
                          <a:solidFill>
                            <a:schemeClr val="bg1"/>
                          </a:solidFill>
                        </a:rPr>
                        <a:t>нормобарической</a:t>
                      </a:r>
                      <a:r>
                        <a:rPr lang="ru-RU" sz="2200" b="1" dirty="0" smtClean="0">
                          <a:solidFill>
                            <a:schemeClr val="bg1"/>
                          </a:solidFill>
                        </a:rPr>
                        <a:t> интервальной гипоксической терапии (</a:t>
                      </a:r>
                      <a:r>
                        <a:rPr lang="en-US" sz="2200" b="1" dirty="0" err="1" smtClean="0">
                          <a:solidFill>
                            <a:schemeClr val="bg1"/>
                          </a:solidFill>
                        </a:rPr>
                        <a:t>ReOxy</a:t>
                      </a:r>
                      <a:r>
                        <a:rPr lang="ru-RU" sz="2200" b="1" dirty="0" smtClean="0">
                          <a:solidFill>
                            <a:schemeClr val="bg1"/>
                          </a:solidFill>
                        </a:rPr>
                        <a:t>) </a:t>
                      </a:r>
                      <a:endParaRPr lang="en-US" sz="2200" b="1" dirty="0" smtClean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rgbClr val="C00000">
                            <a:shade val="30000"/>
                            <a:satMod val="115000"/>
                          </a:srgbClr>
                        </a:gs>
                        <a:gs pos="50000">
                          <a:srgbClr val="C00000">
                            <a:shade val="67500"/>
                            <a:satMod val="115000"/>
                          </a:srgbClr>
                        </a:gs>
                        <a:gs pos="100000">
                          <a:srgbClr val="C00000">
                            <a:shade val="100000"/>
                            <a:satMod val="115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</a:tr>
              <a:tr h="1256496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solidFill>
                      <a:srgbClr val="E7FF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2200" b="1" dirty="0" smtClean="0">
                          <a:solidFill>
                            <a:schemeClr val="bg1"/>
                          </a:solidFill>
                        </a:rPr>
                        <a:t>Низкий реабилитационный потенциал:</a:t>
                      </a:r>
                      <a:endParaRPr lang="en-US" sz="22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>
                        <a:defRPr/>
                      </a:pPr>
                      <a:r>
                        <a:rPr lang="ru-RU" sz="2200" b="1" dirty="0" smtClean="0">
                          <a:solidFill>
                            <a:schemeClr val="bg1"/>
                          </a:solidFill>
                        </a:rPr>
                        <a:t>ДА-</a:t>
                      </a:r>
                      <a:r>
                        <a:rPr lang="en-US" sz="2200" b="1" dirty="0" smtClean="0">
                          <a:solidFill>
                            <a:schemeClr val="bg1"/>
                          </a:solidFill>
                        </a:rPr>
                        <a:t>I</a:t>
                      </a:r>
                      <a:r>
                        <a:rPr lang="ru-RU" sz="2200" b="1" dirty="0" smtClean="0">
                          <a:solidFill>
                            <a:schemeClr val="bg1"/>
                          </a:solidFill>
                        </a:rPr>
                        <a:t>-</a:t>
                      </a:r>
                      <a:r>
                        <a:rPr lang="en-US" sz="2200" b="1" dirty="0" smtClean="0">
                          <a:solidFill>
                            <a:schemeClr val="bg1"/>
                          </a:solidFill>
                        </a:rPr>
                        <a:t>II</a:t>
                      </a:r>
                      <a:r>
                        <a:rPr lang="ru-RU" sz="2200" b="1" dirty="0" smtClean="0">
                          <a:solidFill>
                            <a:schemeClr val="bg1"/>
                          </a:solidFill>
                        </a:rPr>
                        <a:t> ступени, психологическая реабилитация, медикаментозное лечение</a:t>
                      </a:r>
                    </a:p>
                  </a:txBody>
                  <a:tcPr anchor="ctr">
                    <a:gradFill flip="none" rotWithShape="1">
                      <a:gsLst>
                        <a:gs pos="0">
                          <a:srgbClr val="C00000">
                            <a:shade val="30000"/>
                            <a:satMod val="115000"/>
                          </a:srgbClr>
                        </a:gs>
                        <a:gs pos="50000">
                          <a:srgbClr val="C00000">
                            <a:shade val="67500"/>
                            <a:satMod val="115000"/>
                          </a:srgbClr>
                        </a:gs>
                        <a:gs pos="100000">
                          <a:srgbClr val="C00000">
                            <a:shade val="100000"/>
                            <a:satMod val="115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414710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08520" y="0"/>
            <a:ext cx="9145016" cy="836712"/>
          </a:xfrm>
        </p:spPr>
        <p:txBody>
          <a:bodyPr>
            <a:normAutofit/>
          </a:bodyPr>
          <a:lstStyle/>
          <a:p>
            <a:r>
              <a:rPr lang="ru-RU" b="1" dirty="0" smtClean="0"/>
              <a:t>Методы физической реабилитации</a:t>
            </a:r>
            <a:endParaRPr lang="ru-RU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65584235"/>
              </p:ext>
            </p:extLst>
          </p:nvPr>
        </p:nvGraphicFramePr>
        <p:xfrm>
          <a:off x="-324544" y="692696"/>
          <a:ext cx="3275856" cy="22322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79823195"/>
              </p:ext>
            </p:extLst>
          </p:nvPr>
        </p:nvGraphicFramePr>
        <p:xfrm>
          <a:off x="4355976" y="980728"/>
          <a:ext cx="3275856" cy="22322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26514275"/>
              </p:ext>
            </p:extLst>
          </p:nvPr>
        </p:nvGraphicFramePr>
        <p:xfrm>
          <a:off x="6300192" y="692696"/>
          <a:ext cx="3275856" cy="22322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10310887"/>
              </p:ext>
            </p:extLst>
          </p:nvPr>
        </p:nvGraphicFramePr>
        <p:xfrm>
          <a:off x="2267744" y="620688"/>
          <a:ext cx="3275856" cy="22322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9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30513419"/>
              </p:ext>
            </p:extLst>
          </p:nvPr>
        </p:nvGraphicFramePr>
        <p:xfrm>
          <a:off x="-324544" y="2636912"/>
          <a:ext cx="3275856" cy="22322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0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86443177"/>
              </p:ext>
            </p:extLst>
          </p:nvPr>
        </p:nvGraphicFramePr>
        <p:xfrm>
          <a:off x="1835696" y="3645024"/>
          <a:ext cx="3275856" cy="22322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1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59165377"/>
              </p:ext>
            </p:extLst>
          </p:nvPr>
        </p:nvGraphicFramePr>
        <p:xfrm>
          <a:off x="4067944" y="3284984"/>
          <a:ext cx="3275856" cy="22322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12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47922652"/>
              </p:ext>
            </p:extLst>
          </p:nvPr>
        </p:nvGraphicFramePr>
        <p:xfrm>
          <a:off x="6209928" y="2708920"/>
          <a:ext cx="3275856" cy="22322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13" name="Скругленная прямоугольная выноска 12"/>
          <p:cNvSpPr/>
          <p:nvPr/>
        </p:nvSpPr>
        <p:spPr>
          <a:xfrm>
            <a:off x="108289" y="4869160"/>
            <a:ext cx="2231461" cy="1008112"/>
          </a:xfrm>
          <a:prstGeom prst="wedgeRoundRectCallout">
            <a:avLst>
              <a:gd name="adj1" fmla="val 29626"/>
              <a:gd name="adj2" fmla="val -97026"/>
              <a:gd name="adj3" fmla="val 16667"/>
            </a:avLst>
          </a:prstGeom>
          <a:solidFill>
            <a:srgbClr val="6600C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itchFamily="2" charset="2"/>
              <a:buChar char="ü"/>
            </a:pPr>
            <a:r>
              <a:rPr lang="ru-RU" b="1" dirty="0" smtClean="0">
                <a:solidFill>
                  <a:schemeClr val="bg1"/>
                </a:solidFill>
              </a:rPr>
              <a:t>Электросон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b="1" dirty="0" smtClean="0">
                <a:solidFill>
                  <a:schemeClr val="bg1"/>
                </a:solidFill>
              </a:rPr>
              <a:t>Электрофорез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b="1" dirty="0" smtClean="0">
                <a:solidFill>
                  <a:schemeClr val="bg1"/>
                </a:solidFill>
              </a:rPr>
              <a:t>Д </a:t>
            </a:r>
            <a:r>
              <a:rPr lang="ru-RU" b="1" dirty="0" smtClean="0">
                <a:solidFill>
                  <a:schemeClr val="bg1"/>
                </a:solidFill>
                <a:latin typeface="Calibri"/>
                <a:cs typeface="Calibri"/>
              </a:rPr>
              <a:t>‘ </a:t>
            </a:r>
            <a:r>
              <a:rPr lang="ru-RU" b="1" dirty="0" err="1" smtClean="0">
                <a:solidFill>
                  <a:schemeClr val="bg1"/>
                </a:solidFill>
                <a:latin typeface="Calibri"/>
                <a:cs typeface="Calibri"/>
              </a:rPr>
              <a:t>Арсонваль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4" name="Скругленная прямоугольная выноска 13"/>
          <p:cNvSpPr/>
          <p:nvPr/>
        </p:nvSpPr>
        <p:spPr>
          <a:xfrm>
            <a:off x="2124515" y="5749011"/>
            <a:ext cx="2232248" cy="1008112"/>
          </a:xfrm>
          <a:prstGeom prst="wedgeRoundRectCallout">
            <a:avLst>
              <a:gd name="adj1" fmla="val 36251"/>
              <a:gd name="adj2" fmla="val -97026"/>
              <a:gd name="adj3" fmla="val 16667"/>
            </a:avLst>
          </a:prstGeom>
          <a:solidFill>
            <a:schemeClr val="accent2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itchFamily="2" charset="2"/>
              <a:buChar char="ü"/>
            </a:pPr>
            <a:r>
              <a:rPr lang="ru-RU" b="1" dirty="0" smtClean="0">
                <a:solidFill>
                  <a:schemeClr val="bg1"/>
                </a:solidFill>
              </a:rPr>
              <a:t>Видимый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b="1" dirty="0" smtClean="0">
                <a:solidFill>
                  <a:schemeClr val="bg1"/>
                </a:solidFill>
              </a:rPr>
              <a:t>Инфракрасный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b="1" dirty="0" smtClean="0">
                <a:solidFill>
                  <a:schemeClr val="bg1"/>
                </a:solidFill>
              </a:rPr>
              <a:t>Лазер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5" name="Скругленная прямоугольная выноска 14"/>
          <p:cNvSpPr/>
          <p:nvPr/>
        </p:nvSpPr>
        <p:spPr>
          <a:xfrm>
            <a:off x="4243543" y="5458639"/>
            <a:ext cx="2488697" cy="1008112"/>
          </a:xfrm>
          <a:prstGeom prst="wedgeRoundRectCallout">
            <a:avLst>
              <a:gd name="adj1" fmla="val 17041"/>
              <a:gd name="adj2" fmla="val -118687"/>
              <a:gd name="adj3" fmla="val 16667"/>
            </a:avLst>
          </a:prstGeom>
          <a:solidFill>
            <a:srgbClr val="6600C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itchFamily="2" charset="2"/>
              <a:buChar char="ü"/>
            </a:pPr>
            <a:r>
              <a:rPr lang="ru-RU" b="1" dirty="0" smtClean="0">
                <a:solidFill>
                  <a:schemeClr val="bg1"/>
                </a:solidFill>
              </a:rPr>
              <a:t>Групповые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b="1" dirty="0" smtClean="0">
                <a:solidFill>
                  <a:schemeClr val="bg1"/>
                </a:solidFill>
              </a:rPr>
              <a:t>Индивидуальные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b="1" dirty="0">
                <a:solidFill>
                  <a:schemeClr val="bg1"/>
                </a:solidFill>
              </a:rPr>
              <a:t>Т</a:t>
            </a:r>
            <a:r>
              <a:rPr lang="ru-RU" b="1" dirty="0" smtClean="0">
                <a:solidFill>
                  <a:schemeClr val="bg1"/>
                </a:solidFill>
              </a:rPr>
              <a:t>ренажеры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6" name="Скругленная прямоугольная выноска 15"/>
          <p:cNvSpPr/>
          <p:nvPr/>
        </p:nvSpPr>
        <p:spPr>
          <a:xfrm>
            <a:off x="6569378" y="5025162"/>
            <a:ext cx="2412776" cy="1152128"/>
          </a:xfrm>
          <a:prstGeom prst="wedgeRoundRectCallout">
            <a:avLst>
              <a:gd name="adj1" fmla="val 28518"/>
              <a:gd name="adj2" fmla="val -117333"/>
              <a:gd name="adj3" fmla="val 16667"/>
            </a:avLst>
          </a:prstGeom>
          <a:solidFill>
            <a:schemeClr val="accent2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itchFamily="2" charset="2"/>
              <a:buChar char="ü"/>
            </a:pPr>
            <a:r>
              <a:rPr lang="ru-RU" b="1" dirty="0" smtClean="0">
                <a:solidFill>
                  <a:schemeClr val="bg1"/>
                </a:solidFill>
              </a:rPr>
              <a:t>Классическая </a:t>
            </a:r>
            <a:r>
              <a:rPr lang="ru-RU" b="1" dirty="0" err="1" smtClean="0">
                <a:solidFill>
                  <a:schemeClr val="bg1"/>
                </a:solidFill>
              </a:rPr>
              <a:t>корпоральная</a:t>
            </a:r>
            <a:endParaRPr lang="ru-RU" b="1" dirty="0" smtClean="0">
              <a:solidFill>
                <a:schemeClr val="bg1"/>
              </a:solidFill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ru-RU" b="1" dirty="0">
                <a:solidFill>
                  <a:schemeClr val="bg1"/>
                </a:solidFill>
              </a:rPr>
              <a:t>П</a:t>
            </a:r>
            <a:r>
              <a:rPr lang="ru-RU" b="1" dirty="0" smtClean="0">
                <a:solidFill>
                  <a:schemeClr val="bg1"/>
                </a:solidFill>
              </a:rPr>
              <a:t>оверхностная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b="1" dirty="0" err="1">
                <a:solidFill>
                  <a:schemeClr val="bg1"/>
                </a:solidFill>
              </a:rPr>
              <a:t>А</a:t>
            </a:r>
            <a:r>
              <a:rPr lang="ru-RU" b="1" dirty="0" err="1" smtClean="0">
                <a:solidFill>
                  <a:schemeClr val="bg1"/>
                </a:solidFill>
              </a:rPr>
              <a:t>урикулотерапия</a:t>
            </a:r>
            <a:endParaRPr lang="ru-R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6858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836" y="0"/>
            <a:ext cx="9036496" cy="1340768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0000CC"/>
                </a:solidFill>
              </a:rPr>
              <a:t>Сравнительный анализ реабилитации </a:t>
            </a:r>
            <a:r>
              <a:rPr lang="ru-RU" sz="2400" b="1" dirty="0">
                <a:solidFill>
                  <a:srgbClr val="0000CC"/>
                </a:solidFill>
              </a:rPr>
              <a:t>больных </a:t>
            </a:r>
            <a:r>
              <a:rPr lang="ru-RU" sz="2400" b="1" dirty="0" smtClean="0">
                <a:solidFill>
                  <a:srgbClr val="0000CC"/>
                </a:solidFill>
              </a:rPr>
              <a:t/>
            </a:r>
            <a:br>
              <a:rPr lang="ru-RU" sz="2400" b="1" dirty="0" smtClean="0">
                <a:solidFill>
                  <a:srgbClr val="0000CC"/>
                </a:solidFill>
              </a:rPr>
            </a:br>
            <a:r>
              <a:rPr lang="ru-RU" sz="2400" b="1" dirty="0" smtClean="0">
                <a:solidFill>
                  <a:srgbClr val="0000CC"/>
                </a:solidFill>
              </a:rPr>
              <a:t>методом </a:t>
            </a:r>
            <a:r>
              <a:rPr lang="ru-RU" sz="2400" b="1" dirty="0" err="1">
                <a:solidFill>
                  <a:srgbClr val="0000CC"/>
                </a:solidFill>
              </a:rPr>
              <a:t>нормобарической</a:t>
            </a:r>
            <a:r>
              <a:rPr lang="ru-RU" sz="2400" b="1" dirty="0">
                <a:solidFill>
                  <a:srgbClr val="0000CC"/>
                </a:solidFill>
              </a:rPr>
              <a:t> интервальной гипоксической терапии у больных с </a:t>
            </a:r>
            <a:r>
              <a:rPr lang="ru-RU" sz="2400" b="1" dirty="0" smtClean="0">
                <a:solidFill>
                  <a:srgbClr val="0000CC"/>
                </a:solidFill>
              </a:rPr>
              <a:t>ОКС</a:t>
            </a:r>
            <a:endParaRPr lang="ru-RU" sz="2400" b="1" dirty="0">
              <a:solidFill>
                <a:srgbClr val="0000CC"/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4731187"/>
              </p:ext>
            </p:extLst>
          </p:nvPr>
        </p:nvGraphicFramePr>
        <p:xfrm>
          <a:off x="179512" y="1375008"/>
          <a:ext cx="8712968" cy="516404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184576"/>
                <a:gridCol w="1944216"/>
                <a:gridCol w="1584176"/>
              </a:tblGrid>
              <a:tr h="115212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Параметр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000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chemeClr val="bg1"/>
                          </a:solidFill>
                          <a:effectLst/>
                        </a:rPr>
                        <a:t>без </a:t>
                      </a:r>
                      <a:r>
                        <a:rPr lang="ru-RU" sz="2400" b="1" dirty="0">
                          <a:solidFill>
                            <a:schemeClr val="bg1"/>
                          </a:solidFill>
                          <a:effectLst/>
                        </a:rPr>
                        <a:t>применения </a:t>
                      </a:r>
                      <a:r>
                        <a:rPr lang="en-US" sz="2400" b="1" dirty="0" err="1" smtClean="0">
                          <a:solidFill>
                            <a:schemeClr val="bg1"/>
                          </a:solidFill>
                          <a:effectLst/>
                        </a:rPr>
                        <a:t>ReOxy</a:t>
                      </a:r>
                      <a:r>
                        <a:rPr lang="ru-RU" sz="2400" b="1" dirty="0" smtClean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</a:p>
                  </a:txBody>
                  <a:tcPr marL="68580" marR="68580" marT="0" marB="0" anchor="ctr">
                    <a:solidFill>
                      <a:srgbClr val="0000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chemeClr val="bg1"/>
                          </a:solidFill>
                          <a:effectLst/>
                        </a:rPr>
                        <a:t>с </a:t>
                      </a:r>
                      <a:r>
                        <a:rPr lang="ru-RU" sz="2400" b="1" dirty="0" err="1" smtClean="0">
                          <a:solidFill>
                            <a:schemeClr val="bg1"/>
                          </a:solidFill>
                          <a:effectLst/>
                        </a:rPr>
                        <a:t>примене-нием</a:t>
                      </a:r>
                      <a:r>
                        <a:rPr lang="ru-RU" sz="2400" b="1" dirty="0" smtClean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 err="1" smtClean="0">
                          <a:solidFill>
                            <a:schemeClr val="bg1"/>
                          </a:solidFill>
                          <a:effectLst/>
                        </a:rPr>
                        <a:t>ReOxy</a:t>
                      </a:r>
                      <a:r>
                        <a:rPr lang="ru-RU" sz="2400" b="1" dirty="0" smtClean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</a:p>
                  </a:txBody>
                  <a:tcPr marL="68580" marR="68580" marT="0" marB="0" anchor="ctr">
                    <a:solidFill>
                      <a:srgbClr val="0000CC"/>
                    </a:solidFill>
                  </a:tcPr>
                </a:tc>
              </a:tr>
              <a:tr h="93610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tx1"/>
                          </a:solidFill>
                          <a:effectLst/>
                        </a:rPr>
                        <a:t>Снижение числа </a:t>
                      </a:r>
                      <a:endParaRPr lang="ru-RU" sz="2400" b="1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chemeClr val="tx1"/>
                          </a:solidFill>
                          <a:effectLst/>
                        </a:rPr>
                        <a:t>ангинозных </a:t>
                      </a:r>
                      <a:r>
                        <a:rPr lang="ru-RU" sz="2400" b="1" dirty="0">
                          <a:solidFill>
                            <a:schemeClr val="tx1"/>
                          </a:solidFill>
                          <a:effectLst/>
                        </a:rPr>
                        <a:t>болей в неделю</a:t>
                      </a:r>
                      <a:endParaRPr lang="ru-RU" sz="2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E7E7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solidFill>
                            <a:schemeClr val="tx1"/>
                          </a:solidFill>
                          <a:effectLst/>
                        </a:rPr>
                        <a:t>86%</a:t>
                      </a:r>
                      <a:endParaRPr lang="ru-RU" sz="32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E7E7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solidFill>
                            <a:schemeClr val="tx1"/>
                          </a:solidFill>
                          <a:effectLst/>
                        </a:rPr>
                        <a:t>98%</a:t>
                      </a:r>
                      <a:endParaRPr lang="ru-RU" sz="32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E7E7FF"/>
                    </a:solidFill>
                  </a:tcPr>
                </a:tc>
              </a:tr>
              <a:tr h="93610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tx1"/>
                          </a:solidFill>
                          <a:effectLst/>
                        </a:rPr>
                        <a:t>Повышение толерантности  </a:t>
                      </a:r>
                      <a:endParaRPr lang="ru-RU" sz="2400" b="1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chemeClr val="tx1"/>
                          </a:solidFill>
                          <a:effectLst/>
                        </a:rPr>
                        <a:t>к </a:t>
                      </a:r>
                      <a:r>
                        <a:rPr lang="ru-RU" sz="2400" b="1" dirty="0">
                          <a:solidFill>
                            <a:schemeClr val="tx1"/>
                          </a:solidFill>
                          <a:effectLst/>
                        </a:rPr>
                        <a:t>физической нагрузке</a:t>
                      </a:r>
                      <a:endParaRPr lang="ru-RU" sz="2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C9C9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solidFill>
                            <a:schemeClr val="tx1"/>
                          </a:solidFill>
                          <a:effectLst/>
                        </a:rPr>
                        <a:t>76%</a:t>
                      </a:r>
                      <a:endParaRPr lang="ru-RU" sz="32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C9C9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solidFill>
                            <a:schemeClr val="tx1"/>
                          </a:solidFill>
                          <a:effectLst/>
                        </a:rPr>
                        <a:t>85%</a:t>
                      </a:r>
                      <a:endParaRPr lang="ru-RU" sz="32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C9C9FF"/>
                    </a:solidFill>
                  </a:tcPr>
                </a:tc>
              </a:tr>
              <a:tr h="179103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chemeClr val="tx1"/>
                          </a:solidFill>
                          <a:effectLst/>
                        </a:rPr>
                        <a:t>Улучшение </a:t>
                      </a:r>
                      <a:r>
                        <a:rPr lang="ru-RU" sz="2400" b="1" dirty="0">
                          <a:solidFill>
                            <a:schemeClr val="tx1"/>
                          </a:solidFill>
                          <a:effectLst/>
                        </a:rPr>
                        <a:t>субъективного восприятия пациентами интенсивности </a:t>
                      </a:r>
                      <a:endParaRPr lang="ru-RU" sz="2400" b="1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chemeClr val="tx1"/>
                          </a:solidFill>
                          <a:effectLst/>
                        </a:rPr>
                        <a:t>выполняемой </a:t>
                      </a:r>
                      <a:r>
                        <a:rPr lang="ru-RU" sz="2400" b="1" dirty="0">
                          <a:solidFill>
                            <a:schemeClr val="tx1"/>
                          </a:solidFill>
                          <a:effectLst/>
                        </a:rPr>
                        <a:t>физической нагрузки </a:t>
                      </a:r>
                      <a:endParaRPr lang="ru-RU" sz="2400" b="1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chemeClr val="tx1"/>
                          </a:solidFill>
                          <a:effectLst/>
                        </a:rPr>
                        <a:t>(</a:t>
                      </a:r>
                      <a:r>
                        <a:rPr lang="ru-RU" sz="2400" b="1" dirty="0">
                          <a:solidFill>
                            <a:schemeClr val="tx1"/>
                          </a:solidFill>
                          <a:effectLst/>
                        </a:rPr>
                        <a:t>по шкале Борга)</a:t>
                      </a:r>
                      <a:endParaRPr lang="ru-RU" sz="2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E7E7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solidFill>
                            <a:schemeClr val="tx1"/>
                          </a:solidFill>
                          <a:effectLst/>
                        </a:rPr>
                        <a:t>71%</a:t>
                      </a:r>
                      <a:endParaRPr lang="ru-RU" sz="32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E7E7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solidFill>
                            <a:schemeClr val="tx1"/>
                          </a:solidFill>
                          <a:effectLst/>
                        </a:rPr>
                        <a:t>82%</a:t>
                      </a:r>
                      <a:endParaRPr lang="ru-RU" sz="32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E7E7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0902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>
            <a:noAutofit/>
          </a:bodyPr>
          <a:lstStyle/>
          <a:p>
            <a:pPr lvl="0" fontAlgn="base">
              <a:spcAft>
                <a:spcPct val="0"/>
              </a:spcAft>
            </a:pPr>
            <a:r>
              <a:rPr lang="ru-RU" sz="2400" b="1" dirty="0">
                <a:solidFill>
                  <a:srgbClr val="0000CC"/>
                </a:solidFill>
                <a:latin typeface="+mn-lt"/>
                <a:ea typeface="Calibri" pitchFamily="34" charset="0"/>
                <a:cs typeface="Times New Roman" pitchFamily="18" charset="0"/>
              </a:rPr>
              <a:t>Сравнительный анализ применения метода </a:t>
            </a:r>
            <a:r>
              <a:rPr lang="ru-RU" sz="2400" b="1" dirty="0" err="1">
                <a:solidFill>
                  <a:srgbClr val="0000CC"/>
                </a:solidFill>
                <a:latin typeface="+mn-lt"/>
                <a:ea typeface="Calibri" pitchFamily="34" charset="0"/>
                <a:cs typeface="Times New Roman" pitchFamily="18" charset="0"/>
              </a:rPr>
              <a:t>нормобарической</a:t>
            </a:r>
            <a:r>
              <a:rPr lang="ru-RU" sz="2400" b="1" dirty="0">
                <a:solidFill>
                  <a:srgbClr val="0000CC"/>
                </a:solidFill>
                <a:latin typeface="+mn-lt"/>
                <a:ea typeface="Calibri" pitchFamily="34" charset="0"/>
                <a:cs typeface="Times New Roman" pitchFamily="18" charset="0"/>
              </a:rPr>
              <a:t> интервальной гипоксической терапии на аппарате для дыхательной терапии </a:t>
            </a:r>
            <a:r>
              <a:rPr lang="en-US" sz="2400" b="1" dirty="0" err="1">
                <a:solidFill>
                  <a:srgbClr val="0000CC"/>
                </a:solidFill>
                <a:latin typeface="+mn-lt"/>
                <a:ea typeface="Calibri" pitchFamily="34" charset="0"/>
                <a:cs typeface="Times New Roman" pitchFamily="18" charset="0"/>
              </a:rPr>
              <a:t>ReOxy</a:t>
            </a:r>
            <a:r>
              <a:rPr lang="ru-RU" sz="2400" b="1" dirty="0">
                <a:solidFill>
                  <a:srgbClr val="0000CC"/>
                </a:solidFill>
                <a:latin typeface="+mn-lt"/>
                <a:ea typeface="Calibri" pitchFamily="34" charset="0"/>
                <a:cs typeface="Times New Roman" pitchFamily="18" charset="0"/>
              </a:rPr>
              <a:t> у больных с ОКС </a:t>
            </a:r>
            <a:endParaRPr lang="ru-RU" sz="2400" b="1" dirty="0">
              <a:solidFill>
                <a:srgbClr val="0000CC"/>
              </a:solidFill>
              <a:latin typeface="+mn-lt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3972985"/>
              </p:ext>
            </p:extLst>
          </p:nvPr>
        </p:nvGraphicFramePr>
        <p:xfrm>
          <a:off x="179512" y="1340768"/>
          <a:ext cx="8748000" cy="52560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572000"/>
                <a:gridCol w="2088000"/>
                <a:gridCol w="2088000"/>
              </a:tblGrid>
              <a:tr h="1944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bg1"/>
                          </a:solidFill>
                          <a:effectLst/>
                        </a:rPr>
                        <a:t>Параметр</a:t>
                      </a:r>
                      <a:endParaRPr lang="ru-RU" sz="24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000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chemeClr val="bg1"/>
                          </a:solidFill>
                          <a:effectLst/>
                        </a:rPr>
                        <a:t>без </a:t>
                      </a:r>
                      <a:r>
                        <a:rPr lang="ru-RU" sz="2400" b="1" dirty="0">
                          <a:solidFill>
                            <a:schemeClr val="bg1"/>
                          </a:solidFill>
                          <a:effectLst/>
                        </a:rPr>
                        <a:t>применения </a:t>
                      </a:r>
                      <a:r>
                        <a:rPr lang="en-US" sz="2400" b="1" dirty="0" err="1" smtClean="0">
                          <a:solidFill>
                            <a:schemeClr val="bg1"/>
                          </a:solidFill>
                          <a:effectLst/>
                        </a:rPr>
                        <a:t>ReOxy</a:t>
                      </a:r>
                      <a:r>
                        <a:rPr lang="ru-RU" sz="2400" b="1" dirty="0" smtClean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</a:p>
                  </a:txBody>
                  <a:tcPr marL="68580" marR="68580" marT="0" marB="0" anchor="ctr">
                    <a:solidFill>
                      <a:srgbClr val="0000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chemeClr val="bg1"/>
                          </a:solidFill>
                          <a:effectLst/>
                        </a:rPr>
                        <a:t>с </a:t>
                      </a:r>
                      <a:r>
                        <a:rPr lang="ru-RU" sz="2400" b="1" dirty="0" err="1" smtClean="0">
                          <a:solidFill>
                            <a:schemeClr val="bg1"/>
                          </a:solidFill>
                          <a:effectLst/>
                        </a:rPr>
                        <a:t>примене-нием</a:t>
                      </a:r>
                      <a:r>
                        <a:rPr lang="ru-RU" sz="2400" b="1" dirty="0" smtClean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 err="1" smtClean="0">
                          <a:solidFill>
                            <a:schemeClr val="bg1"/>
                          </a:solidFill>
                          <a:effectLst/>
                        </a:rPr>
                        <a:t>ReOxy</a:t>
                      </a:r>
                      <a:r>
                        <a:rPr lang="ru-RU" sz="2400" b="1" dirty="0" smtClean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</a:p>
                  </a:txBody>
                  <a:tcPr marL="68580" marR="68580" marT="0" marB="0" anchor="ctr">
                    <a:solidFill>
                      <a:srgbClr val="0000CC"/>
                    </a:solidFill>
                  </a:tcPr>
                </a:tc>
              </a:tr>
              <a:tr h="82800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Тредмил</a:t>
                      </a:r>
                      <a:r>
                        <a:rPr lang="ru-RU" sz="24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тест (мощность ФН в Вт)</a:t>
                      </a:r>
                      <a:endParaRPr lang="ru-RU" sz="24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E7E7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90,4±10,1</a:t>
                      </a:r>
                      <a:endParaRPr lang="ru-RU" sz="28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E7E7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110,6±13,4</a:t>
                      </a:r>
                      <a:endParaRPr lang="ru-RU" sz="28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E7E7FF"/>
                    </a:solidFill>
                  </a:tcPr>
                </a:tc>
              </a:tr>
              <a:tr h="82800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Тест шестиминутной ходьбы</a:t>
                      </a:r>
                      <a:endParaRPr lang="ru-RU" sz="24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C9C9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396,3±11,24</a:t>
                      </a:r>
                      <a:endParaRPr lang="ru-RU" sz="28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C9C9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405,2±12,01</a:t>
                      </a:r>
                      <a:endParaRPr lang="ru-RU" sz="28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C9C9FF"/>
                    </a:solidFill>
                  </a:tcPr>
                </a:tc>
              </a:tr>
              <a:tr h="82800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Школа Борга</a:t>
                      </a:r>
                      <a:endParaRPr lang="ru-RU" sz="24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E7E7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12,2±1,3</a:t>
                      </a:r>
                      <a:endParaRPr lang="ru-RU" sz="28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E7E7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10,3±1,2</a:t>
                      </a:r>
                      <a:endParaRPr lang="ru-RU" sz="28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E7E7FF"/>
                    </a:solidFill>
                  </a:tcPr>
                </a:tc>
              </a:tr>
              <a:tr h="82800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ФВ (по ЭХО КГ)</a:t>
                      </a:r>
                      <a:endParaRPr lang="ru-RU" sz="24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C9C9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49,6±2,88</a:t>
                      </a:r>
                      <a:endParaRPr lang="ru-RU" sz="28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C9C9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55,8±2,58</a:t>
                      </a:r>
                      <a:endParaRPr lang="ru-RU" sz="28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C9C9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76112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2700" b="1" dirty="0" smtClean="0">
                <a:solidFill>
                  <a:srgbClr val="0000CC"/>
                </a:solidFill>
              </a:rPr>
              <a:t>Сравнительный </a:t>
            </a:r>
            <a:r>
              <a:rPr lang="ru-RU" sz="2700" b="1" dirty="0">
                <a:solidFill>
                  <a:srgbClr val="0000CC"/>
                </a:solidFill>
              </a:rPr>
              <a:t>анализ реабилитации больных методом </a:t>
            </a:r>
            <a:r>
              <a:rPr lang="ru-RU" sz="2700" b="1" dirty="0" err="1">
                <a:solidFill>
                  <a:srgbClr val="0000CC"/>
                </a:solidFill>
              </a:rPr>
              <a:t>нормобарической</a:t>
            </a:r>
            <a:r>
              <a:rPr lang="ru-RU" sz="2700" b="1" dirty="0">
                <a:solidFill>
                  <a:srgbClr val="0000CC"/>
                </a:solidFill>
              </a:rPr>
              <a:t> интервальной гипоксической терапии у больных со стабильной стенокардией напряжения </a:t>
            </a:r>
            <a:endParaRPr lang="ru-RU" dirty="0">
              <a:solidFill>
                <a:srgbClr val="0000CC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1533207" y="3021933"/>
          <a:ext cx="6077585" cy="168249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25650"/>
                <a:gridCol w="2025650"/>
                <a:gridCol w="2026285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Параметр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2015г (без применения </a:t>
                      </a:r>
                      <a:r>
                        <a:rPr lang="en-US" sz="1100">
                          <a:effectLst/>
                        </a:rPr>
                        <a:t>ReOxy</a:t>
                      </a:r>
                      <a:r>
                        <a:rPr lang="ru-RU" sz="1200">
                          <a:effectLst/>
                        </a:rPr>
                        <a:t>)- 30 пациентов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2015г (с применения </a:t>
                      </a:r>
                      <a:r>
                        <a:rPr lang="en-US" sz="1100">
                          <a:effectLst/>
                        </a:rPr>
                        <a:t>ReOxy</a:t>
                      </a:r>
                      <a:r>
                        <a:rPr lang="ru-RU" sz="1200">
                          <a:effectLst/>
                        </a:rPr>
                        <a:t>)-35 пациентов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Тредмил тест (мощность ФН в Вт)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93,1±11,4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120,2±12,5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ФК стенокардии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1,8±0,51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1,6±0,43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Школа Борга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13,2±2,2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11,3±1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Тест шестиминутной ходьбы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396,3±11,24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405,2±13,01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ФВ (по ЭХО КГ)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48,6±2,34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51,8±2,42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735146"/>
              </p:ext>
            </p:extLst>
          </p:nvPr>
        </p:nvGraphicFramePr>
        <p:xfrm>
          <a:off x="179512" y="1412776"/>
          <a:ext cx="8820000" cy="53640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572000"/>
                <a:gridCol w="2124000"/>
                <a:gridCol w="2124000"/>
              </a:tblGrid>
              <a:tr h="145251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bg1"/>
                          </a:solidFill>
                          <a:effectLst/>
                        </a:rPr>
                        <a:t>Параметр</a:t>
                      </a:r>
                      <a:endParaRPr lang="ru-RU" sz="24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000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chemeClr val="bg1"/>
                          </a:solidFill>
                          <a:effectLst/>
                        </a:rPr>
                        <a:t>без </a:t>
                      </a:r>
                      <a:r>
                        <a:rPr lang="ru-RU" sz="2400" b="1" dirty="0">
                          <a:solidFill>
                            <a:schemeClr val="bg1"/>
                          </a:solidFill>
                          <a:effectLst/>
                        </a:rPr>
                        <a:t>применения </a:t>
                      </a:r>
                      <a:r>
                        <a:rPr lang="en-US" sz="2400" b="1" dirty="0" err="1" smtClean="0">
                          <a:solidFill>
                            <a:schemeClr val="bg1"/>
                          </a:solidFill>
                          <a:effectLst/>
                        </a:rPr>
                        <a:t>ReOxy</a:t>
                      </a:r>
                      <a:r>
                        <a:rPr lang="ru-RU" sz="2400" b="1" dirty="0" smtClean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bg1"/>
                          </a:solidFill>
                          <a:effectLst/>
                        </a:rPr>
                        <a:t>(30 пациентов)</a:t>
                      </a:r>
                      <a:endParaRPr lang="ru-RU" sz="18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000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chemeClr val="bg1"/>
                          </a:solidFill>
                          <a:effectLst/>
                        </a:rPr>
                        <a:t>с </a:t>
                      </a:r>
                      <a:r>
                        <a:rPr lang="ru-RU" sz="2400" b="1" dirty="0" err="1" smtClean="0">
                          <a:solidFill>
                            <a:schemeClr val="bg1"/>
                          </a:solidFill>
                          <a:effectLst/>
                        </a:rPr>
                        <a:t>примене-нием</a:t>
                      </a:r>
                      <a:r>
                        <a:rPr lang="ru-RU" sz="2400" b="1" dirty="0" smtClean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 err="1" smtClean="0">
                          <a:solidFill>
                            <a:schemeClr val="bg1"/>
                          </a:solidFill>
                          <a:effectLst/>
                        </a:rPr>
                        <a:t>ReOxy</a:t>
                      </a:r>
                      <a:r>
                        <a:rPr lang="ru-RU" sz="2400" b="1" dirty="0" smtClean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bg1"/>
                          </a:solidFill>
                          <a:effectLst/>
                        </a:rPr>
                        <a:t>(35 пациентов)</a:t>
                      </a:r>
                      <a:endParaRPr lang="ru-RU" sz="18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000CC"/>
                    </a:solidFill>
                  </a:tcPr>
                </a:tc>
              </a:tr>
              <a:tr h="77520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 dirty="0" err="1">
                          <a:solidFill>
                            <a:schemeClr val="tx1"/>
                          </a:solidFill>
                          <a:effectLst/>
                        </a:rPr>
                        <a:t>Тредмил</a:t>
                      </a:r>
                      <a:r>
                        <a:rPr lang="ru-RU" sz="2400" b="1" dirty="0">
                          <a:solidFill>
                            <a:schemeClr val="tx1"/>
                          </a:solidFill>
                          <a:effectLst/>
                        </a:rPr>
                        <a:t> тест (мощность ФН в Вт)</a:t>
                      </a:r>
                      <a:endParaRPr lang="ru-RU" sz="2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E7E7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b="1" dirty="0">
                          <a:solidFill>
                            <a:schemeClr val="tx1"/>
                          </a:solidFill>
                          <a:effectLst/>
                        </a:rPr>
                        <a:t>93,1±11,4</a:t>
                      </a:r>
                      <a:endParaRPr lang="ru-RU" sz="28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E7E7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b="1" dirty="0">
                          <a:solidFill>
                            <a:schemeClr val="tx1"/>
                          </a:solidFill>
                          <a:effectLst/>
                        </a:rPr>
                        <a:t>120,2±12,5</a:t>
                      </a:r>
                      <a:endParaRPr lang="ru-RU" sz="28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E7E7FF"/>
                    </a:solidFill>
                  </a:tcPr>
                </a:tc>
              </a:tr>
              <a:tr h="77520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 dirty="0">
                          <a:solidFill>
                            <a:schemeClr val="tx1"/>
                          </a:solidFill>
                          <a:effectLst/>
                        </a:rPr>
                        <a:t>ФК стенокардии</a:t>
                      </a:r>
                      <a:endParaRPr lang="ru-RU" sz="2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C9C9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b="1" dirty="0">
                          <a:solidFill>
                            <a:schemeClr val="tx1"/>
                          </a:solidFill>
                          <a:effectLst/>
                        </a:rPr>
                        <a:t>1,8±0,51</a:t>
                      </a:r>
                      <a:endParaRPr lang="ru-RU" sz="28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C9C9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b="1" dirty="0">
                          <a:solidFill>
                            <a:schemeClr val="tx1"/>
                          </a:solidFill>
                          <a:effectLst/>
                        </a:rPr>
                        <a:t>1,6±0,43</a:t>
                      </a:r>
                      <a:endParaRPr lang="ru-RU" sz="28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C9C9FF"/>
                    </a:solidFill>
                  </a:tcPr>
                </a:tc>
              </a:tr>
              <a:tr h="77520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 dirty="0">
                          <a:solidFill>
                            <a:schemeClr val="tx1"/>
                          </a:solidFill>
                          <a:effectLst/>
                        </a:rPr>
                        <a:t>Школа Борга</a:t>
                      </a:r>
                      <a:endParaRPr lang="ru-RU" sz="2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E7E7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b="1" dirty="0">
                          <a:solidFill>
                            <a:schemeClr val="tx1"/>
                          </a:solidFill>
                          <a:effectLst/>
                        </a:rPr>
                        <a:t>13,2±2,2</a:t>
                      </a:r>
                      <a:endParaRPr lang="ru-RU" sz="28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E7E7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b="1" dirty="0">
                          <a:solidFill>
                            <a:schemeClr val="tx1"/>
                          </a:solidFill>
                          <a:effectLst/>
                        </a:rPr>
                        <a:t>11,3±1</a:t>
                      </a:r>
                      <a:endParaRPr lang="ru-RU" sz="28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E7E7FF"/>
                    </a:solidFill>
                  </a:tcPr>
                </a:tc>
              </a:tr>
              <a:tr h="81067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 dirty="0">
                          <a:solidFill>
                            <a:schemeClr val="tx1"/>
                          </a:solidFill>
                          <a:effectLst/>
                        </a:rPr>
                        <a:t>Тест шестиминутной ходьбы</a:t>
                      </a:r>
                      <a:endParaRPr lang="ru-RU" sz="2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C9C9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b="1" dirty="0">
                          <a:solidFill>
                            <a:schemeClr val="tx1"/>
                          </a:solidFill>
                          <a:effectLst/>
                        </a:rPr>
                        <a:t>396,3±11,24</a:t>
                      </a:r>
                      <a:endParaRPr lang="ru-RU" sz="28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C9C9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b="1" dirty="0">
                          <a:solidFill>
                            <a:schemeClr val="tx1"/>
                          </a:solidFill>
                          <a:effectLst/>
                        </a:rPr>
                        <a:t>405,2±13,01</a:t>
                      </a:r>
                      <a:endParaRPr lang="ru-RU" sz="28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C9C9FF"/>
                    </a:solidFill>
                  </a:tcPr>
                </a:tc>
              </a:tr>
              <a:tr h="77520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 dirty="0">
                          <a:solidFill>
                            <a:schemeClr val="tx1"/>
                          </a:solidFill>
                          <a:effectLst/>
                        </a:rPr>
                        <a:t>ФВ (по ЭХО КГ)</a:t>
                      </a:r>
                      <a:endParaRPr lang="ru-RU" sz="2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E7E7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b="1">
                          <a:solidFill>
                            <a:schemeClr val="tx1"/>
                          </a:solidFill>
                          <a:effectLst/>
                        </a:rPr>
                        <a:t>48,6±2,34</a:t>
                      </a:r>
                      <a:endParaRPr lang="ru-RU" sz="28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E7E7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b="1" dirty="0">
                          <a:solidFill>
                            <a:schemeClr val="tx1"/>
                          </a:solidFill>
                          <a:effectLst/>
                        </a:rPr>
                        <a:t>51,8±2,42</a:t>
                      </a:r>
                      <a:endParaRPr lang="ru-RU" sz="28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E7E7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75319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"/>
            <a:ext cx="8229600" cy="54868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00CC"/>
                </a:solidFill>
              </a:rPr>
              <a:t>Выводы</a:t>
            </a:r>
            <a:endParaRPr lang="ru-RU" b="1" dirty="0">
              <a:solidFill>
                <a:srgbClr val="0000CC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19" y="723005"/>
            <a:ext cx="8712969" cy="371410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b="1" dirty="0" smtClean="0"/>
              <a:t>Реабилитационный </a:t>
            </a:r>
            <a:r>
              <a:rPr lang="ru-RU" sz="2400" b="1" dirty="0"/>
              <a:t>курс на лечебно-диагностическом аппарате </a:t>
            </a:r>
            <a:r>
              <a:rPr lang="en-US" sz="2400" b="1" dirty="0" err="1"/>
              <a:t>ReOxy</a:t>
            </a:r>
            <a:r>
              <a:rPr lang="ru-RU" sz="2400" b="1" dirty="0"/>
              <a:t> у больных на втором этапе реабилитации (стационарном) с </a:t>
            </a:r>
            <a:r>
              <a:rPr lang="ru-RU" sz="2400" b="1" dirty="0" smtClean="0"/>
              <a:t>ОКС  и стабильной стенокардией улучшает </a:t>
            </a:r>
            <a:r>
              <a:rPr lang="ru-RU" sz="2400" b="1" dirty="0"/>
              <a:t>клиническое состояние больных, повышает толерантность к физической нагрузке, улучшает субъективное восприятие пациентами интенсивности выполняемой физической нагрузки, повышает сократительную функцию </a:t>
            </a:r>
            <a:r>
              <a:rPr lang="ru-RU" sz="2400" b="1" dirty="0" smtClean="0"/>
              <a:t>миокарда и </a:t>
            </a:r>
          </a:p>
          <a:p>
            <a:pPr marL="0" indent="0">
              <a:buNone/>
            </a:pPr>
            <a:r>
              <a:rPr lang="ru-RU" sz="2400" b="1" dirty="0"/>
              <a:t> </a:t>
            </a:r>
            <a:r>
              <a:rPr lang="ru-RU" sz="2400" b="1" dirty="0" smtClean="0"/>
              <a:t>                             качество </a:t>
            </a:r>
            <a:r>
              <a:rPr lang="ru-RU" sz="2400" b="1" dirty="0"/>
              <a:t>жизни пациентов </a:t>
            </a:r>
          </a:p>
        </p:txBody>
      </p:sp>
      <p:pic>
        <p:nvPicPr>
          <p:cNvPr id="4" name="Picture 3" descr="Z:\Организационно-методический отдел\РСЦ\Для доклада гл. врачу ОМР\1c482d061300e5b5e29b781128d703e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330" y="3789040"/>
            <a:ext cx="4602502" cy="3068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Z:\Организационно-методический отдел\РСЦ\Для доклада гл. врачу ОМР\2bdcc749bec057db75c735448189d15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598" y="3273626"/>
            <a:ext cx="2088232" cy="3625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2202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118" y="476672"/>
            <a:ext cx="4569908" cy="2661313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3600" b="1" dirty="0" smtClean="0">
                <a:solidFill>
                  <a:srgbClr val="FF0000"/>
                </a:solidFill>
                <a:latin typeface="+mn-lt"/>
              </a:rPr>
              <a:t>Преимущества </a:t>
            </a:r>
            <a:br>
              <a:rPr lang="ru-RU" sz="3600" b="1" dirty="0" smtClean="0">
                <a:solidFill>
                  <a:srgbClr val="FF0000"/>
                </a:solidFill>
                <a:latin typeface="+mn-lt"/>
              </a:rPr>
            </a:br>
            <a:r>
              <a:rPr lang="ru-RU" sz="3600" b="1" dirty="0" smtClean="0">
                <a:solidFill>
                  <a:srgbClr val="FF0000"/>
                </a:solidFill>
                <a:latin typeface="+mn-lt"/>
              </a:rPr>
              <a:t>этапной  системы </a:t>
            </a:r>
            <a:r>
              <a:rPr lang="ru-RU" sz="3600" b="1" dirty="0" err="1" smtClean="0">
                <a:solidFill>
                  <a:srgbClr val="FF0000"/>
                </a:solidFill>
                <a:latin typeface="+mn-lt"/>
              </a:rPr>
              <a:t>кардиореабилитации</a:t>
            </a:r>
            <a:r>
              <a:rPr lang="ru-RU" sz="3600" b="1" dirty="0" smtClean="0">
                <a:solidFill>
                  <a:srgbClr val="FF0000"/>
                </a:solidFill>
                <a:latin typeface="+mn-lt"/>
              </a:rPr>
              <a:t> </a:t>
            </a:r>
            <a:br>
              <a:rPr lang="ru-RU" sz="3600" b="1" dirty="0" smtClean="0">
                <a:solidFill>
                  <a:srgbClr val="FF0000"/>
                </a:solidFill>
                <a:latin typeface="+mn-lt"/>
              </a:rPr>
            </a:br>
            <a:r>
              <a:rPr lang="ru-RU" sz="3600" b="1" dirty="0" smtClean="0">
                <a:solidFill>
                  <a:srgbClr val="FF0000"/>
                </a:solidFill>
                <a:latin typeface="+mn-lt"/>
              </a:rPr>
              <a:t>в условиях  многопрофильного стационара </a:t>
            </a:r>
            <a:endParaRPr lang="ru-RU" sz="36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21507" name="Содержимое 2"/>
          <p:cNvSpPr>
            <a:spLocks noGrp="1"/>
          </p:cNvSpPr>
          <p:nvPr>
            <p:ph idx="1"/>
          </p:nvPr>
        </p:nvSpPr>
        <p:spPr>
          <a:xfrm>
            <a:off x="107504" y="3501007"/>
            <a:ext cx="5472608" cy="3322247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800" b="1" dirty="0" smtClean="0">
                <a:solidFill>
                  <a:srgbClr val="0000FF"/>
                </a:solidFill>
                <a:cs typeface="Times New Roman" pitchFamily="18" charset="0"/>
              </a:rPr>
              <a:t>Полная преемственность</a:t>
            </a:r>
          </a:p>
          <a:p>
            <a:pPr>
              <a:buFont typeface="Wingdings" pitchFamily="2" charset="2"/>
              <a:buChar char="Ø"/>
            </a:pPr>
            <a:r>
              <a:rPr lang="ru-RU" sz="2800" b="1" dirty="0" smtClean="0">
                <a:solidFill>
                  <a:srgbClr val="0000FF"/>
                </a:solidFill>
                <a:cs typeface="Times New Roman" pitchFamily="18" charset="0"/>
              </a:rPr>
              <a:t>Возможность индивидуализации сроков восстановительного лечения</a:t>
            </a:r>
          </a:p>
          <a:p>
            <a:pPr>
              <a:buFont typeface="Wingdings" pitchFamily="2" charset="2"/>
              <a:buChar char="Ø"/>
            </a:pPr>
            <a:r>
              <a:rPr lang="ru-RU" sz="2800" b="1" dirty="0" smtClean="0">
                <a:solidFill>
                  <a:srgbClr val="0000FF"/>
                </a:solidFill>
                <a:cs typeface="Times New Roman" pitchFamily="18" charset="0"/>
              </a:rPr>
              <a:t>Сокращение сроков </a:t>
            </a:r>
            <a:r>
              <a:rPr lang="ru-RU" sz="2800" b="1" dirty="0">
                <a:solidFill>
                  <a:srgbClr val="0000FF"/>
                </a:solidFill>
                <a:cs typeface="Times New Roman" pitchFamily="18" charset="0"/>
              </a:rPr>
              <a:t>оказания помощи при развитии </a:t>
            </a:r>
            <a:r>
              <a:rPr lang="ru-RU" sz="2800" b="1" dirty="0" smtClean="0">
                <a:solidFill>
                  <a:srgbClr val="0000FF"/>
                </a:solidFill>
                <a:cs typeface="Times New Roman" pitchFamily="18" charset="0"/>
              </a:rPr>
              <a:t>осложнений</a:t>
            </a:r>
            <a:endParaRPr lang="ru-RU" sz="2800" b="1" dirty="0">
              <a:solidFill>
                <a:srgbClr val="0000FF"/>
              </a:solidFill>
              <a:cs typeface="Times New Roman" pitchFamily="18" charset="0"/>
            </a:endParaRPr>
          </a:p>
        </p:txBody>
      </p:sp>
      <p:pic>
        <p:nvPicPr>
          <p:cNvPr id="5" name="Рисунок 4" descr="H:\АРХИВ\2015 год\Акции\АГ\фото С Ак.Контр. свое АД\IMG_0767.JPG"/>
          <p:cNvPicPr/>
          <p:nvPr/>
        </p:nvPicPr>
        <p:blipFill rotWithShape="1">
          <a:blip r:embed="rId2" cstate="print"/>
          <a:srcRect t="22718"/>
          <a:stretch/>
        </p:blipFill>
        <p:spPr bwMode="auto">
          <a:xfrm rot="289330">
            <a:off x="5364089" y="4653136"/>
            <a:ext cx="3779912" cy="1970207"/>
          </a:xfrm>
          <a:prstGeom prst="round2SameRect">
            <a:avLst/>
          </a:prstGeom>
          <a:noFill/>
          <a:ln w="76200">
            <a:solidFill>
              <a:srgbClr val="FFFF00"/>
            </a:solidFill>
            <a:miter lim="800000"/>
            <a:headEnd/>
            <a:tailEnd/>
          </a:ln>
        </p:spPr>
      </p:pic>
      <p:pic>
        <p:nvPicPr>
          <p:cNvPr id="9" name="Рисунок 8" descr="H:\АРХИВ\2015 год\Школы здоровья\школа гипертонии\шк. артер. ГБ\IMG_1.JPG"/>
          <p:cNvPicPr/>
          <p:nvPr/>
        </p:nvPicPr>
        <p:blipFill rotWithShape="1">
          <a:blip r:embed="rId3" cstate="print"/>
          <a:srcRect l="23743" t="14404" r="6657" b="8822"/>
          <a:stretch/>
        </p:blipFill>
        <p:spPr bwMode="auto">
          <a:xfrm rot="538996">
            <a:off x="5442876" y="2168878"/>
            <a:ext cx="3423119" cy="2479621"/>
          </a:xfrm>
          <a:prstGeom prst="round2SameRect">
            <a:avLst/>
          </a:prstGeom>
          <a:noFill/>
          <a:ln w="76200">
            <a:solidFill>
              <a:srgbClr val="99FF66"/>
            </a:solidFill>
            <a:miter lim="800000"/>
            <a:headEnd/>
            <a:tailEnd/>
          </a:ln>
        </p:spPr>
      </p:pic>
      <p:pic>
        <p:nvPicPr>
          <p:cNvPr id="10" name="Рисунок 9" descr="H:\АРХИВ\2015 год\Школы здоровья\школа гипертонии\шк. артер. ГБ\4.JPG"/>
          <p:cNvPicPr/>
          <p:nvPr/>
        </p:nvPicPr>
        <p:blipFill rotWithShape="1">
          <a:blip r:embed="rId4" cstate="print"/>
          <a:srcRect l="5878" t="14204" r="4163" b="4122"/>
          <a:stretch/>
        </p:blipFill>
        <p:spPr bwMode="auto">
          <a:xfrm>
            <a:off x="4716016" y="179191"/>
            <a:ext cx="3783020" cy="2170941"/>
          </a:xfrm>
          <a:prstGeom prst="round2SameRect">
            <a:avLst/>
          </a:prstGeom>
          <a:noFill/>
          <a:ln w="76200">
            <a:solidFill>
              <a:srgbClr val="FF66CC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81782322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 rot="21197679">
            <a:off x="394189" y="524597"/>
            <a:ext cx="8229600" cy="560525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9600" b="1" i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66CC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Благодарю </a:t>
            </a:r>
          </a:p>
          <a:p>
            <a:pPr marL="0" indent="0" algn="ctr">
              <a:buNone/>
            </a:pPr>
            <a:r>
              <a:rPr lang="ru-RU" sz="9600" b="1" i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66CC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за </a:t>
            </a:r>
          </a:p>
          <a:p>
            <a:pPr marL="0" indent="0" algn="ctr">
              <a:buNone/>
            </a:pPr>
            <a:r>
              <a:rPr lang="ru-RU" sz="9600" b="1" i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66CC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в</a:t>
            </a:r>
            <a:r>
              <a:rPr lang="ru-RU" sz="9600" b="1" i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66CC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нимание!</a:t>
            </a:r>
            <a:endParaRPr lang="ru-RU" sz="9600" b="1" i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FF66CC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103900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51520" y="260648"/>
            <a:ext cx="8640960" cy="1130424"/>
          </a:xfrm>
          <a:prstGeom prst="roundRect">
            <a:avLst/>
          </a:prstGeom>
          <a:gradFill flip="none" rotWithShape="1">
            <a:gsLst>
              <a:gs pos="0">
                <a:srgbClr val="00B050">
                  <a:shade val="30000"/>
                  <a:satMod val="115000"/>
                </a:srgbClr>
              </a:gs>
              <a:gs pos="50000">
                <a:srgbClr val="00B050">
                  <a:shade val="67500"/>
                  <a:satMod val="115000"/>
                </a:srgbClr>
              </a:gs>
              <a:gs pos="100000">
                <a:srgbClr val="00B050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/>
              <a:t>Структура БСМП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51520" y="1693080"/>
            <a:ext cx="3096344" cy="1267868"/>
          </a:xfrm>
          <a:prstGeom prst="roundRect">
            <a:avLst/>
          </a:prstGeom>
          <a:gradFill flip="none" rotWithShape="1">
            <a:gsLst>
              <a:gs pos="0">
                <a:srgbClr val="9900CC">
                  <a:shade val="30000"/>
                  <a:satMod val="115000"/>
                </a:srgbClr>
              </a:gs>
              <a:gs pos="50000">
                <a:srgbClr val="9900CC">
                  <a:shade val="67500"/>
                  <a:satMod val="115000"/>
                </a:srgbClr>
              </a:gs>
              <a:gs pos="100000">
                <a:srgbClr val="9900CC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bg1"/>
                </a:solidFill>
              </a:rPr>
              <a:t>Терапевтический </a:t>
            </a:r>
            <a:r>
              <a:rPr lang="ru-RU" sz="2400" b="1" dirty="0" smtClean="0">
                <a:solidFill>
                  <a:schemeClr val="bg1"/>
                </a:solidFill>
              </a:rPr>
              <a:t>блок</a:t>
            </a:r>
            <a:r>
              <a:rPr lang="ru-RU" sz="2400" b="1" dirty="0">
                <a:solidFill>
                  <a:schemeClr val="bg1"/>
                </a:solidFill>
              </a:rPr>
              <a:t> </a:t>
            </a:r>
            <a:r>
              <a:rPr lang="ru-RU" sz="2400" b="1" dirty="0" smtClean="0">
                <a:solidFill>
                  <a:schemeClr val="bg1"/>
                </a:solidFill>
              </a:rPr>
              <a:t>-  </a:t>
            </a:r>
          </a:p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250 коек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023828" y="2420888"/>
            <a:ext cx="3096344" cy="1224136"/>
          </a:xfrm>
          <a:prstGeom prst="roundRect">
            <a:avLst/>
          </a:prstGeom>
          <a:gradFill flip="none" rotWithShape="1">
            <a:gsLst>
              <a:gs pos="0">
                <a:srgbClr val="9900CC">
                  <a:shade val="30000"/>
                  <a:satMod val="115000"/>
                </a:srgbClr>
              </a:gs>
              <a:gs pos="50000">
                <a:srgbClr val="9900CC">
                  <a:shade val="67500"/>
                  <a:satMod val="115000"/>
                </a:srgbClr>
              </a:gs>
              <a:gs pos="100000">
                <a:srgbClr val="9900CC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Хирургический </a:t>
            </a:r>
          </a:p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блок -  </a:t>
            </a:r>
          </a:p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360 коек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940152" y="1628800"/>
            <a:ext cx="3096344" cy="1332148"/>
          </a:xfrm>
          <a:prstGeom prst="roundRect">
            <a:avLst/>
          </a:prstGeom>
          <a:gradFill flip="none" rotWithShape="1">
            <a:gsLst>
              <a:gs pos="0">
                <a:srgbClr val="9900CC">
                  <a:shade val="30000"/>
                  <a:satMod val="115000"/>
                </a:srgbClr>
              </a:gs>
              <a:gs pos="50000">
                <a:srgbClr val="9900CC">
                  <a:shade val="67500"/>
                  <a:satMod val="115000"/>
                </a:srgbClr>
              </a:gs>
              <a:gs pos="100000">
                <a:srgbClr val="9900CC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Педиатрический блок</a:t>
            </a:r>
            <a:r>
              <a:rPr lang="ru-RU" sz="2400" b="1" dirty="0">
                <a:solidFill>
                  <a:schemeClr val="bg1"/>
                </a:solidFill>
              </a:rPr>
              <a:t> </a:t>
            </a:r>
            <a:r>
              <a:rPr lang="ru-RU" sz="2400" b="1" dirty="0" smtClean="0">
                <a:solidFill>
                  <a:schemeClr val="bg1"/>
                </a:solidFill>
              </a:rPr>
              <a:t>-  </a:t>
            </a:r>
          </a:p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180 коек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72314" y="4293095"/>
            <a:ext cx="3096344" cy="1087847"/>
          </a:xfrm>
          <a:prstGeom prst="roundRect">
            <a:avLst/>
          </a:prstGeom>
          <a:gradFill flip="none" rotWithShape="1">
            <a:gsLst>
              <a:gs pos="0">
                <a:srgbClr val="0000CC">
                  <a:shade val="30000"/>
                  <a:satMod val="115000"/>
                </a:srgbClr>
              </a:gs>
              <a:gs pos="50000">
                <a:srgbClr val="0000CC">
                  <a:shade val="67500"/>
                  <a:satMod val="115000"/>
                </a:srgbClr>
              </a:gs>
              <a:gs pos="100000">
                <a:srgbClr val="0000CC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bg1"/>
                </a:solidFill>
              </a:rPr>
              <a:t>Региональный сосудистый центр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002346" y="5221379"/>
            <a:ext cx="3096344" cy="1087847"/>
          </a:xfrm>
          <a:prstGeom prst="roundRect">
            <a:avLst/>
          </a:prstGeom>
          <a:gradFill flip="none" rotWithShape="1">
            <a:gsLst>
              <a:gs pos="0">
                <a:srgbClr val="0000CC">
                  <a:shade val="30000"/>
                  <a:satMod val="115000"/>
                </a:srgbClr>
              </a:gs>
              <a:gs pos="50000">
                <a:srgbClr val="0000CC">
                  <a:shade val="67500"/>
                  <a:satMod val="115000"/>
                </a:srgbClr>
              </a:gs>
              <a:gs pos="100000">
                <a:srgbClr val="0000CC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err="1">
                <a:solidFill>
                  <a:schemeClr val="bg1"/>
                </a:solidFill>
              </a:rPr>
              <a:t>Травмацентр</a:t>
            </a:r>
            <a:r>
              <a:rPr lang="ru-RU" sz="2400" b="1" dirty="0">
                <a:solidFill>
                  <a:schemeClr val="bg1"/>
                </a:solidFill>
              </a:rPr>
              <a:t> 1 уровня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813616" y="4293094"/>
            <a:ext cx="3222879" cy="1656186"/>
          </a:xfrm>
          <a:prstGeom prst="roundRect">
            <a:avLst/>
          </a:prstGeom>
          <a:gradFill flip="none" rotWithShape="1">
            <a:gsLst>
              <a:gs pos="0">
                <a:srgbClr val="0000CC">
                  <a:shade val="30000"/>
                  <a:satMod val="115000"/>
                </a:srgbClr>
              </a:gs>
              <a:gs pos="50000">
                <a:srgbClr val="0000CC">
                  <a:shade val="67500"/>
                  <a:satMod val="115000"/>
                </a:srgbClr>
              </a:gs>
              <a:gs pos="100000">
                <a:srgbClr val="0000CC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bg1"/>
                </a:solidFill>
              </a:rPr>
              <a:t>Межмуниципальный центр анестезиологии </a:t>
            </a:r>
          </a:p>
          <a:p>
            <a:pPr algn="ctr"/>
            <a:r>
              <a:rPr lang="ru-RU" sz="2400" b="1" dirty="0">
                <a:solidFill>
                  <a:schemeClr val="bg1"/>
                </a:solidFill>
              </a:rPr>
              <a:t>и реанимации</a:t>
            </a:r>
          </a:p>
        </p:txBody>
      </p:sp>
    </p:spTree>
    <p:extLst>
      <p:ext uri="{BB962C8B-B14F-4D97-AF65-F5344CB8AC3E}">
        <p14:creationId xmlns:p14="http://schemas.microsoft.com/office/powerpoint/2010/main" val="1139522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813" y="142875"/>
            <a:ext cx="7500937" cy="42862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rgbClr val="0000FF"/>
                </a:solidFill>
              </a:rPr>
              <a:t>Этапы медицинской реабилитации</a:t>
            </a:r>
            <a:endParaRPr lang="ru-RU" sz="3200" b="1" dirty="0">
              <a:solidFill>
                <a:srgbClr val="0000FF"/>
              </a:solidFill>
            </a:endParaRPr>
          </a:p>
        </p:txBody>
      </p:sp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214313" y="714375"/>
            <a:ext cx="1928812" cy="857250"/>
          </a:xfrm>
          <a:prstGeom prst="round2DiagRect">
            <a:avLst/>
          </a:prstGeom>
          <a:solidFill>
            <a:srgbClr val="D5FFD5"/>
          </a:solidFill>
          <a:ln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800000"/>
                </a:solidFill>
              </a:rPr>
              <a:t>Острый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800000"/>
                </a:solidFill>
              </a:rPr>
              <a:t>период</a:t>
            </a:r>
            <a:r>
              <a:rPr lang="ru-RU" dirty="0">
                <a:solidFill>
                  <a:srgbClr val="800000"/>
                </a:solidFill>
              </a:rPr>
              <a:t> </a:t>
            </a:r>
          </a:p>
        </p:txBody>
      </p:sp>
      <p:sp>
        <p:nvSpPr>
          <p:cNvPr id="9" name="Прямоугольник с двумя скругленными противолежащими углами 8"/>
          <p:cNvSpPr/>
          <p:nvPr/>
        </p:nvSpPr>
        <p:spPr>
          <a:xfrm>
            <a:off x="2428875" y="714375"/>
            <a:ext cx="4000500" cy="857250"/>
          </a:xfrm>
          <a:prstGeom prst="round2DiagRect">
            <a:avLst/>
          </a:prstGeom>
          <a:solidFill>
            <a:srgbClr val="D5FFD5"/>
          </a:solidFill>
          <a:ln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800000"/>
                </a:solidFill>
              </a:rPr>
              <a:t>Ранний  и поздний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800000"/>
                </a:solidFill>
              </a:rPr>
              <a:t>восстановительный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800000"/>
                </a:solidFill>
              </a:rPr>
              <a:t>период </a:t>
            </a:r>
          </a:p>
        </p:txBody>
      </p:sp>
      <p:sp>
        <p:nvSpPr>
          <p:cNvPr id="11" name="Прямоугольник с двумя скругленными противолежащими углами 10"/>
          <p:cNvSpPr/>
          <p:nvPr/>
        </p:nvSpPr>
        <p:spPr>
          <a:xfrm>
            <a:off x="6643688" y="2286000"/>
            <a:ext cx="2214562" cy="1285875"/>
          </a:xfrm>
          <a:prstGeom prst="round2DiagRect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bg1"/>
                </a:solidFill>
              </a:rPr>
              <a:t>Санаторно-курортное долечивание</a:t>
            </a:r>
          </a:p>
        </p:txBody>
      </p:sp>
      <p:sp>
        <p:nvSpPr>
          <p:cNvPr id="12" name="Прямоугольник с двумя скругленными противолежащими углами 11"/>
          <p:cNvSpPr/>
          <p:nvPr/>
        </p:nvSpPr>
        <p:spPr>
          <a:xfrm>
            <a:off x="6643688" y="714375"/>
            <a:ext cx="2357437" cy="857250"/>
          </a:xfrm>
          <a:prstGeom prst="round2DiagRect">
            <a:avLst/>
          </a:prstGeom>
          <a:solidFill>
            <a:srgbClr val="D5FFD5"/>
          </a:solidFill>
          <a:ln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800000"/>
                </a:solidFill>
              </a:rPr>
              <a:t>Поздний восстановительный период</a:t>
            </a:r>
          </a:p>
        </p:txBody>
      </p:sp>
      <p:sp>
        <p:nvSpPr>
          <p:cNvPr id="23" name="Прямоугольник с двумя скругленными противолежащими углами 22"/>
          <p:cNvSpPr/>
          <p:nvPr/>
        </p:nvSpPr>
        <p:spPr>
          <a:xfrm>
            <a:off x="214313" y="1714500"/>
            <a:ext cx="1928812" cy="357188"/>
          </a:xfrm>
          <a:prstGeom prst="round2DiagRect">
            <a:avLst/>
          </a:prstGeom>
          <a:solidFill>
            <a:srgbClr val="D5FFD5"/>
          </a:solidFill>
          <a:ln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800000"/>
                </a:solidFill>
              </a:rPr>
              <a:t>1 этап </a:t>
            </a:r>
          </a:p>
        </p:txBody>
      </p:sp>
      <p:sp>
        <p:nvSpPr>
          <p:cNvPr id="24" name="Прямоугольник с двумя скругленными противолежащими углами 23"/>
          <p:cNvSpPr/>
          <p:nvPr/>
        </p:nvSpPr>
        <p:spPr>
          <a:xfrm>
            <a:off x="214313" y="2214563"/>
            <a:ext cx="1857375" cy="1428750"/>
          </a:xfrm>
          <a:prstGeom prst="round2DiagRect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bg1"/>
                </a:solidFill>
              </a:rPr>
              <a:t>Клинические отделения, БИТ</a:t>
            </a:r>
            <a:r>
              <a:rPr lang="ru-RU" b="1" dirty="0">
                <a:solidFill>
                  <a:schemeClr val="bg1"/>
                </a:solidFill>
              </a:rPr>
              <a:t>, </a:t>
            </a:r>
            <a:r>
              <a:rPr lang="ru-RU" b="1" dirty="0" smtClean="0">
                <a:solidFill>
                  <a:schemeClr val="bg1"/>
                </a:solidFill>
              </a:rPr>
              <a:t>ОРИТ, </a:t>
            </a:r>
            <a:r>
              <a:rPr lang="ru-RU" b="1" dirty="0" err="1" smtClean="0">
                <a:solidFill>
                  <a:schemeClr val="bg1"/>
                </a:solidFill>
              </a:rPr>
              <a:t>оперблок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25" name="Прямоугольник с двумя скругленными противолежащими углами 24"/>
          <p:cNvSpPr/>
          <p:nvPr/>
        </p:nvSpPr>
        <p:spPr>
          <a:xfrm>
            <a:off x="142875" y="3786188"/>
            <a:ext cx="2071688" cy="2928937"/>
          </a:xfrm>
          <a:prstGeom prst="round2DiagRect">
            <a:avLst/>
          </a:prstGeom>
          <a:solidFill>
            <a:srgbClr val="FFE8D1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b="1" dirty="0">
                <a:solidFill>
                  <a:srgbClr val="0000FF"/>
                </a:solidFill>
              </a:rPr>
              <a:t>Приказ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b="1" dirty="0">
                <a:solidFill>
                  <a:srgbClr val="0000FF"/>
                </a:solidFill>
              </a:rPr>
              <a:t>Минздрава России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b="1" dirty="0">
                <a:solidFill>
                  <a:srgbClr val="0000FF"/>
                </a:solidFill>
              </a:rPr>
              <a:t>от 15.11.2012 г.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b="1" dirty="0">
                <a:solidFill>
                  <a:srgbClr val="0000FF"/>
                </a:solidFill>
              </a:rPr>
              <a:t>№ 918н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b="1" dirty="0">
                <a:solidFill>
                  <a:srgbClr val="0000FF"/>
                </a:solidFill>
              </a:rPr>
              <a:t>«Об утверждении порядка оказания медицинской помощи больным с сердечно - сосудистыми заболеваниями»</a:t>
            </a:r>
          </a:p>
        </p:txBody>
      </p:sp>
      <p:sp>
        <p:nvSpPr>
          <p:cNvPr id="26" name="Прямоугольник с двумя скругленными противолежащими углами 25"/>
          <p:cNvSpPr/>
          <p:nvPr/>
        </p:nvSpPr>
        <p:spPr>
          <a:xfrm>
            <a:off x="2428875" y="1714500"/>
            <a:ext cx="1857375" cy="357188"/>
          </a:xfrm>
          <a:prstGeom prst="round2DiagRect">
            <a:avLst/>
          </a:prstGeom>
          <a:solidFill>
            <a:srgbClr val="D5FFD5"/>
          </a:solidFill>
          <a:ln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800000"/>
                </a:solidFill>
              </a:rPr>
              <a:t>2 этап</a:t>
            </a:r>
          </a:p>
        </p:txBody>
      </p:sp>
      <p:sp>
        <p:nvSpPr>
          <p:cNvPr id="27" name="Прямоугольник с двумя скругленными противолежащими углами 26"/>
          <p:cNvSpPr/>
          <p:nvPr/>
        </p:nvSpPr>
        <p:spPr>
          <a:xfrm>
            <a:off x="2357438" y="2214563"/>
            <a:ext cx="1928812" cy="1357312"/>
          </a:xfrm>
          <a:prstGeom prst="round2DiagRect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bg1"/>
                </a:solidFill>
              </a:rPr>
              <a:t>Отделение медицинской реабилитации,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bg1"/>
                </a:solidFill>
              </a:rPr>
              <a:t>50 </a:t>
            </a:r>
            <a:r>
              <a:rPr lang="ru-RU" b="1" dirty="0">
                <a:solidFill>
                  <a:schemeClr val="bg1"/>
                </a:solidFill>
              </a:rPr>
              <a:t>коек </a:t>
            </a:r>
          </a:p>
        </p:txBody>
      </p:sp>
      <p:sp>
        <p:nvSpPr>
          <p:cNvPr id="30" name="Прямоугольник с двумя скругленными противолежащими углами 29"/>
          <p:cNvSpPr/>
          <p:nvPr/>
        </p:nvSpPr>
        <p:spPr>
          <a:xfrm>
            <a:off x="2357438" y="3714750"/>
            <a:ext cx="4071937" cy="785813"/>
          </a:xfrm>
          <a:prstGeom prst="round2DiagRect">
            <a:avLst/>
          </a:prstGeom>
          <a:solidFill>
            <a:srgbClr val="FFE8D1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b="1" dirty="0">
                <a:solidFill>
                  <a:srgbClr val="0000FF"/>
                </a:solidFill>
              </a:rPr>
              <a:t>Приказ Минздрава России от 29.12.2012 г.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b="1" dirty="0">
                <a:solidFill>
                  <a:srgbClr val="0000FF"/>
                </a:solidFill>
              </a:rPr>
              <a:t>№ 1705н  «О порядке организации медицинской реабилитации»</a:t>
            </a:r>
          </a:p>
        </p:txBody>
      </p:sp>
      <p:sp>
        <p:nvSpPr>
          <p:cNvPr id="32" name="Прямоугольник с двумя скругленными противолежащими углами 31"/>
          <p:cNvSpPr/>
          <p:nvPr/>
        </p:nvSpPr>
        <p:spPr>
          <a:xfrm>
            <a:off x="4500563" y="1714500"/>
            <a:ext cx="1857375" cy="357188"/>
          </a:xfrm>
          <a:prstGeom prst="round2DiagRect">
            <a:avLst/>
          </a:prstGeom>
          <a:solidFill>
            <a:srgbClr val="D5FFD5"/>
          </a:solidFill>
          <a:ln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800000"/>
                </a:solidFill>
              </a:rPr>
              <a:t>3 этап</a:t>
            </a:r>
          </a:p>
        </p:txBody>
      </p:sp>
      <p:sp>
        <p:nvSpPr>
          <p:cNvPr id="33" name="Прямоугольник с двумя скругленными противолежащими углами 32"/>
          <p:cNvSpPr/>
          <p:nvPr/>
        </p:nvSpPr>
        <p:spPr>
          <a:xfrm>
            <a:off x="4500563" y="2214563"/>
            <a:ext cx="1928812" cy="1357312"/>
          </a:xfrm>
          <a:prstGeom prst="round2DiagRect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bg1"/>
                </a:solidFill>
              </a:rPr>
              <a:t>Амбулаторный этап</a:t>
            </a:r>
          </a:p>
        </p:txBody>
      </p:sp>
      <p:sp>
        <p:nvSpPr>
          <p:cNvPr id="34" name="Прямоугольник с двумя скругленными противолежащими углами 33"/>
          <p:cNvSpPr/>
          <p:nvPr/>
        </p:nvSpPr>
        <p:spPr>
          <a:xfrm>
            <a:off x="6643688" y="1714500"/>
            <a:ext cx="2286000" cy="357188"/>
          </a:xfrm>
          <a:prstGeom prst="round2DiagRect">
            <a:avLst/>
          </a:prstGeom>
          <a:solidFill>
            <a:srgbClr val="D5FFD5"/>
          </a:solidFill>
          <a:ln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800000"/>
                </a:solidFill>
              </a:rPr>
              <a:t>4 этап</a:t>
            </a:r>
          </a:p>
        </p:txBody>
      </p:sp>
      <p:sp>
        <p:nvSpPr>
          <p:cNvPr id="35" name="Прямоугольник с двумя скругленными противолежащими углами 34"/>
          <p:cNvSpPr/>
          <p:nvPr/>
        </p:nvSpPr>
        <p:spPr>
          <a:xfrm>
            <a:off x="6572250" y="3714750"/>
            <a:ext cx="2428875" cy="3000375"/>
          </a:xfrm>
          <a:prstGeom prst="round2DiagRect">
            <a:avLst/>
          </a:prstGeom>
          <a:solidFill>
            <a:srgbClr val="FFE8D1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b="1" dirty="0">
                <a:solidFill>
                  <a:srgbClr val="0000FF"/>
                </a:solidFill>
              </a:rPr>
              <a:t>Постановление Правительства РБ от 14.10.2013г. № 457 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b="1" dirty="0">
                <a:solidFill>
                  <a:srgbClr val="0000FF"/>
                </a:solidFill>
              </a:rPr>
              <a:t>«Об утверждении порядка медицинской реабилитации (долечивания) работающих граждан в условиях санаторно-курортных организаций непосредственно после стационарного лечения» </a:t>
            </a:r>
          </a:p>
        </p:txBody>
      </p:sp>
      <p:pic>
        <p:nvPicPr>
          <p:cNvPr id="7185" name="Picture 2" descr="F:\КА\P127075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286000" y="4643438"/>
            <a:ext cx="4143375" cy="1968500"/>
          </a:xfrm>
          <a:ln>
            <a:solidFill>
              <a:srgbClr val="0000FF"/>
            </a:solidFill>
          </a:ln>
        </p:spPr>
      </p:pic>
    </p:spTree>
    <p:extLst>
      <p:ext uri="{BB962C8B-B14F-4D97-AF65-F5344CB8AC3E}">
        <p14:creationId xmlns:p14="http://schemas.microsoft.com/office/powerpoint/2010/main" val="18919870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-27420"/>
            <a:ext cx="9144000" cy="659666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Направлены в отделение медицинской реабилитации</a:t>
            </a:r>
            <a:endParaRPr lang="ru-RU" sz="2800" b="1" dirty="0">
              <a:solidFill>
                <a:srgbClr val="FF0000"/>
              </a:solidFill>
            </a:endParaRP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2454958283"/>
              </p:ext>
            </p:extLst>
          </p:nvPr>
        </p:nvGraphicFramePr>
        <p:xfrm>
          <a:off x="-900608" y="692696"/>
          <a:ext cx="7200800" cy="35283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2853107799"/>
              </p:ext>
            </p:extLst>
          </p:nvPr>
        </p:nvGraphicFramePr>
        <p:xfrm>
          <a:off x="2987824" y="3308684"/>
          <a:ext cx="7200800" cy="35283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Выгнутая влево стрелка 9"/>
          <p:cNvSpPr/>
          <p:nvPr/>
        </p:nvSpPr>
        <p:spPr>
          <a:xfrm rot="18505373">
            <a:off x="2073314" y="3112749"/>
            <a:ext cx="1041077" cy="4331846"/>
          </a:xfrm>
          <a:prstGeom prst="curvedRightArrow">
            <a:avLst/>
          </a:prstGeom>
          <a:solidFill>
            <a:srgbClr val="00B050"/>
          </a:solidFill>
          <a:ln>
            <a:solidFill>
              <a:srgbClr val="66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Выгнутая влево стрелка 11"/>
          <p:cNvSpPr/>
          <p:nvPr/>
        </p:nvSpPr>
        <p:spPr>
          <a:xfrm rot="18066224" flipH="1">
            <a:off x="5918265" y="280741"/>
            <a:ext cx="988875" cy="4817954"/>
          </a:xfrm>
          <a:prstGeom prst="curvedRightArrow">
            <a:avLst/>
          </a:prstGeom>
          <a:solidFill>
            <a:srgbClr val="FFFF00"/>
          </a:solidFill>
          <a:ln>
            <a:solidFill>
              <a:srgbClr val="66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899592" y="2032812"/>
            <a:ext cx="1761237" cy="1175291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bg1"/>
                </a:solidFill>
              </a:rPr>
              <a:t>и</a:t>
            </a:r>
            <a:r>
              <a:rPr lang="ru-RU" sz="2000" b="1" dirty="0" smtClean="0">
                <a:solidFill>
                  <a:schemeClr val="bg1"/>
                </a:solidFill>
              </a:rPr>
              <a:t>з отделений БСМП 54%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804953" y="4509120"/>
            <a:ext cx="1761237" cy="1175291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bg1"/>
                </a:solidFill>
              </a:rPr>
              <a:t>и</a:t>
            </a:r>
            <a:r>
              <a:rPr lang="ru-RU" sz="2000" b="1" dirty="0" smtClean="0">
                <a:solidFill>
                  <a:schemeClr val="bg1"/>
                </a:solidFill>
              </a:rPr>
              <a:t>з отделений БСМП 64%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364088" y="559408"/>
            <a:ext cx="3662363" cy="92537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 smtClean="0">
                <a:solidFill>
                  <a:srgbClr val="0000CC"/>
                </a:solidFill>
              </a:rPr>
              <a:t>Неврология - 10 коек</a:t>
            </a:r>
          </a:p>
          <a:p>
            <a:r>
              <a:rPr lang="ru-RU" sz="2400" b="1" dirty="0" smtClean="0">
                <a:solidFill>
                  <a:srgbClr val="0000CC"/>
                </a:solidFill>
              </a:rPr>
              <a:t>Травматология - 10 коек</a:t>
            </a:r>
          </a:p>
          <a:p>
            <a:r>
              <a:rPr lang="ru-RU" sz="2400" b="1" dirty="0" smtClean="0">
                <a:solidFill>
                  <a:srgbClr val="0000CC"/>
                </a:solidFill>
              </a:rPr>
              <a:t>Кардиология - 30 коек</a:t>
            </a:r>
          </a:p>
        </p:txBody>
      </p:sp>
    </p:spTree>
    <p:extLst>
      <p:ext uri="{BB962C8B-B14F-4D97-AF65-F5344CB8AC3E}">
        <p14:creationId xmlns:p14="http://schemas.microsoft.com/office/powerpoint/2010/main" val="1218996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404663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Отделение медицинской реабилитации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29488" y="404664"/>
            <a:ext cx="6400800" cy="648072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3366"/>
                </a:solidFill>
              </a:rPr>
              <a:t>Структура по нозологиям</a:t>
            </a:r>
            <a:endParaRPr lang="ru-RU" b="1" dirty="0">
              <a:solidFill>
                <a:srgbClr val="003366"/>
              </a:solidFill>
            </a:endParaRP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4269288214"/>
              </p:ext>
            </p:extLst>
          </p:nvPr>
        </p:nvGraphicFramePr>
        <p:xfrm>
          <a:off x="32038" y="0"/>
          <a:ext cx="468052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2740002284"/>
              </p:ext>
            </p:extLst>
          </p:nvPr>
        </p:nvGraphicFramePr>
        <p:xfrm>
          <a:off x="4463480" y="1484784"/>
          <a:ext cx="468052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Скругленный прямоугольник 3"/>
          <p:cNvSpPr/>
          <p:nvPr/>
        </p:nvSpPr>
        <p:spPr>
          <a:xfrm>
            <a:off x="2555776" y="3383066"/>
            <a:ext cx="1800200" cy="57606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Кардиология 30%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436096" y="3789040"/>
            <a:ext cx="2088232" cy="57606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Опорно-двигательный аппарат 28%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899592" y="2348880"/>
            <a:ext cx="2088232" cy="57606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Опорно-двигательный аппарат 36%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72568" y="3222104"/>
            <a:ext cx="1800200" cy="57606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Неврология 24%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529413" y="4498831"/>
            <a:ext cx="1554755" cy="57606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Неврология 15%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203848" y="2488252"/>
            <a:ext cx="1800200" cy="57606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Прочие 10%</a:t>
            </a:r>
            <a:endParaRPr lang="ru-RU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7047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404663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Отделение медицинской реабилитации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404664"/>
            <a:ext cx="8806760" cy="648072"/>
          </a:xfrm>
        </p:spPr>
        <p:txBody>
          <a:bodyPr>
            <a:normAutofit fontScale="85000" lnSpcReduction="10000"/>
          </a:bodyPr>
          <a:lstStyle/>
          <a:p>
            <a:pPr algn="r"/>
            <a:r>
              <a:rPr lang="ru-RU" b="1" dirty="0" smtClean="0">
                <a:solidFill>
                  <a:srgbClr val="003366"/>
                </a:solidFill>
              </a:rPr>
              <a:t>Структура пролеченных кардиологических больных</a:t>
            </a:r>
            <a:endParaRPr lang="ru-RU" b="1" dirty="0">
              <a:solidFill>
                <a:srgbClr val="003366"/>
              </a:solidFill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2612515614"/>
              </p:ext>
            </p:extLst>
          </p:nvPr>
        </p:nvGraphicFramePr>
        <p:xfrm>
          <a:off x="4499992" y="980728"/>
          <a:ext cx="4392488" cy="2592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2101850377"/>
              </p:ext>
            </p:extLst>
          </p:nvPr>
        </p:nvGraphicFramePr>
        <p:xfrm>
          <a:off x="14908" y="3573016"/>
          <a:ext cx="8949580" cy="32849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1562863762"/>
              </p:ext>
            </p:extLst>
          </p:nvPr>
        </p:nvGraphicFramePr>
        <p:xfrm>
          <a:off x="107504" y="1052736"/>
          <a:ext cx="4392488" cy="2592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4669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404663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Отделение медицинской реабилитации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51720" y="476672"/>
            <a:ext cx="6400800" cy="648072"/>
          </a:xfrm>
        </p:spPr>
        <p:txBody>
          <a:bodyPr>
            <a:normAutofit fontScale="77500" lnSpcReduction="20000"/>
          </a:bodyPr>
          <a:lstStyle/>
          <a:p>
            <a:r>
              <a:rPr lang="ru-RU" b="1" dirty="0" smtClean="0">
                <a:solidFill>
                  <a:srgbClr val="003366"/>
                </a:solidFill>
              </a:rPr>
              <a:t>Структура </a:t>
            </a:r>
            <a:r>
              <a:rPr lang="ru-RU" b="1" dirty="0" err="1" smtClean="0">
                <a:solidFill>
                  <a:srgbClr val="003366"/>
                </a:solidFill>
              </a:rPr>
              <a:t>кардиопрофиля</a:t>
            </a:r>
            <a:r>
              <a:rPr lang="ru-RU" b="1" dirty="0" smtClean="0">
                <a:solidFill>
                  <a:srgbClr val="003366"/>
                </a:solidFill>
              </a:rPr>
              <a:t> по нозологиям</a:t>
            </a:r>
            <a:endParaRPr lang="ru-RU" b="1" dirty="0">
              <a:solidFill>
                <a:srgbClr val="003366"/>
              </a:solidFill>
            </a:endParaRPr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268287337"/>
              </p:ext>
            </p:extLst>
          </p:nvPr>
        </p:nvGraphicFramePr>
        <p:xfrm>
          <a:off x="323528" y="836712"/>
          <a:ext cx="8820472" cy="58326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15752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36" y="26318"/>
            <a:ext cx="9142864" cy="1224136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0000CC"/>
                </a:solidFill>
              </a:rPr>
              <a:t>Структура реабилитационного потенциала </a:t>
            </a:r>
            <a:br>
              <a:rPr lang="ru-RU" sz="2400" b="1" dirty="0" smtClean="0">
                <a:solidFill>
                  <a:srgbClr val="0000CC"/>
                </a:solidFill>
              </a:rPr>
            </a:br>
            <a:r>
              <a:rPr lang="ru-RU" sz="2400" b="1" dirty="0" smtClean="0">
                <a:solidFill>
                  <a:srgbClr val="0000CC"/>
                </a:solidFill>
              </a:rPr>
              <a:t>больных кардиологического профиля </a:t>
            </a:r>
            <a:br>
              <a:rPr lang="ru-RU" sz="2400" b="1" dirty="0" smtClean="0">
                <a:solidFill>
                  <a:srgbClr val="0000CC"/>
                </a:solidFill>
              </a:rPr>
            </a:br>
            <a:r>
              <a:rPr lang="ru-RU" sz="2400" b="1" dirty="0" smtClean="0">
                <a:solidFill>
                  <a:srgbClr val="0000CC"/>
                </a:solidFill>
              </a:rPr>
              <a:t>по отделению реабилитации</a:t>
            </a:r>
            <a:endParaRPr lang="ru-RU" sz="2400" b="1" dirty="0">
              <a:solidFill>
                <a:srgbClr val="0000CC"/>
              </a:solidFill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84636416"/>
              </p:ext>
            </p:extLst>
          </p:nvPr>
        </p:nvGraphicFramePr>
        <p:xfrm>
          <a:off x="457200" y="1196752"/>
          <a:ext cx="8435280" cy="56612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76043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2"/>
          <p:cNvSpPr txBox="1">
            <a:spLocks/>
          </p:cNvSpPr>
          <p:nvPr/>
        </p:nvSpPr>
        <p:spPr>
          <a:xfrm>
            <a:off x="0" y="5740"/>
            <a:ext cx="9144000" cy="68522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ru-RU" b="1" dirty="0" smtClean="0"/>
              <a:t>Комплексная </a:t>
            </a:r>
            <a:r>
              <a:rPr lang="ru-RU" b="1" dirty="0" err="1" smtClean="0"/>
              <a:t>кардиореабилитация</a:t>
            </a:r>
            <a:r>
              <a:rPr lang="ru-RU" b="1" dirty="0" smtClean="0"/>
              <a:t> – это процесс, который должен: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3375050"/>
              </p:ext>
            </p:extLst>
          </p:nvPr>
        </p:nvGraphicFramePr>
        <p:xfrm>
          <a:off x="215516" y="1458000"/>
          <a:ext cx="8712968" cy="540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08512"/>
                <a:gridCol w="4104456"/>
              </a:tblGrid>
              <a:tr h="573651">
                <a:tc rowSpan="4">
                  <a:txBody>
                    <a:bodyPr/>
                    <a:lstStyle/>
                    <a:p>
                      <a:pPr algn="l"/>
                      <a:r>
                        <a:rPr lang="ru-RU" sz="2800" b="1" dirty="0" smtClean="0">
                          <a:solidFill>
                            <a:schemeClr val="bg1"/>
                          </a:solidFill>
                        </a:rPr>
                        <a:t>     Начинаться </a:t>
                      </a:r>
                    </a:p>
                    <a:p>
                      <a:pPr algn="l"/>
                      <a:r>
                        <a:rPr lang="ru-RU" sz="2800" b="1" dirty="0" smtClean="0">
                          <a:solidFill>
                            <a:schemeClr val="bg1"/>
                          </a:solidFill>
                        </a:rPr>
                        <a:t>     немедленно</a:t>
                      </a:r>
                      <a:endParaRPr lang="ru-RU" sz="28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rgbClr val="9900CC">
                            <a:shade val="30000"/>
                            <a:satMod val="115000"/>
                          </a:srgbClr>
                        </a:gs>
                        <a:gs pos="50000">
                          <a:srgbClr val="9900CC">
                            <a:shade val="67500"/>
                            <a:satMod val="115000"/>
                          </a:srgbClr>
                        </a:gs>
                        <a:gs pos="100000">
                          <a:srgbClr val="9900CC">
                            <a:shade val="100000"/>
                            <a:satMod val="115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400" b="1" dirty="0" smtClean="0">
                          <a:solidFill>
                            <a:schemeClr val="bg1"/>
                          </a:solidFill>
                        </a:rPr>
                        <a:t>БИТ</a:t>
                      </a:r>
                      <a:endParaRPr lang="ru-RU" sz="24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rgbClr val="9900CC">
                            <a:shade val="30000"/>
                            <a:satMod val="115000"/>
                          </a:srgbClr>
                        </a:gs>
                        <a:gs pos="50000">
                          <a:srgbClr val="9900CC">
                            <a:shade val="67500"/>
                            <a:satMod val="115000"/>
                          </a:srgbClr>
                        </a:gs>
                        <a:gs pos="100000">
                          <a:srgbClr val="9900CC">
                            <a:shade val="100000"/>
                            <a:satMod val="115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</a:tr>
              <a:tr h="573651">
                <a:tc vMerge="1">
                  <a:txBody>
                    <a:bodyPr/>
                    <a:lstStyle/>
                    <a:p>
                      <a:pPr algn="l"/>
                      <a:endParaRPr lang="ru-RU" sz="2800" b="1" dirty="0">
                        <a:solidFill>
                          <a:srgbClr val="6600CC"/>
                        </a:solidFill>
                      </a:endParaRPr>
                    </a:p>
                  </a:txBody>
                  <a:tcPr anchor="ctr">
                    <a:solidFill>
                      <a:srgbClr val="E7FFE7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400" b="1" dirty="0" smtClean="0">
                          <a:solidFill>
                            <a:schemeClr val="bg1"/>
                          </a:solidFill>
                        </a:rPr>
                        <a:t>ОРИТ</a:t>
                      </a:r>
                      <a:endParaRPr lang="ru-RU" sz="24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rgbClr val="9900CC">
                            <a:shade val="30000"/>
                            <a:satMod val="115000"/>
                          </a:srgbClr>
                        </a:gs>
                        <a:gs pos="50000">
                          <a:srgbClr val="9900CC">
                            <a:shade val="67500"/>
                            <a:satMod val="115000"/>
                          </a:srgbClr>
                        </a:gs>
                        <a:gs pos="100000">
                          <a:srgbClr val="9900CC">
                            <a:shade val="100000"/>
                            <a:satMod val="115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</a:tr>
              <a:tr h="612876">
                <a:tc vMerge="1">
                  <a:txBody>
                    <a:bodyPr/>
                    <a:lstStyle/>
                    <a:p>
                      <a:pPr algn="l"/>
                      <a:endParaRPr lang="ru-RU" sz="2800" b="1" dirty="0">
                        <a:solidFill>
                          <a:srgbClr val="6600CC"/>
                        </a:solidFill>
                      </a:endParaRPr>
                    </a:p>
                  </a:txBody>
                  <a:tcPr anchor="ctr">
                    <a:solidFill>
                      <a:srgbClr val="E7FFE7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400" b="1" dirty="0" err="1" smtClean="0">
                          <a:solidFill>
                            <a:schemeClr val="bg1"/>
                          </a:solidFill>
                        </a:rPr>
                        <a:t>Оперблок</a:t>
                      </a:r>
                      <a:endParaRPr lang="ru-RU" sz="24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rgbClr val="9900CC">
                            <a:shade val="30000"/>
                            <a:satMod val="115000"/>
                          </a:srgbClr>
                        </a:gs>
                        <a:gs pos="50000">
                          <a:srgbClr val="9900CC">
                            <a:shade val="67500"/>
                            <a:satMod val="115000"/>
                          </a:srgbClr>
                        </a:gs>
                        <a:gs pos="100000">
                          <a:srgbClr val="9900CC">
                            <a:shade val="100000"/>
                            <a:satMod val="115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</a:tr>
              <a:tr h="623987">
                <a:tc vMerge="1">
                  <a:txBody>
                    <a:bodyPr/>
                    <a:lstStyle/>
                    <a:p>
                      <a:pPr algn="l"/>
                      <a:endParaRPr lang="ru-RU" sz="2800" b="1" dirty="0">
                        <a:solidFill>
                          <a:srgbClr val="6600CC"/>
                        </a:solidFill>
                      </a:endParaRPr>
                    </a:p>
                  </a:txBody>
                  <a:tcPr anchor="ctr">
                    <a:solidFill>
                      <a:srgbClr val="E7FFE7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400" b="1" dirty="0" smtClean="0">
                          <a:solidFill>
                            <a:schemeClr val="bg1"/>
                          </a:solidFill>
                        </a:rPr>
                        <a:t>РХМДЛ</a:t>
                      </a:r>
                      <a:endParaRPr lang="ru-RU" sz="24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rgbClr val="9900CC">
                            <a:shade val="30000"/>
                            <a:satMod val="115000"/>
                          </a:srgbClr>
                        </a:gs>
                        <a:gs pos="50000">
                          <a:srgbClr val="9900CC">
                            <a:shade val="67500"/>
                            <a:satMod val="115000"/>
                          </a:srgbClr>
                        </a:gs>
                        <a:gs pos="100000">
                          <a:srgbClr val="9900CC">
                            <a:shade val="100000"/>
                            <a:satMod val="115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</a:tr>
              <a:tr h="510543">
                <a:tc rowSpan="4">
                  <a:txBody>
                    <a:bodyPr/>
                    <a:lstStyle/>
                    <a:p>
                      <a:pPr lvl="1" algn="l"/>
                      <a:r>
                        <a:rPr lang="ru-RU" sz="2800" b="1" dirty="0" smtClean="0">
                          <a:solidFill>
                            <a:schemeClr val="bg1"/>
                          </a:solidFill>
                        </a:rPr>
                        <a:t>Продолжаться непрерывно</a:t>
                      </a:r>
                    </a:p>
                    <a:p>
                      <a:pPr lvl="1" algn="l"/>
                      <a:endParaRPr lang="ru-RU" sz="28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marL="4572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dirty="0" smtClean="0">
                          <a:solidFill>
                            <a:schemeClr val="bg1"/>
                          </a:solidFill>
                        </a:rPr>
                        <a:t>Проводиться </a:t>
                      </a:r>
                    </a:p>
                    <a:p>
                      <a:pPr marL="4572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dirty="0" smtClean="0">
                          <a:solidFill>
                            <a:schemeClr val="bg1"/>
                          </a:solidFill>
                        </a:rPr>
                        <a:t>поэтапно</a:t>
                      </a:r>
                    </a:p>
                    <a:p>
                      <a:pPr algn="l"/>
                      <a:endParaRPr lang="ru-RU" sz="28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rgbClr val="9900CC">
                            <a:shade val="30000"/>
                            <a:satMod val="115000"/>
                          </a:srgbClr>
                        </a:gs>
                        <a:gs pos="50000">
                          <a:srgbClr val="9900CC">
                            <a:shade val="67500"/>
                            <a:satMod val="115000"/>
                          </a:srgbClr>
                        </a:gs>
                        <a:gs pos="100000">
                          <a:srgbClr val="9900CC">
                            <a:shade val="100000"/>
                            <a:satMod val="115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400" b="1" dirty="0" smtClean="0">
                          <a:solidFill>
                            <a:schemeClr val="bg1"/>
                          </a:solidFill>
                        </a:rPr>
                        <a:t>Отделение кардиологии</a:t>
                      </a:r>
                      <a:endParaRPr lang="ru-RU" sz="24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rgbClr val="9900CC">
                            <a:shade val="30000"/>
                            <a:satMod val="115000"/>
                          </a:srgbClr>
                        </a:gs>
                        <a:gs pos="50000">
                          <a:srgbClr val="9900CC">
                            <a:shade val="67500"/>
                            <a:satMod val="115000"/>
                          </a:srgbClr>
                        </a:gs>
                        <a:gs pos="100000">
                          <a:srgbClr val="9900CC">
                            <a:shade val="100000"/>
                            <a:satMod val="115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</a:tr>
              <a:tr h="84365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solidFill>
                      <a:srgbClr val="E7FFE7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400" b="1" dirty="0" smtClean="0">
                          <a:solidFill>
                            <a:schemeClr val="bg1"/>
                          </a:solidFill>
                        </a:rPr>
                        <a:t>Отделение медицинской реабилитации</a:t>
                      </a:r>
                      <a:endParaRPr lang="ru-RU" sz="24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rgbClr val="9900CC">
                            <a:shade val="30000"/>
                            <a:satMod val="115000"/>
                          </a:srgbClr>
                        </a:gs>
                        <a:gs pos="50000">
                          <a:srgbClr val="9900CC">
                            <a:shade val="67500"/>
                            <a:satMod val="115000"/>
                          </a:srgbClr>
                        </a:gs>
                        <a:gs pos="100000">
                          <a:srgbClr val="9900CC">
                            <a:shade val="100000"/>
                            <a:satMod val="115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</a:tr>
              <a:tr h="843655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solidFill>
                      <a:srgbClr val="E7FFE7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400" b="1" dirty="0" smtClean="0">
                          <a:solidFill>
                            <a:schemeClr val="bg1"/>
                          </a:solidFill>
                        </a:rPr>
                        <a:t>Санаторно-курортная</a:t>
                      </a:r>
                      <a:r>
                        <a:rPr lang="ru-RU" sz="2400" b="1" baseline="0" dirty="0" smtClean="0">
                          <a:solidFill>
                            <a:schemeClr val="bg1"/>
                          </a:solidFill>
                        </a:rPr>
                        <a:t> реабилитация</a:t>
                      </a:r>
                      <a:endParaRPr lang="ru-RU" sz="24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rgbClr val="9900CC">
                            <a:shade val="30000"/>
                            <a:satMod val="115000"/>
                          </a:srgbClr>
                        </a:gs>
                        <a:gs pos="50000">
                          <a:srgbClr val="9900CC">
                            <a:shade val="67500"/>
                            <a:satMod val="115000"/>
                          </a:srgbClr>
                        </a:gs>
                        <a:gs pos="100000">
                          <a:srgbClr val="9900CC">
                            <a:shade val="100000"/>
                            <a:satMod val="115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</a:tr>
              <a:tr h="817982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solidFill>
                      <a:srgbClr val="E7FFE7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400" b="1" dirty="0" smtClean="0">
                          <a:solidFill>
                            <a:schemeClr val="bg1"/>
                          </a:solidFill>
                        </a:rPr>
                        <a:t>Амбулаторная реабилитация</a:t>
                      </a:r>
                      <a:endParaRPr lang="ru-RU" sz="24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rgbClr val="9900CC">
                            <a:shade val="30000"/>
                            <a:satMod val="115000"/>
                          </a:srgbClr>
                        </a:gs>
                        <a:gs pos="50000">
                          <a:srgbClr val="9900CC">
                            <a:shade val="67500"/>
                            <a:satMod val="115000"/>
                          </a:srgbClr>
                        </a:gs>
                        <a:gs pos="100000">
                          <a:srgbClr val="9900CC">
                            <a:shade val="100000"/>
                            <a:satMod val="115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6134443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435</TotalTime>
  <Words>722</Words>
  <Application>Microsoft Office PowerPoint</Application>
  <PresentationFormat>Экран (4:3)</PresentationFormat>
  <Paragraphs>225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Опыт организации  медицинской реабилитации  на базе  ГБУЗ РБ БСМП г. Уфа</vt:lpstr>
      <vt:lpstr>Презентация PowerPoint</vt:lpstr>
      <vt:lpstr>Этапы медицинской реабилитации</vt:lpstr>
      <vt:lpstr>Направлены в отделение медицинской реабилитации</vt:lpstr>
      <vt:lpstr>Отделение медицинской реабилитации</vt:lpstr>
      <vt:lpstr>Отделение медицинской реабилитации</vt:lpstr>
      <vt:lpstr>Отделение медицинской реабилитации</vt:lpstr>
      <vt:lpstr>Структура реабилитационного потенциала  больных кардиологического профиля  по отделению реабилитации</vt:lpstr>
      <vt:lpstr>Презентация PowerPoint</vt:lpstr>
      <vt:lpstr>Презентация PowerPoint</vt:lpstr>
      <vt:lpstr>Методы физической реабилитации</vt:lpstr>
      <vt:lpstr>Сравнительный анализ реабилитации больных  методом нормобарической интервальной гипоксической терапии у больных с ОКС</vt:lpstr>
      <vt:lpstr>Сравнительный анализ применения метода нормобарической интервальной гипоксической терапии на аппарате для дыхательной терапии ReOxy у больных с ОКС </vt:lpstr>
      <vt:lpstr>Сравнительный анализ реабилитации больных методом нормобарической интервальной гипоксической терапии у больных со стабильной стенокардией напряжения </vt:lpstr>
      <vt:lpstr>Выводы</vt:lpstr>
      <vt:lpstr>Преимущества  этапной  системы кардиореабилитации  в условиях  многопрофильного стационара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Отделение кардиологии</dc:title>
  <cp:lastModifiedBy>Статистик</cp:lastModifiedBy>
  <cp:revision>132</cp:revision>
  <cp:lastPrinted>2016-02-29T12:53:35Z</cp:lastPrinted>
  <dcterms:modified xsi:type="dcterms:W3CDTF">2016-03-03T02:18:03Z</dcterms:modified>
</cp:coreProperties>
</file>