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05" r:id="rId3"/>
    <p:sldId id="313" r:id="rId4"/>
    <p:sldId id="256" r:id="rId5"/>
    <p:sldId id="322" r:id="rId6"/>
    <p:sldId id="323" r:id="rId7"/>
    <p:sldId id="332" r:id="rId8"/>
    <p:sldId id="333" r:id="rId9"/>
    <p:sldId id="327" r:id="rId10"/>
    <p:sldId id="257" r:id="rId11"/>
    <p:sldId id="328" r:id="rId12"/>
    <p:sldId id="325" r:id="rId13"/>
    <p:sldId id="32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>
        <p:scale>
          <a:sx n="60" d="100"/>
          <a:sy n="60" d="100"/>
        </p:scale>
        <p:origin x="-1434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B2D2C-D137-4ACF-B445-A5B571B6F37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F5B37-7F6D-40DF-AB47-68550797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3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5B37-7F6D-40DF-AB47-68550797A1E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2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147002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Вирус-ассоциированная пневмония. </a:t>
            </a:r>
            <a:br>
              <a:rPr lang="ru-RU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Тактика лечебно-диагностических мероприятий.</a:t>
            </a:r>
            <a:endParaRPr lang="ru-RU" sz="40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87424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Показания к переводу на ИВЛ</a:t>
            </a:r>
            <a:endParaRPr lang="ru-RU" sz="28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81234"/>
              </p:ext>
            </p:extLst>
          </p:nvPr>
        </p:nvGraphicFramePr>
        <p:xfrm>
          <a:off x="107502" y="1319861"/>
          <a:ext cx="8856985" cy="36414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31706"/>
                <a:gridCol w="7296904"/>
                <a:gridCol w="928375"/>
              </a:tblGrid>
              <a:tr h="2997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Значение показателя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Систолическое АД&lt; 90 мм рт. ст.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Мультилобарная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инфильтрация на рентгенограмме ОГК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альбумина в плазме крови &lt; 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35 г/л,</a:t>
                      </a:r>
                      <a:r>
                        <a:rPr lang="ru-RU" sz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или общего белка менее 65 г/л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ЧДД </a:t>
                      </a:r>
                      <a:r>
                        <a:rPr lang="ru-RU" sz="1200" u="sng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25/мин в возрасте </a:t>
                      </a:r>
                      <a:r>
                        <a:rPr lang="ru-RU" sz="1200" u="sng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50 лет и </a:t>
                      </a:r>
                      <a:r>
                        <a:rPr lang="ru-RU" sz="1200" u="sng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30/мин в возрасте &gt; 50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ЧСС </a:t>
                      </a:r>
                      <a:r>
                        <a:rPr lang="ru-RU" sz="1200" u="sng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125/мин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Нарушение сознания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Оксигенация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b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PaO</a:t>
                      </a:r>
                      <a:r>
                        <a:rPr lang="ru-RU" sz="1100" baseline="-25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&lt; 70 мм рт. ст. или 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SpO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&lt; 94% или 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PaO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FiO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&lt;333 в возрасте </a:t>
                      </a:r>
                      <a:r>
                        <a:rPr lang="ru-RU" sz="1100" u="sng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50 лет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PaO</a:t>
                      </a:r>
                      <a:r>
                        <a:rPr lang="ru-RU" sz="1100" baseline="-25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&lt; 60 мм рт. ст. или 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SpO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&lt; 90% или 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PaO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1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FiO</a:t>
                      </a:r>
                      <a:r>
                        <a:rPr lang="ru-RU" sz="1100" baseline="-25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&lt;250 в возрасте &gt; 50 лет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артериальной крови &lt; 7,35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кол-во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70337"/>
              </p:ext>
            </p:extLst>
          </p:nvPr>
        </p:nvGraphicFramePr>
        <p:xfrm>
          <a:off x="179512" y="5085184"/>
          <a:ext cx="8784976" cy="1371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2006"/>
                <a:gridCol w="77629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Потребность в респираторной поддержке и вазопрессорах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Низкий 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                                                             Летальность 3,7%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риск (1 из 8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)                                                Летальность 35,3%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Высокий риск (1 из 3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)                                                     Летальность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Очень высокий риск  (2 из 3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)                                            Летальность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1012086"/>
            <a:ext cx="2545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Оценка по шкале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SMART-COP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 коррекции 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ОДН</a:t>
            </a:r>
            <a:endParaRPr lang="ru-RU" sz="28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5446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Вентиляция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малыми дыхательными объемами Рекомендовано применение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дыхательных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объемов 6 мл/кг массы тела у пациентов с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ОРДС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вследствие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тяжелой пневмонии, сепсиса.</a:t>
            </a:r>
          </a:p>
          <a:p>
            <a:pPr algn="just"/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оптимального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ПДКВ.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Эмпирически доказано, что применение ПДКВ при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ОРДС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менее 10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см.вод.ст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приводит к увеличению летальности.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Величины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оптимального ПДКВ при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ОРДС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преимущественно находятся в пределах 10-15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см.вод.ст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Предпочтительно применение вспомогательных режимов респираторной поддержки </a:t>
            </a:r>
          </a:p>
          <a:p>
            <a:pPr algn="just"/>
            <a:endParaRPr lang="ru-RU" sz="1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1414"/>
            <a:ext cx="895510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Ошибки в лечебно-диагностических мероприятиях при лечении пневмонии</a:t>
            </a:r>
          </a:p>
          <a:p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Недооценка тяжести состояния больного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Неполное выполнение протоколов диагностических мероприятий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Позднее введение противовирусных, антибактериальных препаратов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Антибактериальная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монотерапия</a:t>
            </a:r>
            <a:endParaRPr lang="ru-RU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«Ступенчатая» антибактериальная терапия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Недооценка показаний к ИВЛ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Малое использование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маневров </a:t>
            </a:r>
            <a:r>
              <a:rPr lang="ru-RU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рекрутирования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альвеол при РДС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Преждевременный перевод бо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ьного на спонтанное дыхание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Ранняя контаминация внутрибольничной бактериальной флорой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009" y="260648"/>
            <a:ext cx="88569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pPr algn="just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Применение протоколов при лечении больных с пневмонией позволяет упорядочить и упростить оказание лечебно-диагностических мероприятий, что в дальнейшем благоприятным образом сказывается на исходе заболевания, длительности нахождения больного в стационаре, стоимости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37347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Несмотря на успехи, достигнутые в АБТ, респираторной поддержке и терапии сепсиса, летальность среди больных с тяжелой ВП составляет от 21 до 58%.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x-none" sz="1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Центральный </a:t>
            </a:r>
            <a:r>
              <a:rPr lang="x-none" sz="1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научно-исследовательский институт организации и информатизации здравоохранения Минздрава </a:t>
            </a:r>
            <a:r>
              <a:rPr lang="x-none" sz="1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2013 г.</a:t>
            </a:r>
            <a:endParaRPr lang="ru-RU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45259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sz="1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Особенности течения </a:t>
            </a:r>
            <a:r>
              <a:rPr lang="ru-RU" sz="1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вирус-ассоциированных пневмоний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Быстрое развитие дыхательной недостаточности, дебюта заболевания - от появления первых симптомов до тяжелого состояния (24-72 часа).</a:t>
            </a:r>
          </a:p>
          <a:p>
            <a:pPr marL="0" indent="0" algn="just">
              <a:buNone/>
            </a:pPr>
            <a:endParaRPr lang="ru-RU" sz="9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Процесс «идет снизу вверх». Скудная рентгенологическая картина, зачастую в виде усиления легочного рисунка с переходом в респираторный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дистресс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-синдром. </a:t>
            </a:r>
          </a:p>
          <a:p>
            <a:pPr algn="just"/>
            <a:endParaRPr lang="ru-RU" sz="9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Выраженная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полиорганная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недостаточность.</a:t>
            </a:r>
          </a:p>
          <a:p>
            <a:pPr marL="0" indent="0" algn="just">
              <a:buNone/>
            </a:pPr>
            <a:endParaRPr lang="ru-RU" sz="9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Рефрактерность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к проводимой терапии на этапе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фибропролиферативной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стадии (6-10 сутки от начала заболевания)</a:t>
            </a:r>
          </a:p>
          <a:p>
            <a:pPr marL="0" indent="0" algn="just">
              <a:buNone/>
            </a:pPr>
            <a:endParaRPr lang="ru-RU" sz="9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Отчетливое </a:t>
            </a:r>
            <a:r>
              <a:rPr lang="ru-RU" sz="9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удлинение периода разрешения пневмонии </a:t>
            </a:r>
          </a:p>
          <a:p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0842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8640"/>
            <a:ext cx="78488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Показания для госпитализации в ОРИТ</a:t>
            </a:r>
          </a:p>
          <a:p>
            <a:r>
              <a:rPr lang="ru-RU" sz="1400" dirty="0" smtClean="0">
                <a:solidFill>
                  <a:srgbClr val="FFC000"/>
                </a:solidFill>
              </a:rPr>
              <a:t>IDSA/ATS </a:t>
            </a:r>
            <a:r>
              <a:rPr lang="ru-RU" sz="1400" dirty="0">
                <a:solidFill>
                  <a:srgbClr val="FFC000"/>
                </a:solidFill>
              </a:rPr>
              <a:t>критерии тяжелой </a:t>
            </a:r>
            <a:r>
              <a:rPr lang="ru-RU" sz="1400" dirty="0" smtClean="0">
                <a:solidFill>
                  <a:srgbClr val="FFC000"/>
                </a:solidFill>
              </a:rPr>
              <a:t>ВП</a:t>
            </a:r>
          </a:p>
          <a:p>
            <a:r>
              <a:rPr lang="ru-RU" sz="1400" dirty="0">
                <a:solidFill>
                  <a:srgbClr val="FFC000"/>
                </a:solidFill>
                <a:latin typeface="Times New Roman"/>
                <a:ea typeface="Times New Roman"/>
              </a:rPr>
              <a:t>Американского торакального общества и Американского общества инфекционных болезней</a:t>
            </a:r>
            <a:endParaRPr lang="ru-RU" sz="1400" dirty="0" smtClean="0">
              <a:solidFill>
                <a:srgbClr val="FFC00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45628"/>
              </p:ext>
            </p:extLst>
          </p:nvPr>
        </p:nvGraphicFramePr>
        <p:xfrm>
          <a:off x="251520" y="1268760"/>
          <a:ext cx="8784976" cy="5559352"/>
        </p:xfrm>
        <a:graphic>
          <a:graphicData uri="http://schemas.openxmlformats.org/drawingml/2006/table">
            <a:tbl>
              <a:tblPr firstRow="1" firstCol="1" bandRow="1"/>
              <a:tblGrid>
                <a:gridCol w="8784976"/>
              </a:tblGrid>
              <a:tr h="12787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«Большие» критерии: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Выраженная ДН, требующая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ИВЛ (отек легких)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Септический шок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(САД менее 90 мм.рт.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.,необходимость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введения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вазопрессоров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28065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«Малые» 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критерии: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ЧДД 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30/мин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kern="1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SaO</a:t>
                      </a:r>
                      <a:r>
                        <a:rPr lang="ru-RU" sz="2000" kern="1200" baseline="-250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000" kern="1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90%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Мультилобарная инфильтрация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Плевральный выпот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Нарушение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сознания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Мочевина сыворотки крови &gt; 10,7 </a:t>
                      </a:r>
                      <a:r>
                        <a:rPr lang="ru-RU" sz="2000" dirty="0" err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/л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Лейкопения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(лейкоциты &lt; 4 х 10</a:t>
                      </a:r>
                      <a:r>
                        <a:rPr lang="ru-RU" sz="2000" baseline="30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/л)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Тромбоцитопения (тромбоциты &lt; 100 х 10</a:t>
                      </a:r>
                      <a:r>
                        <a:rPr lang="ru-RU" sz="2000" baseline="30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/л)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Гипотермия (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&lt;36</a:t>
                      </a:r>
                      <a:r>
                        <a:rPr lang="en-US" sz="2000" baseline="30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Гипотензия, требующая интенсивной </a:t>
                      </a:r>
                      <a:r>
                        <a:rPr lang="ru-RU" sz="2000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инфузионной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терапии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Длительность лихорадки более 3 суток</a:t>
                      </a:r>
                    </a:p>
                    <a:p>
                      <a:pPr marL="342900" lvl="0" indent="-34290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Гипогликемия (без наличия в анамнезе сахарного диабета)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КЛИНИЧЕСКИЕ РЕКОМЕНДАЦИИ ПО ДИАГНОСТИКЕ, ЛЕЧЕНИЮ И ПРОФИЛАКТИКЕ ТЯЖЕЛОЙ ВНЕБОЛЬНИЧНОЙ ПНЕВМОНИИ У ВЗРОСЛЫХ 2014 г.</a:t>
                      </a:r>
                    </a:p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2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Протокол диагностических мероприятий</a:t>
            </a:r>
            <a:endParaRPr lang="ru-RU" sz="32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99715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Рентгенография 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органов грудной полости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Пульсоксиметрия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газов артериальной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крови</a:t>
            </a:r>
            <a:endParaRPr lang="ru-RU" sz="1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ОАК</a:t>
            </a:r>
            <a:endParaRPr lang="ru-RU" sz="1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Биохимический 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анализ крови (мочевина, </a:t>
            </a:r>
            <a:r>
              <a:rPr lang="ru-RU" sz="11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креатинин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электролиты, печеночные ферменты, билирубин,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амилаза, глюкоза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альбумин); </a:t>
            </a:r>
            <a:endParaRPr lang="ru-RU" sz="1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Определение уровня </a:t>
            </a:r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прокальцитонина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лактата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С-реактивного белка;</a:t>
            </a:r>
          </a:p>
          <a:p>
            <a:pPr lvl="0"/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Коагулограмма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Д-</a:t>
            </a:r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димеры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ЭКГ</a:t>
            </a:r>
            <a:endParaRPr lang="ru-RU" sz="1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Микробиологические исследования;</a:t>
            </a:r>
          </a:p>
          <a:p>
            <a:pPr lvl="0"/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УЗИ органов брюшной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полости</a:t>
            </a:r>
          </a:p>
          <a:p>
            <a:r>
              <a:rPr lang="ru-RU" sz="11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ЭхоКГ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сердца </a:t>
            </a:r>
            <a:r>
              <a:rPr lang="ru-RU" sz="1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(легочная гипертензия, патология </a:t>
            </a:r>
            <a:r>
              <a:rPr lang="ru-RU" sz="1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клапанов) </a:t>
            </a:r>
          </a:p>
          <a:p>
            <a:pPr lvl="0"/>
            <a:endParaRPr lang="ru-RU" b="1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0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0688"/>
            <a:ext cx="87849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Системная антибактериальная и противовирусная терапия</a:t>
            </a:r>
            <a:endParaRPr lang="ru-RU" sz="4000" dirty="0"/>
          </a:p>
          <a:p>
            <a:pPr algn="ctr"/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Должна начинается не позднее 4 часов с момента постановки  диагноза</a:t>
            </a: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 развитии септического шока не позднее 30мин. – 1 часа. 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Противовирусная терапия</a:t>
            </a:r>
            <a:endParaRPr lang="ru-RU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62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FFC000"/>
                </a:solidFill>
              </a:rPr>
              <a:t>Тамифлю</a:t>
            </a:r>
            <a:r>
              <a:rPr lang="ru-RU" dirty="0" smtClean="0">
                <a:solidFill>
                  <a:srgbClr val="FFC000"/>
                </a:solidFill>
              </a:rPr>
              <a:t>     300 мг/сутки</a:t>
            </a:r>
            <a:endParaRPr lang="en-US" dirty="0" smtClean="0">
              <a:solidFill>
                <a:srgbClr val="FFC000"/>
              </a:solidFill>
            </a:endParaRPr>
          </a:p>
          <a:p>
            <a:pPr algn="ctr"/>
            <a:endParaRPr lang="en-US" dirty="0">
              <a:solidFill>
                <a:srgbClr val="FFC000"/>
              </a:solidFill>
            </a:endParaRPr>
          </a:p>
          <a:p>
            <a:pPr algn="ctr"/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или</a:t>
            </a:r>
          </a:p>
          <a:p>
            <a:pPr marL="0" indent="0" algn="ctr">
              <a:buNone/>
            </a:pPr>
            <a:endParaRPr lang="ru-RU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FFC000"/>
                </a:solidFill>
              </a:rPr>
              <a:t>Ингавирин</a:t>
            </a:r>
            <a:r>
              <a:rPr lang="ru-RU" dirty="0" smtClean="0">
                <a:solidFill>
                  <a:srgbClr val="FFC000"/>
                </a:solidFill>
              </a:rPr>
              <a:t> 90 мг/сутки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5409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эмпирической антибактериальной терапии</a:t>
            </a:r>
            <a:endParaRPr lang="ru-RU" sz="28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407234"/>
              </p:ext>
            </p:extLst>
          </p:nvPr>
        </p:nvGraphicFramePr>
        <p:xfrm>
          <a:off x="251520" y="1700808"/>
          <a:ext cx="8712968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20480"/>
              </a:tblGrid>
              <a:tr h="694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Средне-тяжелое течение, стабильная гемодинамика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Септический шок,</a:t>
                      </a:r>
                      <a:r>
                        <a:rPr lang="ru-RU" baseline="0" dirty="0" smtClean="0"/>
                        <a:t> необходимость в ИВЛ</a:t>
                      </a:r>
                      <a:endParaRPr lang="ru-RU" dirty="0"/>
                    </a:p>
                  </a:txBody>
                  <a:tcPr/>
                </a:tc>
              </a:tr>
              <a:tr h="37695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Амоксициллин+клавулановая кислота +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Кларитромицин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Цефалоспорины 3 поколения +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Кларитромицин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Левофлоксацин + Цефалоспорины 3 поколения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Моксифлоксацин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Цефтаролин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8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зинфоро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8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Меропенем</a:t>
                      </a:r>
                      <a:endParaRPr lang="ru-RU" sz="2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Эртапенем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Инванз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Тигециклин (</a:t>
                      </a:r>
                      <a:r>
                        <a:rPr lang="ru-RU" sz="2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Тигацил</a:t>
                      </a:r>
                      <a:r>
                        <a:rPr lang="ru-RU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2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2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Протокол медикаментозной терапии</a:t>
            </a:r>
            <a:endParaRPr lang="ru-RU" sz="32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Антибактериальная комбинированная терапия</a:t>
            </a:r>
          </a:p>
          <a:p>
            <a:r>
              <a:rPr lang="ru-RU" sz="3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терапия - кристаллоиды 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 РДС – отрицательный баланс!)</a:t>
            </a:r>
            <a:endParaRPr lang="en-US" sz="35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Коррекция уровня белка крови </a:t>
            </a:r>
            <a:r>
              <a:rPr lang="ru-RU" sz="3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нутритивно</a:t>
            </a:r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белок до </a:t>
            </a:r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2г/кг/сутки, альбумин в/в</a:t>
            </a:r>
            <a:endParaRPr lang="ru-RU" sz="3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ГЭК не </a:t>
            </a:r>
            <a:r>
              <a:rPr lang="ru-RU" sz="3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использовать!</a:t>
            </a:r>
            <a:endParaRPr lang="ru-RU" sz="3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развитии ИТШ – Норадреналин</a:t>
            </a:r>
          </a:p>
          <a:p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неэффективности </a:t>
            </a:r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норадреналина – преднизолон в/в </a:t>
            </a:r>
          </a:p>
          <a:p>
            <a:r>
              <a:rPr lang="ru-RU" sz="3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Антикоагулянты</a:t>
            </a:r>
          </a:p>
          <a:p>
            <a:pPr marL="0" indent="0">
              <a:buNone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9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792</TotalTime>
  <Words>722</Words>
  <Application>Microsoft Office PowerPoint</Application>
  <PresentationFormat>Экран (4:3)</PresentationFormat>
  <Paragraphs>166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Вирус-ассоциированная пневмония.  Тактика лечебно-диагностических мероприятий.</vt:lpstr>
      <vt:lpstr>Презентация PowerPoint</vt:lpstr>
      <vt:lpstr>Презентация PowerPoint</vt:lpstr>
      <vt:lpstr>Презентация PowerPoint</vt:lpstr>
      <vt:lpstr>Протокол диагностических мероприятий</vt:lpstr>
      <vt:lpstr>Презентация PowerPoint</vt:lpstr>
      <vt:lpstr>Противовирусная терапия</vt:lpstr>
      <vt:lpstr>Протокол эмпирической антибактериальной терапии</vt:lpstr>
      <vt:lpstr>Протокол медикаментозной терапии</vt:lpstr>
      <vt:lpstr>Показания к переводу на ИВЛ</vt:lpstr>
      <vt:lpstr>Методы коррекции ОДН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76</cp:revision>
  <dcterms:created xsi:type="dcterms:W3CDTF">2014-11-30T11:59:13Z</dcterms:created>
  <dcterms:modified xsi:type="dcterms:W3CDTF">2016-01-21T17:23:26Z</dcterms:modified>
</cp:coreProperties>
</file>