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A57A3-2AB0-4724-B09B-275908CAC005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8AB0F-3631-466E-89F2-16857A737B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39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Розовая или сиреневая крышка.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пробирках для гематологических исследований в качестве антикоагулянта применяется ЭДТА. Недостаток ЭДТА при неполном заполнении пробирки приводит к ее коагуляции, а избыточная концентрация ведет к сморщиванию клеток, изменению их окраски и морфологии, искажению показателей гематокрита, к занижению количества клеток крови.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5C0-2A7C-4D7B-8BF6-95AD202919E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424936" cy="3024335"/>
          </a:xfrm>
        </p:spPr>
        <p:txBody>
          <a:bodyPr>
            <a:noAutofit/>
          </a:bodyPr>
          <a:lstStyle/>
          <a:p>
            <a:r>
              <a:rPr lang="ru-RU" b="1" dirty="0" smtClean="0"/>
              <a:t>Правила забора биоматериала для исследования в лабораториях клинической микробиологии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69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Взятие материала при инфекциях нижних </a:t>
            </a:r>
            <a:r>
              <a:rPr lang="ru-RU" dirty="0" err="1" smtClean="0"/>
              <a:t>дых.путей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МОКРОТА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89844"/>
            <a:ext cx="8424936" cy="49355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Необходимые материалы :стерильная емкость.</a:t>
            </a:r>
          </a:p>
          <a:p>
            <a:pPr marL="0" indent="0">
              <a:buNone/>
            </a:pPr>
            <a:r>
              <a:rPr lang="ru-RU" dirty="0" smtClean="0"/>
              <a:t>1.Пациенты перед сбором мокроты должны почистить зубы, прополоскать рот кипяченной водой.</a:t>
            </a:r>
          </a:p>
          <a:p>
            <a:pPr marL="0" indent="0">
              <a:buNone/>
            </a:pPr>
            <a:r>
              <a:rPr lang="ru-RU" dirty="0" smtClean="0"/>
              <a:t>2.Свободно отхаркиваемую мокроту собирают натощак, с соблюдением правил асептики, в стерильную посуду.</a:t>
            </a:r>
          </a:p>
          <a:p>
            <a:pPr marL="0" indent="0">
              <a:buNone/>
            </a:pPr>
            <a:r>
              <a:rPr lang="ru-RU" dirty="0" smtClean="0"/>
              <a:t>Клинический материал доставляют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бак.лабораторию</a:t>
            </a:r>
            <a:r>
              <a:rPr lang="ru-RU" dirty="0" smtClean="0"/>
              <a:t> не позднее</a:t>
            </a:r>
          </a:p>
          <a:p>
            <a:pPr marL="0" indent="0">
              <a:buNone/>
            </a:pPr>
            <a:r>
              <a:rPr lang="ru-RU" dirty="0" smtClean="0"/>
              <a:t>1 часа в </a:t>
            </a:r>
            <a:r>
              <a:rPr lang="ru-RU" dirty="0" err="1" smtClean="0"/>
              <a:t>термоконтейнерах</a:t>
            </a:r>
            <a:r>
              <a:rPr lang="ru-RU" dirty="0" smtClean="0"/>
              <a:t> с</a:t>
            </a:r>
          </a:p>
          <a:p>
            <a:pPr marL="0" indent="0">
              <a:buNone/>
            </a:pPr>
            <a:r>
              <a:rPr lang="ru-RU" dirty="0" smtClean="0"/>
              <a:t>направлением больного</a:t>
            </a:r>
            <a:endParaRPr lang="ru-RU" dirty="0"/>
          </a:p>
        </p:txBody>
      </p:sp>
      <p:pic>
        <p:nvPicPr>
          <p:cNvPr id="6146" name="Picture 2" descr="C:\Users\2h323\Desktop\тьбю\20160404_1009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96" t="18254" r="24723" b="16655"/>
          <a:stretch/>
        </p:blipFill>
        <p:spPr bwMode="auto">
          <a:xfrm rot="5400000" flipV="1">
            <a:off x="6195401" y="4026807"/>
            <a:ext cx="2819352" cy="27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Взятие отделяемого открытых инфицированных ран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5347855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Необходимо: стерильная пробирка с питательными средами, спиртовка, и спирт 96%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Кожу вокруг ран предварительно обрабатывают 70% спиртом или другим антисептиком.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Некротические массы, детрит и гной удаляют стерильной салфеткой. 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Материал собирают стерильным тампоном, производя круговые вращательные движения от центра к периферии поверхности ран.</a:t>
            </a:r>
          </a:p>
        </p:txBody>
      </p:sp>
      <p:pic>
        <p:nvPicPr>
          <p:cNvPr id="8194" name="Picture 2" descr="C:\Users\2h323\Desktop\тьбю\20160404_100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237281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5184576" cy="5976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4. При </a:t>
            </a:r>
            <a:r>
              <a:rPr lang="ru-RU" dirty="0"/>
              <a:t>наличии экссудата или </a:t>
            </a:r>
            <a:r>
              <a:rPr lang="ru-RU" dirty="0" smtClean="0"/>
              <a:t>везикул </a:t>
            </a:r>
            <a:r>
              <a:rPr lang="ru-RU" dirty="0"/>
              <a:t>возможно получение аспирата из глубины раны стерильным шприцом на 2-5 мл</a:t>
            </a:r>
          </a:p>
          <a:p>
            <a:pPr marL="0" indent="0">
              <a:buNone/>
            </a:pPr>
            <a:r>
              <a:rPr lang="ru-RU" dirty="0" smtClean="0"/>
              <a:t>5. При </a:t>
            </a:r>
            <a:r>
              <a:rPr lang="ru-RU" dirty="0"/>
              <a:t>взятии материала во время операции беру так же часть ткани, образующего стенку абсцесса. Кусочки ткани помещают в стерильные пробирки без транспортных сред.</a:t>
            </a:r>
          </a:p>
          <a:p>
            <a:pPr marL="0" indent="0">
              <a:buNone/>
            </a:pPr>
            <a:r>
              <a:rPr lang="ru-RU" dirty="0" smtClean="0"/>
              <a:t>6. Клинический </a:t>
            </a:r>
            <a:r>
              <a:rPr lang="ru-RU" dirty="0"/>
              <a:t>материал немедленно транспортируется в </a:t>
            </a:r>
            <a:r>
              <a:rPr lang="ru-RU" dirty="0" err="1"/>
              <a:t>баклабораторию</a:t>
            </a:r>
            <a:r>
              <a:rPr lang="ru-RU" dirty="0"/>
              <a:t> с направлением.</a:t>
            </a:r>
          </a:p>
          <a:p>
            <a:endParaRPr lang="ru-RU" dirty="0"/>
          </a:p>
        </p:txBody>
      </p:sp>
      <p:pic>
        <p:nvPicPr>
          <p:cNvPr id="7171" name="Picture 3" descr="C:\Users\2h323\Desktop\тьбю\20160404_102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4088" y="1724744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2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Взятие мочи на ОМЧ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89248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Необходимо: стерильная емкость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Пациенту перед взятием мочи проводят</a:t>
            </a:r>
          </a:p>
          <a:p>
            <a:pPr marL="0" indent="0">
              <a:buNone/>
            </a:pPr>
            <a:r>
              <a:rPr lang="ru-RU" dirty="0" smtClean="0"/>
              <a:t>тщательный туалет наружных половых</a:t>
            </a:r>
          </a:p>
          <a:p>
            <a:pPr marL="0" indent="0">
              <a:buNone/>
            </a:pPr>
            <a:r>
              <a:rPr lang="ru-RU" dirty="0" smtClean="0"/>
              <a:t>органов с мылом и кипяченной водой.</a:t>
            </a:r>
          </a:p>
          <a:p>
            <a:pPr marL="0" indent="0">
              <a:buNone/>
            </a:pPr>
            <a:r>
              <a:rPr lang="ru-RU" dirty="0" smtClean="0"/>
              <a:t>2. Среднюю порцию свободно выпущенной</a:t>
            </a:r>
          </a:p>
          <a:p>
            <a:pPr marL="0" indent="0">
              <a:buNone/>
            </a:pPr>
            <a:r>
              <a:rPr lang="ru-RU" dirty="0" smtClean="0"/>
              <a:t>утренней мочи (3-5 мл) собирают в</a:t>
            </a:r>
          </a:p>
          <a:p>
            <a:pPr marL="0" indent="0">
              <a:buNone/>
            </a:pPr>
            <a:r>
              <a:rPr lang="ru-RU" dirty="0" smtClean="0"/>
              <a:t>стерильную посуду, полученную в лаборатории.</a:t>
            </a:r>
          </a:p>
          <a:p>
            <a:pPr marL="0" indent="0">
              <a:buNone/>
            </a:pPr>
            <a:r>
              <a:rPr lang="ru-RU" dirty="0" smtClean="0"/>
              <a:t>3. При наличии постоянного катетера протирают 70% спиртом его наружное отверстие, шприцом с иглой собирают мочу и переносят ее в стерильную емкость.</a:t>
            </a:r>
          </a:p>
          <a:p>
            <a:pPr marL="0" indent="0">
              <a:buNone/>
            </a:pPr>
            <a:r>
              <a:rPr lang="ru-RU" dirty="0" smtClean="0"/>
              <a:t>4. Пробу мочи в контейнере доставляют в </a:t>
            </a:r>
            <a:r>
              <a:rPr lang="ru-RU" dirty="0" err="1" smtClean="0"/>
              <a:t>баклабораторию</a:t>
            </a:r>
            <a:r>
              <a:rPr lang="ru-RU" dirty="0" smtClean="0"/>
              <a:t> в течении 30 минут с направлением.</a:t>
            </a:r>
          </a:p>
        </p:txBody>
      </p:sp>
      <p:pic>
        <p:nvPicPr>
          <p:cNvPr id="9218" name="Picture 2" descr="C:\Users\2h323\Desktop\тьбю\20160404_1009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35" t="22327" r="31419" b="29951"/>
          <a:stretch/>
        </p:blipFill>
        <p:spPr bwMode="auto">
          <a:xfrm rot="5400000">
            <a:off x="6578358" y="1237239"/>
            <a:ext cx="2591027" cy="25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6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486400" cy="56673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Забор биоматериала для диагностики методом ПЦР.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86116" y="1071546"/>
            <a:ext cx="5486400" cy="400052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Взятие материала производится из предполагаемого места обитания микроорганизма и развития инфекции. Различные микроорганизмы имеют свои особенности локализации, пути распространения и выделения. Это следует учитывать при выборе наиболее адекватного места взятия </a:t>
            </a:r>
            <a:r>
              <a:rPr lang="ru-RU" sz="2000" dirty="0" err="1" smtClean="0"/>
              <a:t>биопробы</a:t>
            </a:r>
            <a:r>
              <a:rPr lang="ru-RU" sz="2000" dirty="0" smtClean="0"/>
              <a:t>. </a:t>
            </a:r>
          </a:p>
          <a:p>
            <a:r>
              <a:rPr lang="ru-RU" sz="2000" b="1" dirty="0" smtClean="0"/>
              <a:t>Сиреневая крышка. </a:t>
            </a:r>
            <a:r>
              <a:rPr lang="ru-RU" sz="2000" dirty="0" smtClean="0"/>
              <a:t>В пробирках для гематологических исследований в качестве антикоагулянта применяется ЭДТА. Недостаток ЭДТА при неполном заполнении пробирки приводит к ее коагуляции, а избыточная концентрация ведет к сморщиванию клеток, изменению их окраски и морфологии, искажению показателей гематокрита, к занижению количества клеток крови.</a:t>
            </a:r>
          </a:p>
          <a:p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24640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69805"/>
          <a:stretch>
            <a:fillRect/>
          </a:stretch>
        </p:blipFill>
        <p:spPr bwMode="auto">
          <a:xfrm>
            <a:off x="1285852" y="3786190"/>
            <a:ext cx="803421" cy="236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142984"/>
            <a:ext cx="7072362" cy="2643206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Тампонами стерильными одноразовыми производят забор биоматериала на ПЦР исследование для обнаружения коклюша, дифтерии, стрептококков, ВЭБ и других вирусов:</a:t>
            </a:r>
          </a:p>
          <a:p>
            <a:r>
              <a:rPr lang="ru-RU" sz="2000" dirty="0" smtClean="0"/>
              <a:t>-  Отделяемого ран, везикул,  уха, глаз, зева, ротоглотки, носоглотки.</a:t>
            </a:r>
          </a:p>
          <a:p>
            <a:r>
              <a:rPr lang="ru-RU" sz="2000" dirty="0" smtClean="0"/>
              <a:t>Доставка материала в течение 2 часов. Если нет возможности доставки материала в указанные сроки, допускается хранение отобранного материала в холодильнике 1 сутки.  </a:t>
            </a:r>
          </a:p>
          <a:p>
            <a:endParaRPr lang="ru-RU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b="25000"/>
          <a:stretch>
            <a:fillRect/>
          </a:stretch>
        </p:blipFill>
        <p:spPr bwMode="auto">
          <a:xfrm>
            <a:off x="1857356" y="4286256"/>
            <a:ext cx="55721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928934"/>
            <a:ext cx="5643602" cy="3286148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Пробирки должны быть герметично закрыты пробками и установлены в штатив (</a:t>
            </a:r>
            <a:r>
              <a:rPr lang="ru-RU" b="0" dirty="0" err="1" smtClean="0"/>
              <a:t>ы</a:t>
            </a:r>
            <a:r>
              <a:rPr lang="ru-RU" b="0" dirty="0" smtClean="0"/>
              <a:t>)  строго вертикально в устойчивом положении. </a:t>
            </a:r>
            <a:br>
              <a:rPr lang="ru-RU" b="0" dirty="0" smtClean="0"/>
            </a:br>
            <a:r>
              <a:rPr lang="ru-RU" b="0" dirty="0" smtClean="0"/>
              <a:t>Перемещение проб крови из подразделений ЛПУ в лабораторию осуществляется в специальных контейнерах с крышкой, обеспечивающих биологическую безопасность персонала и сохранность проб. На контейнерах должна быть маркировка: «Пробы для лабораторных исследований» и знак биологической безопасности. Исключить воздействие света</a:t>
            </a:r>
            <a:r>
              <a:rPr lang="en-US" b="0" dirty="0" smtClean="0"/>
              <a:t>;</a:t>
            </a:r>
            <a:r>
              <a:rPr lang="ru-RU" b="0" dirty="0" smtClean="0"/>
              <a:t> избегать встряхивания. </a:t>
            </a:r>
            <a:br>
              <a:rPr lang="ru-RU" b="0" dirty="0" smtClean="0"/>
            </a:br>
            <a:r>
              <a:rPr lang="ru-RU" dirty="0" smtClean="0"/>
              <a:t>ВНИМАНИЕ! </a:t>
            </a:r>
            <a:r>
              <a:rPr lang="ru-RU" i="1" dirty="0" smtClean="0"/>
              <a:t>Пробы крови</a:t>
            </a:r>
            <a:r>
              <a:rPr lang="ru-RU" dirty="0" smtClean="0"/>
              <a:t> </a:t>
            </a:r>
            <a:r>
              <a:rPr lang="ru-RU" i="1" dirty="0" smtClean="0"/>
              <a:t>транспортируются отдельно от других проб биологического материала (отдельный транспортный контейнер).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28604"/>
            <a:ext cx="8215370" cy="150019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Требования к транспортировке проб крови вне территории ЛПУ на иммунологические исследования на гепатиты, сифилис, ВИЧ.</a:t>
            </a:r>
            <a:endParaRPr lang="ru-RU" sz="2800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4358" r="41945"/>
          <a:stretch>
            <a:fillRect/>
          </a:stretch>
        </p:blipFill>
        <p:spPr bwMode="auto">
          <a:xfrm>
            <a:off x="571472" y="2786058"/>
            <a:ext cx="1428760" cy="236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Общими требованиями к процедуре отбора и транспортировки проб  являются: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Соблюдение оптимальных сроков взятия материала на исследование.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Взятие материала по месту, где </a:t>
            </a:r>
            <a:r>
              <a:rPr lang="ru-RU" dirty="0"/>
              <a:t>в</a:t>
            </a:r>
            <a:r>
              <a:rPr lang="ru-RU" dirty="0" smtClean="0"/>
              <a:t>ероятность обнаружения возбудителя наиболее высока (входные ворота, ткани, пути его диссеминации в организме и выделение в окружающую среду.)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Отбор материала в достаточном объеме.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Взятие материала до применения антибиотиков, через 2-3 дня после их отмены или непосредственно перед введением очередной дозы при невозможности отмены.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Сбор материалов в стерильную посуду, наличие этикетки с фамилией больного и наименованием материала, направление с указанием фамилии, имени, отчества и возраста больного, диагноза, даты, и времени взятия пробы, вида материала. Фамилии и должности лица, направившего материал.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Материал доставляется  медработником, не допускаю опрокидывания, смачивания ватных пробок.</a:t>
            </a:r>
          </a:p>
          <a:p>
            <a:pPr marL="514350" indent="-514350">
              <a:buAutoNum type="arabicPeriod"/>
            </a:pPr>
            <a:r>
              <a:rPr lang="ru-RU" dirty="0" smtClean="0"/>
              <a:t>Доставка материала производится в течении 1-2 часов (лучше немедленно), при отсутствии такой возможности допускается его хранение в холодильнике до 6 часов(кроме исследования на  </a:t>
            </a:r>
            <a:r>
              <a:rPr lang="ru-RU" dirty="0" err="1" smtClean="0"/>
              <a:t>менингоккоки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99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Взятие кала при кишечном дисбактериозе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 Пациенты за 1-3 дня до взятия материала должны соблюдать диету, исключающую алкоголь, антимикробные лекарственные препараты и продукты, усиливающие брожение в кишечнике.</a:t>
            </a:r>
          </a:p>
          <a:p>
            <a:pPr marL="0" indent="0">
              <a:buNone/>
            </a:pPr>
            <a:r>
              <a:rPr lang="ru-RU" dirty="0" smtClean="0"/>
              <a:t>2. От момента последнего приема пищи до взятия материала должно пройти 8-10 часов.(</a:t>
            </a:r>
            <a:r>
              <a:rPr lang="ru-RU" dirty="0" err="1" smtClean="0"/>
              <a:t>т.е.отбирается</a:t>
            </a:r>
            <a:r>
              <a:rPr lang="ru-RU" dirty="0" smtClean="0"/>
              <a:t> утренний материал).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2h323\Desktop\тьбю\20160404_100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6071" y="2186777"/>
            <a:ext cx="5039882" cy="37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Дисбактериоз(продолжение)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3. Кал в количестве 1-2грамма собирают после естественной дефекации в стерильную посуду(флакончик, контейнер) с герметично закрывающейся крышкой. Материал берут из средней порции кала стерильной палочкой.</a:t>
            </a:r>
          </a:p>
          <a:p>
            <a:pPr marL="0" indent="0">
              <a:buNone/>
            </a:pPr>
            <a:r>
              <a:rPr lang="ru-RU" dirty="0" smtClean="0"/>
              <a:t>4. Материал доставляется в лабораторию не позднее 1 часа после взятия, с направлением.</a:t>
            </a:r>
          </a:p>
          <a:p>
            <a:pPr marL="0" indent="0">
              <a:buNone/>
            </a:pPr>
            <a:r>
              <a:rPr lang="ru-RU" dirty="0" smtClean="0"/>
              <a:t>ПРИМЕЧАНИЕ: нужно следить ,чтобы в материал не попала моча.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7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h323\Desktop\тьбю\20160404_101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860032" y="3626443"/>
            <a:ext cx="4151929" cy="311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753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Взятие крови (</a:t>
            </a:r>
            <a:r>
              <a:rPr lang="ru-RU" dirty="0" err="1" smtClean="0"/>
              <a:t>гемокультура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" y="764705"/>
            <a:ext cx="8504731" cy="3600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Кровь на </a:t>
            </a:r>
            <a:r>
              <a:rPr lang="ru-RU" dirty="0" err="1" smtClean="0"/>
              <a:t>гемокультуру</a:t>
            </a:r>
            <a:r>
              <a:rPr lang="ru-RU" dirty="0" smtClean="0"/>
              <a:t> берут у постели больного или процедурной комнате стерильным шприцом. </a:t>
            </a:r>
          </a:p>
          <a:p>
            <a:pPr marL="0" indent="0">
              <a:buNone/>
            </a:pPr>
            <a:r>
              <a:rPr lang="ru-RU" dirty="0" smtClean="0"/>
              <a:t>У взрослого берут 10 мл крови, у детей 5 мл крови.</a:t>
            </a:r>
          </a:p>
          <a:p>
            <a:pPr marL="0" indent="0">
              <a:buNone/>
            </a:pPr>
            <a:r>
              <a:rPr lang="ru-RU" dirty="0" smtClean="0"/>
              <a:t>Посев крови осуществляется во флаконы с 10%желчным б-ном</a:t>
            </a:r>
            <a:r>
              <a:rPr lang="ru-RU" dirty="0"/>
              <a:t> </a:t>
            </a:r>
            <a:r>
              <a:rPr lang="ru-RU" dirty="0" smtClean="0"/>
              <a:t>в соотношении 1:10, обрабатывая и обжигаю пробки и края флаконов.</a:t>
            </a:r>
          </a:p>
          <a:p>
            <a:pPr marL="0" indent="0">
              <a:buNone/>
            </a:pPr>
            <a:r>
              <a:rPr lang="ru-RU" dirty="0" smtClean="0"/>
              <a:t>Посевы транспортируются в </a:t>
            </a:r>
            <a:r>
              <a:rPr lang="ru-RU" dirty="0" err="1" smtClean="0"/>
              <a:t>бак.лабораторию</a:t>
            </a:r>
            <a:r>
              <a:rPr lang="ru-RU" dirty="0" smtClean="0"/>
              <a:t> в </a:t>
            </a:r>
            <a:r>
              <a:rPr lang="ru-RU" dirty="0" err="1" smtClean="0"/>
              <a:t>термоконтейнерах</a:t>
            </a:r>
            <a:r>
              <a:rPr lang="ru-RU" dirty="0" smtClean="0"/>
              <a:t> отдельно от другого клинического материала с направлением.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597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Взятие крови на стерильность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268760"/>
            <a:ext cx="4896544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Необходимо двойная среда (питательный скошенный </a:t>
            </a:r>
            <a:r>
              <a:rPr lang="ru-RU" dirty="0" err="1" smtClean="0"/>
              <a:t>агар</a:t>
            </a:r>
            <a:r>
              <a:rPr lang="ru-RU" dirty="0" smtClean="0"/>
              <a:t> + 1% сахарный бульон). У </a:t>
            </a:r>
            <a:r>
              <a:rPr lang="ru-RU" dirty="0"/>
              <a:t>взрослого берут 10 мл крови, у детей 5 мл крови</a:t>
            </a:r>
            <a:r>
              <a:rPr lang="ru-RU" dirty="0" smtClean="0"/>
              <a:t>. </a:t>
            </a:r>
            <a:r>
              <a:rPr lang="ru-RU" dirty="0"/>
              <a:t>Посев крови осуществляется во флаконы с питательными средами в соотношении 1:10, обрабатывая и обжигаю пробки и края флаконов.</a:t>
            </a:r>
          </a:p>
          <a:p>
            <a:pPr marL="0" indent="0">
              <a:buNone/>
            </a:pPr>
            <a:r>
              <a:rPr lang="ru-RU" dirty="0"/>
              <a:t>Посевы транспортируются в </a:t>
            </a:r>
            <a:r>
              <a:rPr lang="ru-RU" dirty="0" err="1"/>
              <a:t>бак.лабораторию</a:t>
            </a:r>
            <a:r>
              <a:rPr lang="ru-RU" dirty="0"/>
              <a:t> в </a:t>
            </a:r>
            <a:r>
              <a:rPr lang="ru-RU" dirty="0" err="1"/>
              <a:t>термоконтейнерах</a:t>
            </a:r>
            <a:r>
              <a:rPr lang="ru-RU" dirty="0"/>
              <a:t> отдельно от другого клинического материала с направлением.</a:t>
            </a:r>
          </a:p>
        </p:txBody>
      </p:sp>
      <p:pic>
        <p:nvPicPr>
          <p:cNvPr id="3074" name="Picture 2" descr="C:\Users\2h323\Desktop\тьбю\20160404_100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2496" y="2181328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Взятие ликвора (спинномозговой жидкости) при инфекциях центральной нервной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00000"/>
            <a:ext cx="5616624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Необходимо: стерильная пробирка, 70% спирт игла с </a:t>
            </a:r>
            <a:r>
              <a:rPr lang="ru-RU" dirty="0" err="1" smtClean="0"/>
              <a:t>мандреном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1. Биоматериал берется до начала применения химиотерапевтических препаратов.</a:t>
            </a:r>
          </a:p>
          <a:p>
            <a:pPr marL="0" indent="0">
              <a:buNone/>
            </a:pPr>
            <a:r>
              <a:rPr lang="ru-RU" dirty="0" smtClean="0"/>
              <a:t> 2. место пункции обрабатывают антисептиком и 70% этанолом. Иглу с </a:t>
            </a:r>
            <a:r>
              <a:rPr lang="ru-RU" dirty="0" err="1" smtClean="0"/>
              <a:t>мандреном</a:t>
            </a:r>
            <a:r>
              <a:rPr lang="ru-RU" dirty="0" smtClean="0"/>
              <a:t> вводят между поясничными позвонками </a:t>
            </a:r>
            <a:r>
              <a:rPr lang="en-US" dirty="0" smtClean="0"/>
              <a:t>L3-L4? L4-L5 </a:t>
            </a:r>
            <a:r>
              <a:rPr lang="ru-RU" dirty="0" smtClean="0"/>
              <a:t>или</a:t>
            </a:r>
            <a:r>
              <a:rPr lang="en-US" dirty="0" smtClean="0"/>
              <a:t> L5-S1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3. Ликвор набирают в  стерильные герметически закрывающиеся пробирки по 1-2 мл. для микробиологического исследования берется вторая или наиболее мутная проба, которая незамедлительно доставляется в лабораторию в </a:t>
            </a:r>
            <a:r>
              <a:rPr lang="ru-RU" dirty="0" err="1" smtClean="0"/>
              <a:t>термоконтейнерах</a:t>
            </a:r>
            <a:r>
              <a:rPr lang="ru-RU" dirty="0" smtClean="0"/>
              <a:t>, с направлением.</a:t>
            </a:r>
          </a:p>
        </p:txBody>
      </p:sp>
      <p:pic>
        <p:nvPicPr>
          <p:cNvPr id="4098" name="Picture 2" descr="C:\Users\2h323\Desktop\тьбю\20160404_101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3" t="47266" r="10500" b="18098"/>
          <a:stretch/>
        </p:blipFill>
        <p:spPr bwMode="auto">
          <a:xfrm rot="5400000">
            <a:off x="5304025" y="3417055"/>
            <a:ext cx="4725190" cy="14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Взятие биоматериала при инфекциях верхних дыхательных и слуховых путей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ru-RU" dirty="0" smtClean="0"/>
              <a:t>Необходимо: стерильные ватные тампоны, стерильные пробирки.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95536" y="2852936"/>
            <a:ext cx="7056784" cy="3744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Слизь из зева на микрофлору и чувствительность к антибиотикам:</a:t>
            </a:r>
          </a:p>
          <a:p>
            <a:pPr marL="0" indent="0">
              <a:buNone/>
            </a:pPr>
            <a:r>
              <a:rPr lang="ru-RU" dirty="0" smtClean="0"/>
              <a:t>1. Материал берется натощак, стерильным ватным тампоном</a:t>
            </a:r>
          </a:p>
          <a:p>
            <a:pPr marL="0" indent="0">
              <a:buNone/>
            </a:pPr>
            <a:r>
              <a:rPr lang="ru-RU" dirty="0" smtClean="0"/>
              <a:t>2. Язык прижимают шпателем, тампон вводят между дужками миндалин и языком, не касаясь губ, щек, языка, и язычка.</a:t>
            </a:r>
          </a:p>
          <a:p>
            <a:pPr marL="0" indent="0">
              <a:buNone/>
            </a:pPr>
            <a:r>
              <a:rPr lang="ru-RU" dirty="0" smtClean="0"/>
              <a:t>3. Материал собирают движением тампона вперед и назад с задней поверхности глотки и участков воспаления.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122" name="Picture 2" descr="C:\Users\2h323\Desktop\тьбю\20160404_1028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62" b="30868"/>
          <a:stretch/>
        </p:blipFill>
        <p:spPr bwMode="auto">
          <a:xfrm rot="5400000">
            <a:off x="5895989" y="3785728"/>
            <a:ext cx="4800002" cy="139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Слизь из носа на микрофлору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1. Материал </a:t>
            </a:r>
            <a:r>
              <a:rPr lang="ru-RU" sz="2800" dirty="0"/>
              <a:t>берется натощак</a:t>
            </a:r>
            <a:r>
              <a:rPr lang="ru-RU" sz="2800" dirty="0" smtClean="0"/>
              <a:t>, или через 2 часа после еды стерильным тампоном. Тампон вводят в носовой ход до упора на уровне средней носовой раковины (на глубину около 2,5 см).</a:t>
            </a:r>
          </a:p>
          <a:p>
            <a:pPr marL="0" indent="0">
              <a:buNone/>
            </a:pPr>
            <a:r>
              <a:rPr lang="ru-RU" sz="2800" dirty="0" smtClean="0"/>
              <a:t>2. Материал </a:t>
            </a:r>
            <a:r>
              <a:rPr lang="ru-RU" sz="2800" smtClean="0"/>
              <a:t>собирают из каждого носового хода </a:t>
            </a:r>
            <a:r>
              <a:rPr lang="ru-RU" sz="2800" dirty="0" smtClean="0"/>
              <a:t>производя тампоном вращательные движения.</a:t>
            </a:r>
          </a:p>
          <a:p>
            <a:pPr marL="0" indent="0" algn="ctr">
              <a:buNone/>
            </a:pPr>
            <a:r>
              <a:rPr lang="ru-RU" sz="2800" b="1" dirty="0" smtClean="0"/>
              <a:t>Материал при воспалении наружного уха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Кожу обрабатывают 70% спиртом и </a:t>
            </a:r>
            <a:r>
              <a:rPr lang="ru-RU" sz="2800" dirty="0" err="1" smtClean="0"/>
              <a:t>физраствором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smtClean="0"/>
              <a:t>Материал берут из очага воспаления стерильным ватным тампоном</a:t>
            </a:r>
            <a:endParaRPr lang="ru-RU" sz="2400" dirty="0" smtClean="0"/>
          </a:p>
          <a:p>
            <a:pPr marL="0" indent="0" algn="ctr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97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1144</Words>
  <Application>Microsoft Office PowerPoint</Application>
  <PresentationFormat>Экран (4:3)</PresentationFormat>
  <Paragraphs>83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Правила забора биоматериала для исследования в лабораториях клинической микробиологии</vt:lpstr>
      <vt:lpstr>Общими требованиями к процедуре отбора и транспортировки проб  являются:</vt:lpstr>
      <vt:lpstr>Взятие кала при кишечном дисбактериозе</vt:lpstr>
      <vt:lpstr>Дисбактериоз(продолжение)</vt:lpstr>
      <vt:lpstr>Взятие крови (гемокультура)</vt:lpstr>
      <vt:lpstr>Взятие крови на стерильность</vt:lpstr>
      <vt:lpstr>Взятие ликвора (спинномозговой жидкости) при инфекциях центральной нервной системы</vt:lpstr>
      <vt:lpstr>Взятие биоматериала при инфекциях верхних дыхательных и слуховых путей</vt:lpstr>
      <vt:lpstr>Слизь из носа на микрофлору</vt:lpstr>
      <vt:lpstr>Взятие материала при инфекциях нижних дых.путей. МОКРОТА</vt:lpstr>
      <vt:lpstr>Взятие отделяемого открытых инфицированных ран</vt:lpstr>
      <vt:lpstr>Слайд 12</vt:lpstr>
      <vt:lpstr>Взятие мочи на ОМЧ</vt:lpstr>
      <vt:lpstr> Забор биоматериала для диагностики методом ПЦР.</vt:lpstr>
      <vt:lpstr>Слайд 15</vt:lpstr>
      <vt:lpstr>Пробирки должны быть герметично закрыты пробками и установлены в штатив (ы)  строго вертикально в устойчивом положении.  Перемещение проб крови из подразделений ЛПУ в лабораторию осуществляется в специальных контейнерах с крышкой, обеспечивающих биологическую безопасность персонала и сохранность проб. На контейнерах должна быть маркировка: «Пробы для лабораторных исследований» и знак биологической безопасности. Исключить воздействие света; избегать встряхивания.  ВНИМАНИЕ! Пробы крови транспортируются отдельно от других проб биологического материала (отдельный транспортный контейнер).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взятия биоматериала для исследования в лабораториях клинической микробиологии</dc:title>
  <dc:creator>2h323</dc:creator>
  <cp:lastModifiedBy>Статистик</cp:lastModifiedBy>
  <cp:revision>23</cp:revision>
  <dcterms:created xsi:type="dcterms:W3CDTF">2016-04-04T07:17:46Z</dcterms:created>
  <dcterms:modified xsi:type="dcterms:W3CDTF">2016-04-06T05:00:05Z</dcterms:modified>
</cp:coreProperties>
</file>