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9" r:id="rId2"/>
    <p:sldId id="260" r:id="rId3"/>
    <p:sldId id="332" r:id="rId4"/>
    <p:sldId id="306" r:id="rId5"/>
    <p:sldId id="309" r:id="rId6"/>
    <p:sldId id="307" r:id="rId7"/>
    <p:sldId id="318" r:id="rId8"/>
    <p:sldId id="314" r:id="rId9"/>
    <p:sldId id="326" r:id="rId10"/>
    <p:sldId id="320" r:id="rId11"/>
    <p:sldId id="350" r:id="rId12"/>
    <p:sldId id="32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DCC05E0-7451-4DFB-B000-33C3466D14E8}">
          <p14:sldIdLst>
            <p14:sldId id="259"/>
            <p14:sldId id="260"/>
            <p14:sldId id="261"/>
          </p14:sldIdLst>
        </p14:section>
        <p14:section name="Раздел без заголовка" id="{FCE240EE-9550-4869-9CA7-5BE26724EC00}">
          <p14:sldIdLst>
            <p14:sldId id="298"/>
            <p14:sldId id="263"/>
            <p14:sldId id="264"/>
            <p14:sldId id="266"/>
            <p14:sldId id="267"/>
            <p14:sldId id="268"/>
            <p14:sldId id="299"/>
            <p14:sldId id="269"/>
            <p14:sldId id="300"/>
            <p14:sldId id="271"/>
            <p14:sldId id="272"/>
            <p14:sldId id="273"/>
            <p14:sldId id="301"/>
            <p14:sldId id="274"/>
            <p14:sldId id="275"/>
            <p14:sldId id="276"/>
            <p14:sldId id="278"/>
            <p14:sldId id="279"/>
            <p14:sldId id="302"/>
            <p14:sldId id="280"/>
            <p14:sldId id="281"/>
            <p14:sldId id="303"/>
            <p14:sldId id="304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alik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1C3"/>
    <a:srgbClr val="CC0099"/>
    <a:srgbClr val="008000"/>
    <a:srgbClr val="99EEF7"/>
    <a:srgbClr val="00FF99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82" autoAdjust="0"/>
    <p:restoredTop sz="91549" autoAdjust="0"/>
  </p:normalViewPr>
  <p:slideViewPr>
    <p:cSldViewPr>
      <p:cViewPr varScale="1">
        <p:scale>
          <a:sx n="64" d="100"/>
          <a:sy n="6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2400"/>
            </a:pPr>
            <a:r>
              <a:rPr lang="ru-RU" sz="2400" dirty="0">
                <a:solidFill>
                  <a:srgbClr val="C00000"/>
                </a:solidFill>
              </a:rPr>
              <a:t>Динамика качественных показателей по среднему персоналу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7.9670906329169303E-2"/>
          <c:y val="0.13597826251628684"/>
          <c:w val="0.91247681539807868"/>
          <c:h val="0.7265281761622445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0.46</c:v>
                </c:pt>
                <c:pt idx="1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сертификаты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0.88000000000000012</c:v>
                </c:pt>
                <c:pt idx="1">
                  <c:v>0.8640000000000001</c:v>
                </c:pt>
              </c:numCache>
            </c:numRef>
          </c:val>
        </c:ser>
        <c:dLbls>
          <c:showVal val="1"/>
        </c:dLbls>
        <c:gapWidth val="75"/>
        <c:shape val="cone"/>
        <c:axId val="111407488"/>
        <c:axId val="111408256"/>
        <c:axId val="111416192"/>
      </c:bar3DChart>
      <c:catAx>
        <c:axId val="1114074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11408256"/>
        <c:crosses val="autoZero"/>
        <c:auto val="1"/>
        <c:lblAlgn val="ctr"/>
        <c:lblOffset val="100"/>
      </c:catAx>
      <c:valAx>
        <c:axId val="11140825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11407488"/>
        <c:crosses val="autoZero"/>
        <c:crossBetween val="between"/>
      </c:valAx>
      <c:serAx>
        <c:axId val="111416192"/>
        <c:scaling>
          <c:orientation val="minMax"/>
        </c:scaling>
        <c:delete val="1"/>
        <c:axPos val="b"/>
        <c:tickLblPos val="none"/>
        <c:crossAx val="111408256"/>
        <c:crosses val="autoZero"/>
      </c:serAx>
    </c:plotArea>
    <c:legend>
      <c:legendPos val="b"/>
      <c:layout/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A4499-271D-4EE5-934B-3B62279B8CF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F5C5-6506-4F52-A1C0-B8C89C9EB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55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EF5C5-6506-4F52-A1C0-B8C89C9EB0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440421-0D9F-4F03-94B4-05B728E62C22}" type="slidenum">
              <a:rPr lang="ru-RU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dirty="0" smtClean="0"/>
              <a:t> </a:t>
            </a:r>
            <a:endParaRPr lang="ru-RU" sz="2400" cap="none" dirty="0">
              <a:ln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188640"/>
            <a:ext cx="4283968" cy="5760640"/>
          </a:xfrm>
        </p:spPr>
        <p:txBody>
          <a:bodyPr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         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ИНФОРМАЦИЯ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 работе  Совета  медицинских сестер 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 2015г.</a:t>
            </a:r>
            <a:endParaRPr lang="ru-RU" sz="36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User\Desktop\лог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248472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50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404664"/>
            <a:ext cx="8892480" cy="64533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</a:rPr>
              <a:t>В Республике создана Ассоциация средних медицинских работников, численностью более 25 тыс. средних </a:t>
            </a:r>
            <a:r>
              <a:rPr lang="ru-RU" sz="2400" b="1" dirty="0" smtClean="0">
                <a:solidFill>
                  <a:srgbClr val="C00000"/>
                </a:solidFill>
              </a:rPr>
              <a:t>медработников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207 чел. </a:t>
            </a:r>
            <a:r>
              <a:rPr lang="ru-RU" sz="2400" dirty="0" smtClean="0">
                <a:solidFill>
                  <a:srgbClr val="002060"/>
                </a:solidFill>
              </a:rPr>
              <a:t>средних медработников больницы так же являются членами  этой  Ассоциации.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При активной поддержке Ассоциации  на Республиканском уровне проводятся обучающие конференции для главных медицинских  сестёр  по применению новых санитарных правил  и норм  на рабочих местах, по переходу к эффективному контракту,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Активно работает сайт  Ассоциации, где освящается  работа, учеба и творческая жизнь средних медицинских работников  Республики Башкортостан.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Мы также предоставляем в разделы этого сайта информацию о жизни медсестер.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</a:t>
            </a:r>
            <a:r>
              <a:rPr lang="ru-RU" sz="2400" dirty="0" smtClean="0">
                <a:solidFill>
                  <a:srgbClr val="C00000"/>
                </a:solidFill>
              </a:rPr>
              <a:t>Адрес сайта:       </a:t>
            </a:r>
            <a:r>
              <a:rPr lang="en-US" sz="2400" b="1" dirty="0" smtClean="0">
                <a:solidFill>
                  <a:srgbClr val="C00000"/>
                </a:solidFill>
              </a:rPr>
              <a:t>http://medsestrarb.ru/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ВЫВОДЫ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048672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20000"/>
              </a:lnSpc>
              <a:buClr>
                <a:srgbClr val="002060"/>
              </a:buClr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Укомплектованность средним персоналом  по итогам года составляет 74%. </a:t>
            </a:r>
          </a:p>
          <a:p>
            <a:pPr algn="just">
              <a:lnSpc>
                <a:spcPct val="120000"/>
              </a:lnSpc>
              <a:buClr>
                <a:srgbClr val="002060"/>
              </a:buCl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2.    Показатели </a:t>
            </a:r>
            <a:r>
              <a:rPr lang="ru-RU" sz="2000" dirty="0" err="1" smtClean="0">
                <a:solidFill>
                  <a:srgbClr val="002060"/>
                </a:solidFill>
              </a:rPr>
              <a:t>сертифицированности</a:t>
            </a:r>
            <a:r>
              <a:rPr lang="ru-RU" sz="2000" dirty="0" smtClean="0">
                <a:solidFill>
                  <a:srgbClr val="002060"/>
                </a:solidFill>
              </a:rPr>
              <a:t> и </a:t>
            </a:r>
            <a:r>
              <a:rPr lang="ru-RU" sz="2000" dirty="0" err="1" smtClean="0">
                <a:solidFill>
                  <a:srgbClr val="002060"/>
                </a:solidFill>
              </a:rPr>
              <a:t>категорированности</a:t>
            </a:r>
            <a:r>
              <a:rPr lang="ru-RU" sz="2000" dirty="0" smtClean="0">
                <a:solidFill>
                  <a:srgbClr val="002060"/>
                </a:solidFill>
              </a:rPr>
              <a:t>   в сравнении с тем же периодом 2014г. заметно выросли: </a:t>
            </a:r>
            <a:r>
              <a:rPr lang="ru-RU" sz="2000" dirty="0" err="1" smtClean="0">
                <a:solidFill>
                  <a:srgbClr val="002060"/>
                </a:solidFill>
              </a:rPr>
              <a:t>серифицированность</a:t>
            </a:r>
            <a:r>
              <a:rPr lang="ru-RU" sz="2000" dirty="0" smtClean="0">
                <a:solidFill>
                  <a:srgbClr val="002060"/>
                </a:solidFill>
              </a:rPr>
              <a:t>  выросла  86 %, </a:t>
            </a:r>
            <a:r>
              <a:rPr lang="ru-RU" sz="2000" dirty="0" err="1" smtClean="0">
                <a:solidFill>
                  <a:srgbClr val="002060"/>
                </a:solidFill>
              </a:rPr>
              <a:t>категорированность</a:t>
            </a:r>
            <a:r>
              <a:rPr lang="ru-RU" sz="2000" dirty="0" smtClean="0">
                <a:solidFill>
                  <a:srgbClr val="002060"/>
                </a:solidFill>
              </a:rPr>
              <a:t>  56%.</a:t>
            </a:r>
          </a:p>
          <a:p>
            <a:pPr algn="just">
              <a:lnSpc>
                <a:spcPct val="120000"/>
              </a:lnSpc>
              <a:buClr>
                <a:srgbClr val="002060"/>
              </a:buClr>
              <a:buAutoNum type="arabicPeriod" startAt="3"/>
            </a:pPr>
            <a:r>
              <a:rPr lang="ru-RU" sz="2000" dirty="0" smtClean="0">
                <a:solidFill>
                  <a:srgbClr val="002060"/>
                </a:solidFill>
              </a:rPr>
              <a:t>Ведется плановая работа  обучению медперсонала: в системе повышения </a:t>
            </a:r>
            <a:r>
              <a:rPr lang="ru-RU" sz="2000" dirty="0" err="1" smtClean="0">
                <a:solidFill>
                  <a:srgbClr val="002060"/>
                </a:solidFill>
              </a:rPr>
              <a:t>квалификации,проводятся</a:t>
            </a:r>
            <a:r>
              <a:rPr lang="ru-RU" sz="2000" dirty="0" smtClean="0">
                <a:solidFill>
                  <a:srgbClr val="002060"/>
                </a:solidFill>
              </a:rPr>
              <a:t> внутрибольничные конференции, занятия с младшим персоналом.</a:t>
            </a:r>
          </a:p>
          <a:p>
            <a:pPr algn="just">
              <a:lnSpc>
                <a:spcPct val="120000"/>
              </a:lnSpc>
              <a:buClr>
                <a:srgbClr val="002060"/>
              </a:buCl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4.  Средний     медперсонал     активно участвует в общественной жизни больницы: в конкурсах на лучшее подразделение по  состоянию охраны труда, в Республиканском конкурсе на лучший санитарный бюллетень, в Республиканском конкурсе лучшая медсестра года, являются активными членами  Ассоциации медсестер РБ.</a:t>
            </a:r>
          </a:p>
          <a:p>
            <a:pPr algn="just">
              <a:lnSpc>
                <a:spcPct val="120000"/>
              </a:lnSpc>
              <a:buClr>
                <a:srgbClr val="002060"/>
              </a:buClr>
              <a:buNone/>
            </a:pPr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r>
              <a:rPr lang="ru-RU" sz="2800" dirty="0" smtClean="0">
                <a:solidFill>
                  <a:srgbClr val="002060"/>
                </a:solidFill>
              </a:rPr>
              <a:t>Предложения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</p:spPr>
        <p:txBody>
          <a:bodyPr>
            <a:normAutofit/>
          </a:bodyPr>
          <a:lstStyle/>
          <a:p>
            <a:pPr marL="493776" indent="-457200" algn="just">
              <a:lnSpc>
                <a:spcPct val="110000"/>
              </a:lnSpc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Добиться укомплектованности среднего медперсонала в отделениях .</a:t>
            </a:r>
          </a:p>
          <a:p>
            <a:pPr marL="493776" indent="-457200" algn="just">
              <a:lnSpc>
                <a:spcPct val="110000"/>
              </a:lnSpc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 Постоянно проводить работу по улучшению показателей </a:t>
            </a:r>
            <a:r>
              <a:rPr lang="ru-RU" sz="1700" dirty="0" err="1" smtClean="0">
                <a:solidFill>
                  <a:srgbClr val="002060"/>
                </a:solidFill>
              </a:rPr>
              <a:t>сертифицированности</a:t>
            </a:r>
            <a:r>
              <a:rPr lang="ru-RU" sz="1700" dirty="0" smtClean="0">
                <a:solidFill>
                  <a:srgbClr val="002060"/>
                </a:solidFill>
              </a:rPr>
              <a:t>  и  </a:t>
            </a:r>
            <a:r>
              <a:rPr lang="ru-RU" sz="1700" dirty="0" err="1" smtClean="0">
                <a:solidFill>
                  <a:srgbClr val="002060"/>
                </a:solidFill>
              </a:rPr>
              <a:t>категорированности</a:t>
            </a:r>
            <a:r>
              <a:rPr lang="ru-RU" sz="1700" dirty="0" smtClean="0">
                <a:solidFill>
                  <a:srgbClr val="002060"/>
                </a:solidFill>
              </a:rPr>
              <a:t> среднего медперсонала.</a:t>
            </a:r>
          </a:p>
          <a:p>
            <a:pPr marL="493776" indent="-457200" algn="just">
              <a:lnSpc>
                <a:spcPct val="110000"/>
              </a:lnSpc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Не допускать  нарушений  этико-деонтологических норм .</a:t>
            </a:r>
          </a:p>
          <a:p>
            <a:pPr marL="493776" indent="-457200" algn="just">
              <a:lnSpc>
                <a:spcPct val="110000"/>
              </a:lnSpc>
              <a:buClr>
                <a:srgbClr val="002060"/>
              </a:buClr>
              <a:buSzPct val="100000"/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4.    Совету медсестер организовать  перекрестные проверки  отделений  старшими  медсестрами в выходные и праздничные дни по контролю за работой среднего и младшего персонала.</a:t>
            </a:r>
          </a:p>
          <a:p>
            <a:pPr>
              <a:lnSpc>
                <a:spcPct val="110000"/>
              </a:lnSpc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 Организовать в отделениях еженедельное проведение административных обходов в составе  заведующего отделением, старшей медсестры и сестры –хозяйки.</a:t>
            </a:r>
          </a:p>
          <a:p>
            <a:pPr>
              <a:lnSpc>
                <a:spcPct val="110000"/>
              </a:lnSpc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 Старшим медсестрам ежедневно проводить внутреннюю экспертизу качества работы среднего и младшего персонала, связав результаты с критериями эффективности, со стимулирующими выплатами. </a:t>
            </a:r>
          </a:p>
          <a:p>
            <a:pPr>
              <a:lnSpc>
                <a:spcPct val="110000"/>
              </a:lnSpc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 Совету медсестер ходатайствовать перед администрацией об организации и оснащении компьютерного класса, предназначенной для обучения молодых специалистов, также предусмотрев  использование для регулярного обучения  и проведения  тестового контроля работающего персонала.</a:t>
            </a:r>
          </a:p>
          <a:p>
            <a:pPr marL="493776" indent="-457200" algn="just">
              <a:lnSpc>
                <a:spcPct val="110000"/>
              </a:lnSpc>
              <a:buFont typeface="+mj-lt"/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88640"/>
            <a:ext cx="8496944" cy="6336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В БСМП на разных должностях средних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медицинских работников трудятся: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503   человек:      </a:t>
            </a:r>
            <a:r>
              <a:rPr lang="ru-RU" dirty="0" smtClean="0">
                <a:solidFill>
                  <a:srgbClr val="002060"/>
                </a:solidFill>
              </a:rPr>
              <a:t>в том числе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9  медицинских сестер с высшим сестринским образованием,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9   медсестер с повышенным уровнем </a:t>
            </a:r>
          </a:p>
          <a:p>
            <a:pPr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образования,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434  специалиста со средним</a:t>
            </a:r>
          </a:p>
          <a:p>
            <a:pPr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специальным медицинским </a:t>
            </a:r>
          </a:p>
          <a:p>
            <a:pPr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образованием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51  студента   БГМУ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0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</a:t>
            </a:r>
            <a:r>
              <a:rPr lang="ru-RU" sz="3200" b="1" dirty="0" smtClean="0">
                <a:solidFill>
                  <a:srgbClr val="C00000"/>
                </a:solidFill>
              </a:rPr>
              <a:t>Укомплектованность средним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             медицинским персоналом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Штаты ср. медперсонала – 677,5 ст.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Физические лица  - 503 человек</a:t>
            </a:r>
          </a:p>
          <a:p>
            <a:pPr>
              <a:buClr>
                <a:srgbClr val="002060"/>
              </a:buClr>
              <a:buNone/>
            </a:pPr>
            <a:r>
              <a:rPr lang="ru-RU" dirty="0" smtClean="0">
                <a:solidFill>
                  <a:srgbClr val="002060"/>
                </a:solidFill>
              </a:rPr>
              <a:t>__________________________________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  Укомплектованность  средним персоналом  по итогам 12 мес. составляет </a:t>
            </a:r>
          </a:p>
          <a:p>
            <a:pPr>
              <a:buClr>
                <a:srgbClr val="002060"/>
              </a:buCl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74%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88640"/>
          <a:ext cx="8712969" cy="6338162"/>
        </p:xfrm>
        <a:graphic>
          <a:graphicData uri="http://schemas.openxmlformats.org/drawingml/2006/table">
            <a:tbl>
              <a:tblPr/>
              <a:tblGrid>
                <a:gridCol w="814858"/>
                <a:gridCol w="409278"/>
                <a:gridCol w="504056"/>
                <a:gridCol w="519345"/>
                <a:gridCol w="416759"/>
                <a:gridCol w="576064"/>
                <a:gridCol w="504056"/>
                <a:gridCol w="432048"/>
                <a:gridCol w="502290"/>
                <a:gridCol w="360675"/>
                <a:gridCol w="433179"/>
                <a:gridCol w="465169"/>
                <a:gridCol w="340638"/>
                <a:gridCol w="520974"/>
                <a:gridCol w="494258"/>
                <a:gridCol w="490918"/>
                <a:gridCol w="467542"/>
                <a:gridCol w="460862"/>
              </a:tblGrid>
              <a:tr h="7200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Всего 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физ.-        лица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/>
                      </a:r>
                      <a:b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пенс(по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воз- расту)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Специальное образование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квалификационные категории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Сертификация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Не имеют сертификат</a:t>
                      </a:r>
                    </a:p>
                  </a:txBody>
                  <a:tcPr marL="7246" marR="7246" marT="7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ВСО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ПУО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ССО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 Cyr"/>
                        </a:rPr>
                        <a:t>сту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-  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 Cyr"/>
                        </a:rPr>
                        <a:t>денты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БГМУ без диплома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ВСЕГО</a:t>
                      </a:r>
                    </a:p>
                  </a:txBody>
                  <a:tcPr marL="7246" marR="7246" marT="724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1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2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ВСЕГО</a:t>
                      </a:r>
                    </a:p>
                  </a:txBody>
                  <a:tcPr marL="7246" marR="7246" marT="724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в том числе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8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Arial Cyr"/>
                        </a:rPr>
                        <a:t>моло-дые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 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Arial Cyr"/>
                        </a:rPr>
                        <a:t>специ-алис-ты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Arial Cyr"/>
                        </a:rPr>
                        <a:t>сту-денты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БГМУ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Arial Cyr"/>
                        </a:rPr>
                        <a:t>Декр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.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/>
                      </a:r>
                      <a:b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отпуск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Не соотв.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 Cyr"/>
                        </a:rPr>
                        <a:t>заним.долж-ности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 Cyr"/>
                        </a:rPr>
                        <a:t>базо-вому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 Cyr"/>
                        </a:rPr>
                        <a:t>обра-зова-нию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не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 Cyr"/>
                        </a:rPr>
                        <a:t>обуча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</a:b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 Cyr"/>
                        </a:rPr>
                        <a:t>лись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более</a:t>
                      </a:r>
                      <a:b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5 лет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7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Спец.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 со ср. мед. образ.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503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26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434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51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232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161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435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68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51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57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Arial Cyr"/>
                        </a:rPr>
                        <a:t>Старш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. 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медсестры </a:t>
                      </a:r>
                      <a:endParaRPr lang="ru-RU" sz="1600" b="1" i="0" u="none" strike="noStrike" dirty="0" smtClean="0">
                        <a:solidFill>
                          <a:srgbClr val="002060"/>
                        </a:solidFill>
                        <a:latin typeface="Arial Cyr"/>
                      </a:endParaRPr>
                    </a:p>
                    <a:p>
                      <a:pPr algn="l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5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4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7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30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30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052737"/>
          <a:ext cx="8640959" cy="5384661"/>
        </p:xfrm>
        <a:graphic>
          <a:graphicData uri="http://schemas.openxmlformats.org/drawingml/2006/table">
            <a:tbl>
              <a:tblPr/>
              <a:tblGrid>
                <a:gridCol w="936104"/>
                <a:gridCol w="637613"/>
                <a:gridCol w="1018571"/>
                <a:gridCol w="613074"/>
                <a:gridCol w="859268"/>
                <a:gridCol w="617901"/>
                <a:gridCol w="868924"/>
                <a:gridCol w="617901"/>
                <a:gridCol w="888232"/>
                <a:gridCol w="617901"/>
                <a:gridCol w="965470"/>
              </a:tblGrid>
              <a:tr h="7204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год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общее </a:t>
                      </a:r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кол-во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Сертифицирован</a:t>
                      </a:r>
                    </a:p>
                    <a:p>
                      <a:pPr algn="ctr" fontAlgn="b"/>
                      <a:r>
                        <a:rPr lang="ru-RU" sz="2400" b="1" i="0" u="none" strike="noStrike" dirty="0" err="1" smtClean="0">
                          <a:solidFill>
                            <a:srgbClr val="002060"/>
                          </a:solidFill>
                          <a:latin typeface="Arial Cyr"/>
                        </a:rPr>
                        <a:t>ность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Категорирован</a:t>
                      </a:r>
                    </a:p>
                    <a:p>
                      <a:pPr algn="ctr" fontAlgn="b"/>
                      <a:r>
                        <a:rPr lang="ru-RU" sz="2400" b="1" i="0" u="none" strike="noStrike" dirty="0" err="1" smtClean="0">
                          <a:solidFill>
                            <a:srgbClr val="002060"/>
                          </a:solidFill>
                          <a:latin typeface="Arial Cyr"/>
                        </a:rPr>
                        <a:t>ность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8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кол-во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%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кол-во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%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2014г</a:t>
                      </a:r>
                      <a:r>
                        <a:rPr lang="ru-RU" sz="2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.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481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391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83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180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46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2015г.</a:t>
                      </a:r>
                    </a:p>
                    <a:p>
                      <a:pPr algn="ctr" fontAlgn="b"/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503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435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86,4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232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 Cyr"/>
                        </a:rPr>
                        <a:t>56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815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   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Динамика качественных показателей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      по среднему персоналу  БСМП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79512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4355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   В 2015 г. в системе повышения квалификации на различных циклах  планируется   обучение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 79   среднего мед. работника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с получением сертификата специалиста.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составе Совета медицинских сестер работает  Аттестационный Совет.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отчетный период  проведено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18  заседаний  Аттестационного Совета.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Совет комиссионно проводит  анализ аттестационных работ, заслушивание  специалиста на присвоение или  подтверждение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квалификационных категорий.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За отчетный период к аттестации на присвоение квалификационных категорий  подготовлены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82 специалист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 средним медицинским образованием.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СЛАЙДЫ\Фото Совет сестер\IMG_1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43116"/>
            <a:ext cx="4788024" cy="433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-2398045"/>
            <a:ext cx="5143504" cy="1031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отчетный период Советом медицинских сестер организованы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общебольничных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сестринских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конференций совместно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 специалистами на темы: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Принципы учета ,хранения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использования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медикаментов, фарм.порядок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работе с ЛС.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Профилактика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ИСМП,гемоконтактных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инфекций.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Профилактика туберкулеза, приуроченная  Всемирному аккордному дню.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Этический кодекс медицинских сестер России.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Внедрение алгоритмов проведения медицинских манипуляций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практическую деятельность медсестер.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Профилактика кишечных и пищевых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токсико-инфекций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Современные технологии очистки и дезинфекции ИМН.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квалификации СМР(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усовершенствование,подготовка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аттестациям, оформление отчетных работ) и т.д.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КОНФЕРЕНЦИЯ\Фото\IMG_2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85992"/>
            <a:ext cx="4214810" cy="43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88640"/>
            <a:ext cx="8462744" cy="15121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Еженедельно по четвергам  проходят рабочие заседания Совета старших медицинских сестер (35заседаний) с приглашением специалистов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712968" cy="4464496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отдела экспертизы качества медицинской</a:t>
            </a:r>
          </a:p>
          <a:p>
            <a:pPr>
              <a:buClr>
                <a:srgbClr val="002060"/>
              </a:buCl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помощи;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эпидемиологической службы,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аптеки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планово- экономической службы,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службы техники безопасности,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по противопожарной безопасности,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кадрово-юридической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организационно-методического отдела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769</Words>
  <Application>Microsoft Office PowerPoint</Application>
  <PresentationFormat>Экран (4:3)</PresentationFormat>
  <Paragraphs>169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 </vt:lpstr>
      <vt:lpstr>Слайд 2</vt:lpstr>
      <vt:lpstr>           Укомплектованность средним               медицинским персоналом </vt:lpstr>
      <vt:lpstr>Слайд 4</vt:lpstr>
      <vt:lpstr>       Динамика качественных показателей        по среднему персоналу  БСМП</vt:lpstr>
      <vt:lpstr>Слайд 6</vt:lpstr>
      <vt:lpstr>Слайд 7</vt:lpstr>
      <vt:lpstr>Слайд 8</vt:lpstr>
      <vt:lpstr>Еженедельно по четвергам  проходят рабочие заседания Совета старших медицинских сестер (35заседаний) с приглашением специалистов </vt:lpstr>
      <vt:lpstr>Слайд 10</vt:lpstr>
      <vt:lpstr>                      ВЫВОДЫ</vt:lpstr>
      <vt:lpstr>                  Предложения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Vitalik</dc:creator>
  <cp:lastModifiedBy>Статистик</cp:lastModifiedBy>
  <cp:revision>419</cp:revision>
  <dcterms:created xsi:type="dcterms:W3CDTF">2012-10-15T16:17:17Z</dcterms:created>
  <dcterms:modified xsi:type="dcterms:W3CDTF">2017-02-06T03:37:11Z</dcterms:modified>
</cp:coreProperties>
</file>