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52"/>
  </p:notesMasterIdLst>
  <p:handoutMasterIdLst>
    <p:handoutMasterId r:id="rId53"/>
  </p:handoutMasterIdLst>
  <p:sldIdLst>
    <p:sldId id="857" r:id="rId2"/>
    <p:sldId id="1027" r:id="rId3"/>
    <p:sldId id="1067" r:id="rId4"/>
    <p:sldId id="1068" r:id="rId5"/>
    <p:sldId id="1031" r:id="rId6"/>
    <p:sldId id="1028" r:id="rId7"/>
    <p:sldId id="1030" r:id="rId8"/>
    <p:sldId id="922" r:id="rId9"/>
    <p:sldId id="1000" r:id="rId10"/>
    <p:sldId id="959" r:id="rId11"/>
    <p:sldId id="1066" r:id="rId12"/>
    <p:sldId id="964" r:id="rId13"/>
    <p:sldId id="953" r:id="rId14"/>
    <p:sldId id="954" r:id="rId15"/>
    <p:sldId id="1073" r:id="rId16"/>
    <p:sldId id="1077" r:id="rId17"/>
    <p:sldId id="1071" r:id="rId18"/>
    <p:sldId id="1078" r:id="rId19"/>
    <p:sldId id="1076" r:id="rId20"/>
    <p:sldId id="966" r:id="rId21"/>
    <p:sldId id="1034" r:id="rId22"/>
    <p:sldId id="1047" r:id="rId23"/>
    <p:sldId id="1049" r:id="rId24"/>
    <p:sldId id="1048" r:id="rId25"/>
    <p:sldId id="1057" r:id="rId26"/>
    <p:sldId id="967" r:id="rId27"/>
    <p:sldId id="893" r:id="rId28"/>
    <p:sldId id="969" r:id="rId29"/>
    <p:sldId id="970" r:id="rId30"/>
    <p:sldId id="897" r:id="rId31"/>
    <p:sldId id="1036" r:id="rId32"/>
    <p:sldId id="1037" r:id="rId33"/>
    <p:sldId id="968" r:id="rId34"/>
    <p:sldId id="1038" r:id="rId35"/>
    <p:sldId id="1074" r:id="rId36"/>
    <p:sldId id="1040" r:id="rId37"/>
    <p:sldId id="885" r:id="rId38"/>
    <p:sldId id="1041" r:id="rId39"/>
    <p:sldId id="940" r:id="rId40"/>
    <p:sldId id="1042" r:id="rId41"/>
    <p:sldId id="902" r:id="rId42"/>
    <p:sldId id="1118" r:id="rId43"/>
    <p:sldId id="1121" r:id="rId44"/>
    <p:sldId id="982" r:id="rId45"/>
    <p:sldId id="1106" r:id="rId46"/>
    <p:sldId id="1116" r:id="rId47"/>
    <p:sldId id="1111" r:id="rId48"/>
    <p:sldId id="1117" r:id="rId49"/>
    <p:sldId id="1115" r:id="rId50"/>
    <p:sldId id="997" r:id="rId51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33CC"/>
    <a:srgbClr val="006666"/>
    <a:srgbClr val="FF0066"/>
    <a:srgbClr val="FFCCCC"/>
    <a:srgbClr val="CCFFFF"/>
    <a:srgbClr val="FFCCFF"/>
    <a:srgbClr val="CCFFCC"/>
    <a:srgbClr val="FFE8D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8029" autoAdjust="0"/>
  </p:normalViewPr>
  <p:slideViewPr>
    <p:cSldViewPr>
      <p:cViewPr>
        <p:scale>
          <a:sx n="70" d="100"/>
          <a:sy n="70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8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6"/>
    </p:cViewPr>
  </p:sorterViewPr>
  <p:notesViewPr>
    <p:cSldViewPr>
      <p:cViewPr varScale="1">
        <p:scale>
          <a:sx n="64" d="100"/>
          <a:sy n="64" d="100"/>
        </p:scale>
        <p:origin x="-2508" y="-102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/>
            </a:pPr>
            <a:r>
              <a:rPr lang="ru-RU" sz="2400" b="1" dirty="0" smtClean="0"/>
              <a:t>Структура</a:t>
            </a:r>
            <a:r>
              <a:rPr lang="ru-RU" sz="2400" b="1" baseline="0" dirty="0" smtClean="0"/>
              <a:t> смертности населения РФ в </a:t>
            </a:r>
            <a:r>
              <a:rPr lang="en-US" sz="2400" b="1" dirty="0" smtClean="0"/>
              <a:t>2015</a:t>
            </a:r>
            <a:r>
              <a:rPr lang="ru-RU" sz="2400" b="1" dirty="0" smtClean="0"/>
              <a:t> г</a:t>
            </a:r>
            <a:endParaRPr lang="en-US" sz="2400" b="1" dirty="0"/>
          </a:p>
        </c:rich>
      </c:tx>
      <c:layout>
        <c:manualLayout>
          <c:xMode val="edge"/>
          <c:yMode val="edge"/>
          <c:x val="0.13118411544722766"/>
          <c:y val="2.7047535724701088E-2"/>
        </c:manualLayout>
      </c:layout>
    </c:title>
    <c:view3D>
      <c:rotX val="50"/>
      <c:rotY val="270"/>
      <c:perspective val="30"/>
    </c:view3D>
    <c:plotArea>
      <c:layout>
        <c:manualLayout>
          <c:layoutTarget val="inner"/>
          <c:xMode val="edge"/>
          <c:yMode val="edge"/>
          <c:x val="0.17619254426275868"/>
          <c:y val="0.12372499270924467"/>
          <c:w val="0.68551244535731093"/>
          <c:h val="0.62768468338682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9900CC"/>
              </a:solidFill>
            </a:ln>
          </c:spPr>
          <c:explosion val="1"/>
          <c:dPt>
            <c:idx val="0"/>
            <c:spPr>
              <a:solidFill>
                <a:srgbClr val="FF00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1"/>
            <c:spPr>
              <a:solidFill>
                <a:srgbClr val="0033CC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spPr>
              <a:solidFill>
                <a:srgbClr val="9900CC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rgbClr val="0033CC"/>
                </a:solidFill>
              </a:ln>
            </c:spPr>
          </c:dPt>
          <c:dLbls>
            <c:dLbl>
              <c:idx val="0"/>
              <c:layout>
                <c:manualLayout>
                  <c:x val="5.7856289613367117E-3"/>
                  <c:y val="0.19577092446777489"/>
                </c:manualLayout>
              </c:layout>
              <c:spPr/>
              <c:txPr>
                <a:bodyPr/>
                <a:lstStyle/>
                <a:p>
                  <a:pPr>
                    <a:defRPr sz="3600" b="1"/>
                  </a:pPr>
                  <a:endParaRPr lang="ru-RU"/>
                </a:p>
              </c:txPr>
              <c:showVal val="1"/>
              <c:showCatName val="1"/>
              <c:separator> </c:separator>
            </c:dLbl>
            <c:dLbl>
              <c:idx val="4"/>
              <c:layout>
                <c:manualLayout>
                  <c:x val="0.10932497399278869"/>
                  <c:y val="-0.2233295421405658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ССЗ</c:v>
                </c:pt>
                <c:pt idx="1">
                  <c:v>злокачественные новообразования</c:v>
                </c:pt>
                <c:pt idx="2">
                  <c:v>хронические бронхолегочные заболевания</c:v>
                </c:pt>
                <c:pt idx="3">
                  <c:v>сахарный диабет</c:v>
                </c:pt>
                <c:pt idx="4">
                  <c:v>другие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50.1</c:v>
                </c:pt>
                <c:pt idx="1">
                  <c:v>15.5</c:v>
                </c:pt>
                <c:pt idx="2">
                  <c:v>1.8</c:v>
                </c:pt>
                <c:pt idx="3">
                  <c:v>1.1000000000000001</c:v>
                </c:pt>
                <c:pt idx="4">
                  <c:v>31.5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000205995630115"/>
          <c:y val="8.1207665943483401E-2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ЦВЗ</c:v>
                </c:pt>
              </c:strCache>
            </c:strRef>
          </c:tx>
          <c:dPt>
            <c:idx val="0"/>
            <c:spPr>
              <a:solidFill>
                <a:srgbClr val="CCFFCC"/>
              </a:solidFill>
              <a:ln>
                <a:solidFill>
                  <a:srgbClr val="9900CC"/>
                </a:solidFill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09646150427732"/>
                  <c:y val="-0.20734397144980696"/>
                </c:manualLayout>
              </c:layout>
              <c:showPercent val="1"/>
            </c:dLbl>
            <c:dLbl>
              <c:idx val="1"/>
              <c:layout>
                <c:manualLayout>
                  <c:x val="5.9601479465244661E-2"/>
                  <c:y val="0.1135383974218164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труд.нас.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8820</c:v>
                </c:pt>
                <c:pt idx="1">
                  <c:v>852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3535185905269793"/>
          <c:y val="7.6430744417396113E-2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ОНМК</c:v>
                </c:pt>
              </c:strCache>
            </c:strRef>
          </c:tx>
          <c:dPt>
            <c:idx val="0"/>
            <c:spPr>
              <a:solidFill>
                <a:srgbClr val="CCFFCC"/>
              </a:solidFill>
              <a:ln>
                <a:solidFill>
                  <a:srgbClr val="9900CC"/>
                </a:solidFill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09646150427732"/>
                  <c:y val="-0.20734397144980696"/>
                </c:manualLayout>
              </c:layout>
              <c:showPercent val="1"/>
            </c:dLbl>
            <c:dLbl>
              <c:idx val="1"/>
              <c:layout>
                <c:manualLayout>
                  <c:x val="0.11251226715550124"/>
                  <c:y val="0.1565306911566018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труд.нас.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2544</c:v>
                </c:pt>
                <c:pt idx="1">
                  <c:v>671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FFFF00"/>
                </a:solidFill>
              </a:defRPr>
            </a:pPr>
            <a:r>
              <a:rPr lang="ru-RU" sz="2000" dirty="0" smtClean="0">
                <a:solidFill>
                  <a:srgbClr val="FFFF00"/>
                </a:solidFill>
              </a:rPr>
              <a:t>Структура</a:t>
            </a:r>
            <a:r>
              <a:rPr lang="ru-RU" sz="2000" baseline="0" dirty="0" smtClean="0">
                <a:solidFill>
                  <a:srgbClr val="FFFF00"/>
                </a:solidFill>
              </a:rPr>
              <a:t> смертности населения Республики Башкортостан в </a:t>
            </a:r>
            <a:r>
              <a:rPr lang="en-US" sz="2000" dirty="0" smtClean="0">
                <a:solidFill>
                  <a:srgbClr val="FFFF00"/>
                </a:solidFill>
              </a:rPr>
              <a:t>2015</a:t>
            </a:r>
            <a:r>
              <a:rPr lang="ru-RU" sz="2000" dirty="0" smtClean="0">
                <a:solidFill>
                  <a:srgbClr val="FFFF00"/>
                </a:solidFill>
              </a:rPr>
              <a:t> г</a:t>
            </a:r>
            <a:endParaRPr lang="en-US" sz="200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7.0678391825272413E-2"/>
          <c:y val="8.6252240496446377E-4"/>
        </c:manualLayout>
      </c:layout>
    </c:title>
    <c:view3D>
      <c:rotX val="50"/>
      <c:rotY val="215"/>
      <c:perspective val="30"/>
    </c:view3D>
    <c:plotArea>
      <c:layout>
        <c:manualLayout>
          <c:layoutTarget val="inner"/>
          <c:xMode val="edge"/>
          <c:yMode val="edge"/>
          <c:x val="1.0898722096473886E-2"/>
          <c:y val="0.24092255304799157"/>
          <c:w val="0.68551244535731082"/>
          <c:h val="0.62768468338682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ysClr val="window" lastClr="FFFFFF"/>
              </a:solidFill>
              <a:ln>
                <a:solidFill>
                  <a:srgbClr val="9900CC"/>
                </a:solidFill>
              </a:ln>
            </c:spPr>
          </c:dPt>
          <c:dPt>
            <c:idx val="2"/>
            <c:spPr>
              <a:solidFill>
                <a:srgbClr val="9900CC"/>
              </a:solidFill>
              <a:ln>
                <a:solidFill>
                  <a:srgbClr val="9900CC"/>
                </a:solidFill>
              </a:ln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rgbClr val="9900CC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rgbClr val="9900CC"/>
                </a:solidFill>
              </a:ln>
            </c:spPr>
          </c:dPt>
          <c:dPt>
            <c:idx val="5"/>
            <c:spPr>
              <a:solidFill>
                <a:srgbClr val="66FFFF"/>
              </a:solidFill>
              <a:ln>
                <a:solidFill>
                  <a:srgbClr val="9900CC"/>
                </a:solidFill>
              </a:ln>
            </c:spPr>
          </c:dPt>
          <c:dLbls>
            <c:dLbl>
              <c:idx val="0"/>
              <c:layout>
                <c:manualLayout>
                  <c:x val="0.16254495597826141"/>
                  <c:y val="8.5275007290755309E-2"/>
                </c:manualLayout>
              </c:layout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3.1310341091577529E-2"/>
                  <c:y val="1.0491813485925254E-3"/>
                </c:manualLayout>
              </c:layout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-0.11333312362883374"/>
                  <c:y val="5.1955921325127663E-2"/>
                </c:manualLayout>
              </c:layout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4.6515079315149803E-2"/>
                  <c:y val="-7.5924422419259716E-2"/>
                </c:manualLayout>
              </c:layout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3.2045222707118973E-2"/>
                  <c:y val="4.587432898176149E-2"/>
                </c:manualLayout>
              </c:layout>
              <c:showCatName val="1"/>
              <c:showPercent val="1"/>
              <c:separator> </c:separator>
            </c:dLbl>
            <c:dLbl>
              <c:idx val="5"/>
              <c:layout>
                <c:manualLayout>
                  <c:x val="-8.9318243794766619E-2"/>
                  <c:y val="-0.1789866754731769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6"/>
              <c:layout>
                <c:manualLayout>
                  <c:x val="-0.19085631899485914"/>
                  <c:y val="2.1283196860910455E-2"/>
                </c:manualLayout>
              </c:layout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БСК</c:v>
                </c:pt>
                <c:pt idx="1">
                  <c:v>новообразования</c:v>
                </c:pt>
                <c:pt idx="2">
                  <c:v>несчастные случаи</c:v>
                </c:pt>
                <c:pt idx="3">
                  <c:v>болезни органов дыхания</c:v>
                </c:pt>
                <c:pt idx="4">
                  <c:v>болезни ЖКТ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21785</c:v>
                </c:pt>
                <c:pt idx="1">
                  <c:v>6589</c:v>
                </c:pt>
                <c:pt idx="2">
                  <c:v>5805</c:v>
                </c:pt>
                <c:pt idx="3">
                  <c:v>3187</c:v>
                </c:pt>
                <c:pt idx="4">
                  <c:v>2785</c:v>
                </c:pt>
                <c:pt idx="5">
                  <c:v>13956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i="1" u="sng">
                <a:solidFill>
                  <a:srgbClr val="66FF99"/>
                </a:solidFill>
              </a:defRPr>
            </a:pPr>
            <a:r>
              <a:rPr lang="ru-RU" sz="2000" i="1" u="sng" baseline="0" dirty="0" smtClean="0">
                <a:solidFill>
                  <a:srgbClr val="66FF99"/>
                </a:solidFill>
              </a:rPr>
              <a:t>Трудоспособное население </a:t>
            </a:r>
          </a:p>
        </c:rich>
      </c:tx>
      <c:layout>
        <c:manualLayout>
          <c:xMode val="edge"/>
          <c:yMode val="edge"/>
          <c:x val="0.38548397723250399"/>
          <c:y val="3.4182419319379279E-2"/>
        </c:manualLayout>
      </c:layout>
    </c:title>
    <c:view3D>
      <c:rotX val="50"/>
      <c:rotY val="245"/>
      <c:perspective val="30"/>
    </c:view3D>
    <c:plotArea>
      <c:layout>
        <c:manualLayout>
          <c:layoutTarget val="inner"/>
          <c:xMode val="edge"/>
          <c:yMode val="edge"/>
          <c:x val="0.2307676408047685"/>
          <c:y val="0.22287429212563209"/>
          <c:w val="0.68551244535731082"/>
          <c:h val="0.62768468338682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ysClr val="window" lastClr="FFFFFF"/>
              </a:solidFill>
              <a:ln>
                <a:solidFill>
                  <a:srgbClr val="9900CC"/>
                </a:solidFill>
              </a:ln>
            </c:spPr>
          </c:dPt>
          <c:dPt>
            <c:idx val="2"/>
            <c:spPr>
              <a:solidFill>
                <a:srgbClr val="9900CC"/>
              </a:solidFill>
              <a:ln>
                <a:solidFill>
                  <a:srgbClr val="9900CC"/>
                </a:solidFill>
              </a:ln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rgbClr val="9900CC"/>
                </a:solidFill>
              </a:ln>
            </c:spPr>
          </c:dPt>
          <c:dPt>
            <c:idx val="5"/>
            <c:spPr>
              <a:solidFill>
                <a:srgbClr val="66FFFF"/>
              </a:solidFill>
              <a:ln>
                <a:solidFill>
                  <a:srgbClr val="9900CC"/>
                </a:solidFill>
              </a:ln>
            </c:spPr>
          </c:dPt>
          <c:dLbls>
            <c:dLbl>
              <c:idx val="0"/>
              <c:layout>
                <c:manualLayout>
                  <c:x val="0.14408767242916165"/>
                  <c:y val="8.1277149398448947E-2"/>
                </c:manualLayout>
              </c:layout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7.6739212438927978E-2"/>
                  <c:y val="2.075223259974679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1" u="sng">
                      <a:solidFill>
                        <a:srgbClr val="66FF99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-0.1808122740884088"/>
                  <c:y val="-5.9694562160277159E-2"/>
                </c:manualLayout>
              </c:layout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8.350380319499387E-2"/>
                  <c:y val="-0.11031065924235646"/>
                </c:manualLayout>
              </c:layout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-0.10330796578157984"/>
                  <c:y val="4.3972075445952476E-3"/>
                </c:manualLayout>
              </c:layout>
              <c:showCatName val="1"/>
              <c:showPercent val="1"/>
              <c:separator> </c:separator>
            </c:dLbl>
            <c:dLbl>
              <c:idx val="5"/>
              <c:layout>
                <c:manualLayout>
                  <c:x val="0.14204994664675505"/>
                  <c:y val="-0.15884506553760552"/>
                </c:manualLayout>
              </c:layout>
              <c:spPr/>
              <c:txPr>
                <a:bodyPr/>
                <a:lstStyle/>
                <a:p>
                  <a:pPr>
                    <a:defRPr sz="1400" b="1" i="1" u="sng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6"/>
              <c:layout>
                <c:manualLayout>
                  <c:x val="-0.19085631899485914"/>
                  <c:y val="2.1283196860910455E-2"/>
                </c:manualLayout>
              </c:layout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400" b="1" i="1" u="sng">
                    <a:solidFill>
                      <a:srgbClr val="66FF99"/>
                    </a:solidFill>
                  </a:defRPr>
                </a:pPr>
                <a:endParaRPr lang="ru-RU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БСК</c:v>
                </c:pt>
                <c:pt idx="1">
                  <c:v>новообразования</c:v>
                </c:pt>
                <c:pt idx="2">
                  <c:v>несчастные случаи</c:v>
                </c:pt>
                <c:pt idx="3">
                  <c:v>болезни органов дыхания</c:v>
                </c:pt>
                <c:pt idx="4">
                  <c:v>болезни ЖКТ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4767</c:v>
                </c:pt>
                <c:pt idx="1">
                  <c:v>1812</c:v>
                </c:pt>
                <c:pt idx="2">
                  <c:v>4306</c:v>
                </c:pt>
                <c:pt idx="3">
                  <c:v>817</c:v>
                </c:pt>
                <c:pt idx="4">
                  <c:v>1350</c:v>
                </c:pt>
                <c:pt idx="5">
                  <c:v>1807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/>
            </a:pPr>
            <a:r>
              <a:rPr lang="ru-RU" sz="2400" b="1" dirty="0" smtClean="0"/>
              <a:t>Структура</a:t>
            </a:r>
            <a:r>
              <a:rPr lang="ru-RU" sz="2400" b="1" baseline="0" dirty="0" smtClean="0"/>
              <a:t> заболеваемости населения Республики Башкортостан в </a:t>
            </a:r>
            <a:r>
              <a:rPr lang="en-US" sz="2400" b="1" dirty="0" smtClean="0"/>
              <a:t>2015</a:t>
            </a:r>
            <a:r>
              <a:rPr lang="ru-RU" sz="2400" b="1" dirty="0" smtClean="0"/>
              <a:t> г</a:t>
            </a:r>
            <a:endParaRPr lang="en-US" sz="2400" b="1" dirty="0"/>
          </a:p>
        </c:rich>
      </c:tx>
      <c:layout>
        <c:manualLayout>
          <c:xMode val="edge"/>
          <c:yMode val="edge"/>
          <c:x val="0.13118411544722766"/>
          <c:y val="2.7047535724701088E-2"/>
        </c:manualLayout>
      </c:layout>
    </c:title>
    <c:view3D>
      <c:rotX val="50"/>
      <c:rotY val="280"/>
      <c:perspective val="30"/>
    </c:view3D>
    <c:plotArea>
      <c:layout>
        <c:manualLayout>
          <c:layoutTarget val="inner"/>
          <c:xMode val="edge"/>
          <c:yMode val="edge"/>
          <c:x val="0.17619254426275868"/>
          <c:y val="0.19594721493146694"/>
          <c:w val="0.68551244535731082"/>
          <c:h val="0.62768468338682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9900CC"/>
              </a:solidFill>
            </a:ln>
          </c:spPr>
          <c:explosion val="1"/>
          <c:dPt>
            <c:idx val="0"/>
            <c:spPr>
              <a:solidFill>
                <a:srgbClr val="FF00FF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1"/>
            <c:spPr>
              <a:solidFill>
                <a:srgbClr val="0033CC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spPr>
              <a:solidFill>
                <a:srgbClr val="9900CC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rgbClr val="0033CC"/>
                </a:solidFill>
              </a:ln>
            </c:spPr>
          </c:dPt>
          <c:dPt>
            <c:idx val="5"/>
            <c:spPr>
              <a:solidFill>
                <a:srgbClr val="66FFFF"/>
              </a:solidFill>
              <a:ln>
                <a:solidFill>
                  <a:srgbClr val="9900CC"/>
                </a:solidFill>
              </a:ln>
            </c:spPr>
          </c:dPt>
          <c:dLbls>
            <c:dLbl>
              <c:idx val="0"/>
              <c:layout>
                <c:manualLayout>
                  <c:x val="-9.451543951498503E-3"/>
                  <c:y val="0.17046019247594058"/>
                </c:manualLayout>
              </c:layout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0.16692291306475587"/>
                  <c:y val="-0.11006197142023917"/>
                </c:manualLayout>
              </c:layout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2.5946382449700271E-2"/>
                  <c:y val="1.7845581802274718E-2"/>
                </c:manualLayout>
              </c:layout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2.2403272914579699E-2"/>
                  <c:y val="-0.14550904053659966"/>
                </c:manualLayout>
              </c:layout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-2.917387048821941E-2"/>
                  <c:y val="5.3281714785651788E-2"/>
                </c:manualLayout>
              </c:layout>
              <c:showCatName val="1"/>
              <c:showPercent val="1"/>
              <c:separator> </c:separator>
            </c:dLbl>
            <c:dLbl>
              <c:idx val="5"/>
              <c:layout>
                <c:manualLayout>
                  <c:x val="0.20365884506863791"/>
                  <c:y val="-0.1271350247885681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separator> </c:separator>
            </c:dLbl>
            <c:dLbl>
              <c:idx val="6"/>
              <c:layout>
                <c:manualLayout>
                  <c:x val="-0.19085631899485914"/>
                  <c:y val="2.1283196860910455E-2"/>
                </c:manualLayout>
              </c:layout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Гипертония</c:v>
                </c:pt>
                <c:pt idx="1">
                  <c:v>ЦВБ</c:v>
                </c:pt>
                <c:pt idx="2">
                  <c:v>ОНМК</c:v>
                </c:pt>
                <c:pt idx="3">
                  <c:v>ИБС</c:v>
                </c:pt>
                <c:pt idx="4">
                  <c:v>ОКС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457356</c:v>
                </c:pt>
                <c:pt idx="1">
                  <c:v>232456</c:v>
                </c:pt>
                <c:pt idx="2">
                  <c:v>14276</c:v>
                </c:pt>
                <c:pt idx="3">
                  <c:v>115661</c:v>
                </c:pt>
                <c:pt idx="4">
                  <c:v>14535</c:v>
                </c:pt>
                <c:pt idx="5">
                  <c:v>209650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10"/>
      <c:rAngAx val="1"/>
    </c:view3D>
    <c:sideWall>
      <c:spPr>
        <a:ln w="12700"/>
      </c:spPr>
    </c:sideWall>
    <c:backWall>
      <c:spPr>
        <a:ln w="12700"/>
      </c:spPr>
    </c:backWall>
    <c:plotArea>
      <c:layout>
        <c:manualLayout>
          <c:layoutTarget val="inner"/>
          <c:xMode val="edge"/>
          <c:yMode val="edge"/>
          <c:x val="8.8211872619142165E-2"/>
          <c:y val="0.18059255129617466"/>
          <c:w val="0.9117881273808579"/>
          <c:h val="0.4997630785334428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CC00CC"/>
            </a:solidFill>
            <a:ln w="12700">
              <a:solidFill>
                <a:sysClr val="window" lastClr="FFFFFF"/>
              </a:solidFill>
            </a:ln>
          </c:spPr>
          <c:cat>
            <c:strRef>
              <c:f>Лист1!$A$2:$A$6</c:f>
              <c:strCache>
                <c:ptCount val="5"/>
                <c:pt idx="0">
                  <c:v>Общая смертность </c:v>
                </c:pt>
                <c:pt idx="1">
                  <c:v>Первичный выход на инвалидность </c:v>
                </c:pt>
                <c:pt idx="2">
                  <c:v>Общая заболеваемость</c:v>
                </c:pt>
                <c:pt idx="3">
                  <c:v>Число дней временной нетрудоспособности</c:v>
                </c:pt>
                <c:pt idx="4">
                  <c:v>Число случаев временной нетрудоспособности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52.6</c:v>
                </c:pt>
                <c:pt idx="1">
                  <c:v>65.8</c:v>
                </c:pt>
                <c:pt idx="2">
                  <c:v>82</c:v>
                </c:pt>
                <c:pt idx="3">
                  <c:v>89</c:v>
                </c:pt>
                <c:pt idx="4">
                  <c:v>86.6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БСК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ysClr val="window" lastClr="FFFFFF"/>
              </a:solidFill>
            </a:ln>
          </c:spPr>
          <c:dLbls>
            <c:dLbl>
              <c:idx val="0"/>
              <c:layout>
                <c:manualLayout>
                  <c:x val="1.2357084173945286E-2"/>
                  <c:y val="-0.18911887969609806"/>
                </c:manualLayout>
              </c:layout>
              <c:showVal val="1"/>
            </c:dLbl>
            <c:dLbl>
              <c:idx val="1"/>
              <c:layout>
                <c:manualLayout>
                  <c:x val="7.8635990197833665E-3"/>
                  <c:y val="-0.14874518627782995"/>
                </c:manualLayout>
              </c:layout>
              <c:showVal val="1"/>
            </c:dLbl>
            <c:dLbl>
              <c:idx val="2"/>
              <c:layout>
                <c:manualLayout>
                  <c:x val="1.5727198039566733E-2"/>
                  <c:y val="-0.11474645387460297"/>
                </c:manualLayout>
              </c:layout>
              <c:showVal val="1"/>
            </c:dLbl>
            <c:dLbl>
              <c:idx val="3"/>
              <c:layout>
                <c:manualLayout>
                  <c:x val="1.5727198039566733E-2"/>
                  <c:y val="-9.9871767929400099E-2"/>
                </c:manualLayout>
              </c:layout>
              <c:showVal val="1"/>
            </c:dLbl>
            <c:dLbl>
              <c:idx val="4"/>
              <c:layout>
                <c:manualLayout>
                  <c:x val="1.0110341596864324E-2"/>
                  <c:y val="-0.10624656162702135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Общая смертность </c:v>
                </c:pt>
                <c:pt idx="1">
                  <c:v>Первичный выход на инвалидность </c:v>
                </c:pt>
                <c:pt idx="2">
                  <c:v>Общая заболеваемость</c:v>
                </c:pt>
                <c:pt idx="3">
                  <c:v>Число дней временной нетрудоспособности</c:v>
                </c:pt>
                <c:pt idx="4">
                  <c:v>Число случаев временной нетрудоспособности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47.4</c:v>
                </c:pt>
                <c:pt idx="1">
                  <c:v>34.200000000000003</c:v>
                </c:pt>
                <c:pt idx="2">
                  <c:v>18</c:v>
                </c:pt>
                <c:pt idx="3">
                  <c:v>11</c:v>
                </c:pt>
                <c:pt idx="4">
                  <c:v>13.4</c:v>
                </c:pt>
              </c:numCache>
            </c:numRef>
          </c:val>
        </c:ser>
        <c:dLbls/>
        <c:shape val="cylinder"/>
        <c:axId val="71876992"/>
        <c:axId val="71878528"/>
        <c:axId val="0"/>
      </c:bar3DChart>
      <c:catAx>
        <c:axId val="71876992"/>
        <c:scaling>
          <c:orientation val="minMax"/>
        </c:scaling>
        <c:delete val="1"/>
        <c:axPos val="b"/>
        <c:tickLblPos val="none"/>
        <c:crossAx val="71878528"/>
        <c:crosses val="autoZero"/>
        <c:auto val="1"/>
        <c:lblAlgn val="ctr"/>
        <c:lblOffset val="100"/>
      </c:catAx>
      <c:valAx>
        <c:axId val="71878528"/>
        <c:scaling>
          <c:orientation val="minMax"/>
          <c:max val="100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71876992"/>
        <c:crosses val="autoZero"/>
        <c:crossBetween val="between"/>
        <c:majorUnit val="110"/>
      </c:valAx>
    </c:plotArea>
    <c:legend>
      <c:legendPos val="r"/>
      <c:layout>
        <c:manualLayout>
          <c:xMode val="edge"/>
          <c:yMode val="edge"/>
          <c:x val="6.1378996475906812E-2"/>
          <c:y val="1.1613502114222747E-3"/>
          <c:w val="0.90182440690839982"/>
          <c:h val="0.11795576930541855"/>
        </c:manualLayout>
      </c:layout>
      <c:txPr>
        <a:bodyPr/>
        <a:lstStyle/>
        <a:p>
          <a:pPr>
            <a:defRPr b="1">
              <a:solidFill>
                <a:srgbClr val="FFFFFF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1217976327894834E-2"/>
          <c:w val="1"/>
          <c:h val="0.987820452078633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explosion val="1"/>
          <c:dPt>
            <c:idx val="0"/>
            <c:spPr>
              <a:solidFill>
                <a:srgbClr val="37FFFF"/>
              </a:solidFill>
              <a:ln w="19050"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8200DA"/>
              </a:solidFill>
              <a:ln w="19050"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rgbClr val="99FFCC"/>
              </a:solidFill>
              <a:ln w="19050">
                <a:solidFill>
                  <a:srgbClr val="FF0000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 w="19050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0.16010878299601639"/>
                  <c:y val="7.343030719944983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0997274256094558"/>
                  <c:y val="-0.17205048933540776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6083780418739979"/>
                  <c:y val="-0.2924791927465574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0.23846713073934944"/>
                  <c:y val="-0.13158671157590071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800" b="1">
                      <a:solidFill>
                        <a:srgbClr val="0000FF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генетика</c:v>
                </c:pt>
                <c:pt idx="1">
                  <c:v>окружающая среда</c:v>
                </c:pt>
                <c:pt idx="2">
                  <c:v>медицина</c:v>
                </c:pt>
                <c:pt idx="3">
                  <c:v>образ жизни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11</c:v>
                </c:pt>
                <c:pt idx="3">
                  <c:v>52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9708111135799745"/>
          <c:y val="8.1207665943483401E-2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БСК</c:v>
                </c:pt>
              </c:strCache>
            </c:strRef>
          </c:tx>
          <c:dPt>
            <c:idx val="0"/>
            <c:spPr>
              <a:solidFill>
                <a:srgbClr val="CCFFCC"/>
              </a:solidFill>
              <a:ln>
                <a:solidFill>
                  <a:srgbClr val="9900CC"/>
                </a:solidFill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09646150427732"/>
                  <c:y val="-0.20734397144980696"/>
                </c:manualLayout>
              </c:layout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труд.нас.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21785</c:v>
                </c:pt>
                <c:pt idx="1">
                  <c:v>4767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3688208920470042"/>
          <c:y val="1.9885136219432418E-2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7361552673751621"/>
          <c:y val="0.1853868088730882"/>
          <c:w val="0.30406514953437441"/>
          <c:h val="0.411051035481654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ИБС</c:v>
                </c:pt>
              </c:strCache>
            </c:strRef>
          </c:tx>
          <c:dPt>
            <c:idx val="0"/>
            <c:spPr>
              <a:solidFill>
                <a:srgbClr val="CCFFCC"/>
              </a:solidFill>
              <a:ln>
                <a:solidFill>
                  <a:srgbClr val="9900CC"/>
                </a:solidFill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084866521680238"/>
                  <c:y val="-0.13222373439988142"/>
                </c:manualLayout>
              </c:layout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 т.ч. трудоспособный возраст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9718</c:v>
                </c:pt>
                <c:pt idx="1">
                  <c:v>2701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10280859204380638"/>
          <c:y val="0.69388097824521555"/>
          <c:w val="0.56394209623588265"/>
          <c:h val="0.2736583795216169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2.948746435581184E-4"/>
          <c:y val="5.2546136786959817E-2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Инфаркт миокарда</c:v>
                </c:pt>
              </c:strCache>
            </c:strRef>
          </c:tx>
          <c:dPt>
            <c:idx val="0"/>
            <c:spPr>
              <a:solidFill>
                <a:srgbClr val="CCFFCC"/>
              </a:solidFill>
              <a:ln>
                <a:solidFill>
                  <a:srgbClr val="9900CC"/>
                </a:solidFill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09646150427732"/>
                  <c:y val="-0.20734397144980696"/>
                </c:manualLayout>
              </c:layout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труд.нас.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835</c:v>
                </c:pt>
                <c:pt idx="1">
                  <c:v>174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FF5E1-A36D-4CCB-B456-4D9DBCE65F9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5F1D8A-E8C1-4EC5-B88C-A789F994EF5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Табачный дым</a:t>
          </a:r>
          <a:endParaRPr lang="ru-RU" sz="2400" b="1" dirty="0">
            <a:solidFill>
              <a:srgbClr val="FFFF00"/>
            </a:solidFill>
          </a:endParaRPr>
        </a:p>
      </dgm:t>
    </dgm:pt>
    <dgm:pt modelId="{89C50C42-C901-4749-839F-9B6C976E3EDA}" type="parTrans" cxnId="{9A01A090-480F-4985-B6A6-A593DF517718}">
      <dgm:prSet/>
      <dgm:spPr/>
      <dgm:t>
        <a:bodyPr/>
        <a:lstStyle/>
        <a:p>
          <a:endParaRPr lang="ru-RU"/>
        </a:p>
      </dgm:t>
    </dgm:pt>
    <dgm:pt modelId="{AB715C73-6CCD-4AAB-9FBD-2E2D560DB8E7}" type="sibTrans" cxnId="{9A01A090-480F-4985-B6A6-A593DF517718}">
      <dgm:prSet/>
      <dgm:spPr/>
      <dgm:t>
        <a:bodyPr/>
        <a:lstStyle/>
        <a:p>
          <a:endParaRPr lang="ru-RU"/>
        </a:p>
      </dgm:t>
    </dgm:pt>
    <dgm:pt modelId="{C71C59F2-EEE5-4649-A02B-5E770A6E871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Повышение АД, ЧСС</a:t>
          </a:r>
          <a:endParaRPr lang="ru-RU" sz="2000" b="1" dirty="0">
            <a:solidFill>
              <a:schemeClr val="bg1"/>
            </a:solidFill>
          </a:endParaRPr>
        </a:p>
      </dgm:t>
    </dgm:pt>
    <dgm:pt modelId="{99CC5A1D-BEFD-42C3-838A-8C1AD1CEA05A}" type="parTrans" cxnId="{D9E94094-B3D9-4956-B954-DBFDAB317FB7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561D33B-CBFD-4A2E-A148-08BEC5991B64}" type="sibTrans" cxnId="{D9E94094-B3D9-4956-B954-DBFDAB317FB7}">
      <dgm:prSet/>
      <dgm:spPr/>
      <dgm:t>
        <a:bodyPr/>
        <a:lstStyle/>
        <a:p>
          <a:endParaRPr lang="ru-RU"/>
        </a:p>
      </dgm:t>
    </dgm:pt>
    <dgm:pt modelId="{390E23C0-A8C1-47B0-8BA9-CF5825C2354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Увеличение потребности миокарда в кислороде</a:t>
          </a:r>
          <a:endParaRPr lang="ru-RU" sz="2000" b="1" dirty="0">
            <a:solidFill>
              <a:schemeClr val="bg1"/>
            </a:solidFill>
          </a:endParaRPr>
        </a:p>
      </dgm:t>
    </dgm:pt>
    <dgm:pt modelId="{7C614495-4F43-45DB-8365-144EE33F32F3}" type="parTrans" cxnId="{B25F96F4-3F02-41BF-A266-E4D62B1E5392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7AF5790-BB88-4F97-98F3-BDA69A8EC0F9}" type="sibTrans" cxnId="{B25F96F4-3F02-41BF-A266-E4D62B1E5392}">
      <dgm:prSet/>
      <dgm:spPr/>
      <dgm:t>
        <a:bodyPr/>
        <a:lstStyle/>
        <a:p>
          <a:endParaRPr lang="ru-RU"/>
        </a:p>
      </dgm:t>
    </dgm:pt>
    <dgm:pt modelId="{18F65D03-FA30-4CB5-B268-7C25A324575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Ускоренное </a:t>
          </a:r>
          <a:r>
            <a:rPr lang="ru-RU" sz="2000" b="1" dirty="0" err="1" smtClean="0">
              <a:solidFill>
                <a:schemeClr val="bg1"/>
              </a:solidFill>
            </a:rPr>
            <a:t>тромбообразование</a:t>
          </a:r>
          <a:endParaRPr lang="ru-RU" sz="2000" b="1" dirty="0">
            <a:solidFill>
              <a:schemeClr val="bg1"/>
            </a:solidFill>
          </a:endParaRPr>
        </a:p>
      </dgm:t>
    </dgm:pt>
    <dgm:pt modelId="{772BD8D7-51F7-4AC2-918F-D4C7AAE8A90A}" type="parTrans" cxnId="{78381B91-9373-4F8D-8273-9399B18561F9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00CA323-2C84-43D9-B408-2FD7C6675276}" type="sibTrans" cxnId="{78381B91-9373-4F8D-8273-9399B18561F9}">
      <dgm:prSet/>
      <dgm:spPr/>
      <dgm:t>
        <a:bodyPr/>
        <a:lstStyle/>
        <a:p>
          <a:endParaRPr lang="ru-RU"/>
        </a:p>
      </dgm:t>
    </dgm:pt>
    <dgm:pt modelId="{C508A9FC-C85C-4C05-935C-5BA75593436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Ускоренное старение клеток и их преждевременная гибель</a:t>
          </a:r>
          <a:endParaRPr lang="ru-RU" sz="2000" b="1" dirty="0">
            <a:solidFill>
              <a:schemeClr val="bg1"/>
            </a:solidFill>
          </a:endParaRPr>
        </a:p>
      </dgm:t>
    </dgm:pt>
    <dgm:pt modelId="{330C7D4E-C464-4353-B1F3-AC8B6133C846}" type="parTrans" cxnId="{508B4A36-7480-4736-8A9C-9B12285FB77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87C452E-3454-44AA-9D71-677CC0ADC884}" type="sibTrans" cxnId="{508B4A36-7480-4736-8A9C-9B12285FB771}">
      <dgm:prSet/>
      <dgm:spPr/>
      <dgm:t>
        <a:bodyPr/>
        <a:lstStyle/>
        <a:p>
          <a:endParaRPr lang="ru-RU"/>
        </a:p>
      </dgm:t>
    </dgm:pt>
    <dgm:pt modelId="{369315AF-E1A8-4380-99EB-868526E3DBC2}" type="pres">
      <dgm:prSet presAssocID="{F14FF5E1-A36D-4CCB-B456-4D9DBCE65F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D61C2-037E-4C59-B975-A1A053F4A539}" type="pres">
      <dgm:prSet presAssocID="{DB5F1D8A-E8C1-4EC5-B88C-A789F994EF53}" presName="centerShape" presStyleLbl="node0" presStyleIdx="0" presStyleCnt="1" custScaleX="175457"/>
      <dgm:spPr/>
      <dgm:t>
        <a:bodyPr/>
        <a:lstStyle/>
        <a:p>
          <a:endParaRPr lang="ru-RU"/>
        </a:p>
      </dgm:t>
    </dgm:pt>
    <dgm:pt modelId="{9811D6D6-7358-4210-9661-CB3E3811B551}" type="pres">
      <dgm:prSet presAssocID="{99CC5A1D-BEFD-42C3-838A-8C1AD1CEA05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CE93D60-146B-4DD2-8E0C-15B7ED0958FF}" type="pres">
      <dgm:prSet presAssocID="{99CC5A1D-BEFD-42C3-838A-8C1AD1CEA05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C7D0347-B5E6-4F52-8610-2CE6582D13E4}" type="pres">
      <dgm:prSet presAssocID="{C71C59F2-EEE5-4649-A02B-5E770A6E8719}" presName="node" presStyleLbl="node1" presStyleIdx="0" presStyleCnt="4" custScaleX="221177" custScaleY="7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221FA-9582-4C14-8B0F-B5E45AF6AF9D}" type="pres">
      <dgm:prSet presAssocID="{7C614495-4F43-45DB-8365-144EE33F32F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E4C5B2C-99FF-4E83-89BD-CC13DBEF962F}" type="pres">
      <dgm:prSet presAssocID="{7C614495-4F43-45DB-8365-144EE33F32F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8E6F82D-1A7B-4B99-8FB2-033ED1A96638}" type="pres">
      <dgm:prSet presAssocID="{390E23C0-A8C1-47B0-8BA9-CF5825C23549}" presName="node" presStyleLbl="node1" presStyleIdx="1" presStyleCnt="4" custScaleX="177478" custScaleY="105760" custRadScaleRad="153624" custRadScaleInc="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8620A-C017-4BF5-A301-C3C3D6024793}" type="pres">
      <dgm:prSet presAssocID="{772BD8D7-51F7-4AC2-918F-D4C7AAE8A90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A75C463-D80D-4D22-9742-FFD1B563652F}" type="pres">
      <dgm:prSet presAssocID="{772BD8D7-51F7-4AC2-918F-D4C7AAE8A90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4A1CCB4-D0EF-4B21-B055-B4C3F8395251}" type="pres">
      <dgm:prSet presAssocID="{18F65D03-FA30-4CB5-B268-7C25A3245755}" presName="node" presStyleLbl="node1" presStyleIdx="2" presStyleCnt="4" custScaleX="281363" custScaleY="6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1CDA0-A9F3-4957-8612-3FF70862295A}" type="pres">
      <dgm:prSet presAssocID="{330C7D4E-C464-4353-B1F3-AC8B6133C84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7499E2B3-C7DB-4DF6-BF04-71ECE42B4079}" type="pres">
      <dgm:prSet presAssocID="{330C7D4E-C464-4353-B1F3-AC8B6133C8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EB4D45D-9F90-4526-AAF4-0417280D5310}" type="pres">
      <dgm:prSet presAssocID="{C508A9FC-C85C-4C05-935C-5BA75593436F}" presName="node" presStyleLbl="node1" presStyleIdx="3" presStyleCnt="4" custScaleX="172223" custScaleY="135851" custRadScaleRad="150484" custRadScaleInc="-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B2F14-7DCD-44B7-B863-6894870255B7}" type="presOf" srcId="{C71C59F2-EEE5-4649-A02B-5E770A6E8719}" destId="{4C7D0347-B5E6-4F52-8610-2CE6582D13E4}" srcOrd="0" destOrd="0" presId="urn:microsoft.com/office/officeart/2005/8/layout/radial5"/>
    <dgm:cxn modelId="{9A01A090-480F-4985-B6A6-A593DF517718}" srcId="{F14FF5E1-A36D-4CCB-B456-4D9DBCE65F96}" destId="{DB5F1D8A-E8C1-4EC5-B88C-A789F994EF53}" srcOrd="0" destOrd="0" parTransId="{89C50C42-C901-4749-839F-9B6C976E3EDA}" sibTransId="{AB715C73-6CCD-4AAB-9FBD-2E2D560DB8E7}"/>
    <dgm:cxn modelId="{544B64A6-3BAC-47CA-B1A7-70C4A524C8FA}" type="presOf" srcId="{330C7D4E-C464-4353-B1F3-AC8B6133C846}" destId="{E771CDA0-A9F3-4957-8612-3FF70862295A}" srcOrd="0" destOrd="0" presId="urn:microsoft.com/office/officeart/2005/8/layout/radial5"/>
    <dgm:cxn modelId="{02B03CB8-3B0C-46F7-9986-57E4E088EE62}" type="presOf" srcId="{330C7D4E-C464-4353-B1F3-AC8B6133C846}" destId="{7499E2B3-C7DB-4DF6-BF04-71ECE42B4079}" srcOrd="1" destOrd="0" presId="urn:microsoft.com/office/officeart/2005/8/layout/radial5"/>
    <dgm:cxn modelId="{D9E94094-B3D9-4956-B954-DBFDAB317FB7}" srcId="{DB5F1D8A-E8C1-4EC5-B88C-A789F994EF53}" destId="{C71C59F2-EEE5-4649-A02B-5E770A6E8719}" srcOrd="0" destOrd="0" parTransId="{99CC5A1D-BEFD-42C3-838A-8C1AD1CEA05A}" sibTransId="{C561D33B-CBFD-4A2E-A148-08BEC5991B64}"/>
    <dgm:cxn modelId="{1BA71370-B29B-43E5-8FF6-49EFC1372B30}" type="presOf" srcId="{99CC5A1D-BEFD-42C3-838A-8C1AD1CEA05A}" destId="{0CE93D60-146B-4DD2-8E0C-15B7ED0958FF}" srcOrd="1" destOrd="0" presId="urn:microsoft.com/office/officeart/2005/8/layout/radial5"/>
    <dgm:cxn modelId="{C66F6708-B827-4E06-AF15-1AB7CFFDDAFB}" type="presOf" srcId="{F14FF5E1-A36D-4CCB-B456-4D9DBCE65F96}" destId="{369315AF-E1A8-4380-99EB-868526E3DBC2}" srcOrd="0" destOrd="0" presId="urn:microsoft.com/office/officeart/2005/8/layout/radial5"/>
    <dgm:cxn modelId="{4713108F-140B-491C-964B-A4A206A7105B}" type="presOf" srcId="{99CC5A1D-BEFD-42C3-838A-8C1AD1CEA05A}" destId="{9811D6D6-7358-4210-9661-CB3E3811B551}" srcOrd="0" destOrd="0" presId="urn:microsoft.com/office/officeart/2005/8/layout/radial5"/>
    <dgm:cxn modelId="{7F51B747-DE46-40AC-A5FB-B0C82A5A6D54}" type="presOf" srcId="{7C614495-4F43-45DB-8365-144EE33F32F3}" destId="{2A5221FA-9582-4C14-8B0F-B5E45AF6AF9D}" srcOrd="0" destOrd="0" presId="urn:microsoft.com/office/officeart/2005/8/layout/radial5"/>
    <dgm:cxn modelId="{27250403-B0D9-4A37-B8E0-D52A1CDAB2FE}" type="presOf" srcId="{390E23C0-A8C1-47B0-8BA9-CF5825C23549}" destId="{68E6F82D-1A7B-4B99-8FB2-033ED1A96638}" srcOrd="0" destOrd="0" presId="urn:microsoft.com/office/officeart/2005/8/layout/radial5"/>
    <dgm:cxn modelId="{78381B91-9373-4F8D-8273-9399B18561F9}" srcId="{DB5F1D8A-E8C1-4EC5-B88C-A789F994EF53}" destId="{18F65D03-FA30-4CB5-B268-7C25A3245755}" srcOrd="2" destOrd="0" parTransId="{772BD8D7-51F7-4AC2-918F-D4C7AAE8A90A}" sibTransId="{B00CA323-2C84-43D9-B408-2FD7C6675276}"/>
    <dgm:cxn modelId="{AA666760-87A9-46B8-BE6F-4F778C570F1C}" type="presOf" srcId="{772BD8D7-51F7-4AC2-918F-D4C7AAE8A90A}" destId="{0A75C463-D80D-4D22-9742-FFD1B563652F}" srcOrd="1" destOrd="0" presId="urn:microsoft.com/office/officeart/2005/8/layout/radial5"/>
    <dgm:cxn modelId="{508B4A36-7480-4736-8A9C-9B12285FB771}" srcId="{DB5F1D8A-E8C1-4EC5-B88C-A789F994EF53}" destId="{C508A9FC-C85C-4C05-935C-5BA75593436F}" srcOrd="3" destOrd="0" parTransId="{330C7D4E-C464-4353-B1F3-AC8B6133C846}" sibTransId="{687C452E-3454-44AA-9D71-677CC0ADC884}"/>
    <dgm:cxn modelId="{1FDE4DD8-18E2-4FA6-9FA5-F33B98C0AE3F}" type="presOf" srcId="{18F65D03-FA30-4CB5-B268-7C25A3245755}" destId="{B4A1CCB4-D0EF-4B21-B055-B4C3F8395251}" srcOrd="0" destOrd="0" presId="urn:microsoft.com/office/officeart/2005/8/layout/radial5"/>
    <dgm:cxn modelId="{B25F96F4-3F02-41BF-A266-E4D62B1E5392}" srcId="{DB5F1D8A-E8C1-4EC5-B88C-A789F994EF53}" destId="{390E23C0-A8C1-47B0-8BA9-CF5825C23549}" srcOrd="1" destOrd="0" parTransId="{7C614495-4F43-45DB-8365-144EE33F32F3}" sibTransId="{27AF5790-BB88-4F97-98F3-BDA69A8EC0F9}"/>
    <dgm:cxn modelId="{D54B4CAD-151A-4444-AF2F-D4C3E60BB26C}" type="presOf" srcId="{C508A9FC-C85C-4C05-935C-5BA75593436F}" destId="{1EB4D45D-9F90-4526-AAF4-0417280D5310}" srcOrd="0" destOrd="0" presId="urn:microsoft.com/office/officeart/2005/8/layout/radial5"/>
    <dgm:cxn modelId="{7035A84D-39D9-4D07-BB6F-1FCDD691DF5E}" type="presOf" srcId="{DB5F1D8A-E8C1-4EC5-B88C-A789F994EF53}" destId="{203D61C2-037E-4C59-B975-A1A053F4A539}" srcOrd="0" destOrd="0" presId="urn:microsoft.com/office/officeart/2005/8/layout/radial5"/>
    <dgm:cxn modelId="{89E11E0D-FA13-42F4-9E00-D1C5260F4ADD}" type="presOf" srcId="{772BD8D7-51F7-4AC2-918F-D4C7AAE8A90A}" destId="{9978620A-C017-4BF5-A301-C3C3D6024793}" srcOrd="0" destOrd="0" presId="urn:microsoft.com/office/officeart/2005/8/layout/radial5"/>
    <dgm:cxn modelId="{9E776A83-D535-4E7D-A46E-76E28C027710}" type="presOf" srcId="{7C614495-4F43-45DB-8365-144EE33F32F3}" destId="{5E4C5B2C-99FF-4E83-89BD-CC13DBEF962F}" srcOrd="1" destOrd="0" presId="urn:microsoft.com/office/officeart/2005/8/layout/radial5"/>
    <dgm:cxn modelId="{88E1ADE5-0E6C-46A5-9D41-5234598E5F48}" type="presParOf" srcId="{369315AF-E1A8-4380-99EB-868526E3DBC2}" destId="{203D61C2-037E-4C59-B975-A1A053F4A539}" srcOrd="0" destOrd="0" presId="urn:microsoft.com/office/officeart/2005/8/layout/radial5"/>
    <dgm:cxn modelId="{66C34C56-A40A-4BDD-B5AB-B9718F6EE061}" type="presParOf" srcId="{369315AF-E1A8-4380-99EB-868526E3DBC2}" destId="{9811D6D6-7358-4210-9661-CB3E3811B551}" srcOrd="1" destOrd="0" presId="urn:microsoft.com/office/officeart/2005/8/layout/radial5"/>
    <dgm:cxn modelId="{699137BF-70CB-4679-B1D0-6AC775C2D0CE}" type="presParOf" srcId="{9811D6D6-7358-4210-9661-CB3E3811B551}" destId="{0CE93D60-146B-4DD2-8E0C-15B7ED0958FF}" srcOrd="0" destOrd="0" presId="urn:microsoft.com/office/officeart/2005/8/layout/radial5"/>
    <dgm:cxn modelId="{246674B7-A06A-41CB-BFCF-63575E27C9FB}" type="presParOf" srcId="{369315AF-E1A8-4380-99EB-868526E3DBC2}" destId="{4C7D0347-B5E6-4F52-8610-2CE6582D13E4}" srcOrd="2" destOrd="0" presId="urn:microsoft.com/office/officeart/2005/8/layout/radial5"/>
    <dgm:cxn modelId="{C3C4C5D9-DD91-41AE-BD40-BC129897677D}" type="presParOf" srcId="{369315AF-E1A8-4380-99EB-868526E3DBC2}" destId="{2A5221FA-9582-4C14-8B0F-B5E45AF6AF9D}" srcOrd="3" destOrd="0" presId="urn:microsoft.com/office/officeart/2005/8/layout/radial5"/>
    <dgm:cxn modelId="{2682A878-D1D9-4720-8A04-BD5B2DEF0530}" type="presParOf" srcId="{2A5221FA-9582-4C14-8B0F-B5E45AF6AF9D}" destId="{5E4C5B2C-99FF-4E83-89BD-CC13DBEF962F}" srcOrd="0" destOrd="0" presId="urn:microsoft.com/office/officeart/2005/8/layout/radial5"/>
    <dgm:cxn modelId="{0184A264-5DCE-4596-BA2C-5467AFA5B4C2}" type="presParOf" srcId="{369315AF-E1A8-4380-99EB-868526E3DBC2}" destId="{68E6F82D-1A7B-4B99-8FB2-033ED1A96638}" srcOrd="4" destOrd="0" presId="urn:microsoft.com/office/officeart/2005/8/layout/radial5"/>
    <dgm:cxn modelId="{9436DB67-762B-4864-BBE0-7E8BD8738785}" type="presParOf" srcId="{369315AF-E1A8-4380-99EB-868526E3DBC2}" destId="{9978620A-C017-4BF5-A301-C3C3D6024793}" srcOrd="5" destOrd="0" presId="urn:microsoft.com/office/officeart/2005/8/layout/radial5"/>
    <dgm:cxn modelId="{53A2CCE9-7E29-48CE-A235-8B49FEBBA803}" type="presParOf" srcId="{9978620A-C017-4BF5-A301-C3C3D6024793}" destId="{0A75C463-D80D-4D22-9742-FFD1B563652F}" srcOrd="0" destOrd="0" presId="urn:microsoft.com/office/officeart/2005/8/layout/radial5"/>
    <dgm:cxn modelId="{4EB07483-33FB-4E20-93A3-A42E2C165FAD}" type="presParOf" srcId="{369315AF-E1A8-4380-99EB-868526E3DBC2}" destId="{B4A1CCB4-D0EF-4B21-B055-B4C3F8395251}" srcOrd="6" destOrd="0" presId="urn:microsoft.com/office/officeart/2005/8/layout/radial5"/>
    <dgm:cxn modelId="{7D019AE7-F48A-48C3-A62D-7175F1C90CC1}" type="presParOf" srcId="{369315AF-E1A8-4380-99EB-868526E3DBC2}" destId="{E771CDA0-A9F3-4957-8612-3FF70862295A}" srcOrd="7" destOrd="0" presId="urn:microsoft.com/office/officeart/2005/8/layout/radial5"/>
    <dgm:cxn modelId="{391589BD-CB37-4FA5-A874-F241B2A88F6D}" type="presParOf" srcId="{E771CDA0-A9F3-4957-8612-3FF70862295A}" destId="{7499E2B3-C7DB-4DF6-BF04-71ECE42B4079}" srcOrd="0" destOrd="0" presId="urn:microsoft.com/office/officeart/2005/8/layout/radial5"/>
    <dgm:cxn modelId="{5F9814D0-14AE-4947-9DF1-B079D8B16B25}" type="presParOf" srcId="{369315AF-E1A8-4380-99EB-868526E3DBC2}" destId="{1EB4D45D-9F90-4526-AAF4-0417280D531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C9D56-EE3C-46EA-B1E7-9EAACF62F30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70D55-1AEB-435E-9F3B-F4474BC9CB62}">
      <dgm:prSet phldrT="[Текст]" custT="1"/>
      <dgm:spPr>
        <a:solidFill>
          <a:srgbClr val="6600CC"/>
        </a:solidFill>
      </dgm:spPr>
      <dgm:t>
        <a:bodyPr/>
        <a:lstStyle/>
        <a:p>
          <a:r>
            <a:rPr lang="ru-RU" sz="2400" b="1" dirty="0" smtClean="0"/>
            <a:t>Табачный дым</a:t>
          </a:r>
          <a:endParaRPr lang="ru-RU" sz="2400" b="1" dirty="0"/>
        </a:p>
      </dgm:t>
    </dgm:pt>
    <dgm:pt modelId="{1A5C5A68-E5BE-49BA-B697-30DAC722797B}" type="parTrans" cxnId="{17122421-20F5-40F5-9855-4F4BBCD3F66E}">
      <dgm:prSet/>
      <dgm:spPr/>
      <dgm:t>
        <a:bodyPr/>
        <a:lstStyle/>
        <a:p>
          <a:endParaRPr lang="ru-RU"/>
        </a:p>
      </dgm:t>
    </dgm:pt>
    <dgm:pt modelId="{954177B7-2A99-4FA9-A03E-9256ABE1C47B}" type="sibTrans" cxnId="{17122421-20F5-40F5-9855-4F4BBCD3F66E}">
      <dgm:prSet/>
      <dgm:spPr/>
      <dgm:t>
        <a:bodyPr/>
        <a:lstStyle/>
        <a:p>
          <a:endParaRPr lang="ru-RU"/>
        </a:p>
      </dgm:t>
    </dgm:pt>
    <dgm:pt modelId="{84215728-A42D-4E21-99EF-FD00E0F4FD9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Радиоактивные элементы</a:t>
          </a:r>
          <a:endParaRPr lang="ru-RU" sz="2000" b="1" dirty="0"/>
        </a:p>
      </dgm:t>
    </dgm:pt>
    <dgm:pt modelId="{510E364F-ECAC-4846-B826-7984ED0A4272}" type="parTrans" cxnId="{81B17C75-FEB2-401B-A646-27E8DF909699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F3A0EC4A-523A-4E4D-9115-BF78A1E68922}" type="sibTrans" cxnId="{81B17C75-FEB2-401B-A646-27E8DF909699}">
      <dgm:prSet/>
      <dgm:spPr/>
      <dgm:t>
        <a:bodyPr/>
        <a:lstStyle/>
        <a:p>
          <a:endParaRPr lang="ru-RU"/>
        </a:p>
      </dgm:t>
    </dgm:pt>
    <dgm:pt modelId="{DC683B1B-E860-46AE-AB12-5EAD0BFA6263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Канцерогенные смолы</a:t>
          </a:r>
          <a:endParaRPr lang="ru-RU" sz="2000" b="1" dirty="0"/>
        </a:p>
      </dgm:t>
    </dgm:pt>
    <dgm:pt modelId="{BF82C74B-95F3-49A3-B68B-F8AF1C31C7F4}" type="parTrans" cxnId="{DF3BF706-7AF4-4B2D-B4F4-D58F0F21E979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B595C31-0611-4F25-B400-E37FAEC14B09}" type="sibTrans" cxnId="{DF3BF706-7AF4-4B2D-B4F4-D58F0F21E979}">
      <dgm:prSet/>
      <dgm:spPr/>
      <dgm:t>
        <a:bodyPr/>
        <a:lstStyle/>
        <a:p>
          <a:endParaRPr lang="ru-RU"/>
        </a:p>
      </dgm:t>
    </dgm:pt>
    <dgm:pt modelId="{0DD8E3E5-B686-4EAF-835B-9DE9A48CC9F6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Стирол</a:t>
          </a:r>
          <a:endParaRPr lang="ru-RU" sz="2000" b="1" dirty="0"/>
        </a:p>
      </dgm:t>
    </dgm:pt>
    <dgm:pt modelId="{6FDF840F-73E9-414E-978E-806130E76282}" type="parTrans" cxnId="{76ABB1F9-0DAE-4C83-BB9B-DADC6B2B153C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987C7430-265E-4C43-95EC-D69B50FFC997}" type="sibTrans" cxnId="{76ABB1F9-0DAE-4C83-BB9B-DADC6B2B153C}">
      <dgm:prSet/>
      <dgm:spPr/>
      <dgm:t>
        <a:bodyPr/>
        <a:lstStyle/>
        <a:p>
          <a:endParaRPr lang="ru-RU"/>
        </a:p>
      </dgm:t>
    </dgm:pt>
    <dgm:pt modelId="{89A85C43-278F-436A-B15C-11A50194C48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Угарный газ</a:t>
          </a:r>
        </a:p>
      </dgm:t>
    </dgm:pt>
    <dgm:pt modelId="{7D637F99-DEFA-4F46-B3CA-AB8E3D5C4533}" type="parTrans" cxnId="{0795F0F3-4DA9-4F62-8219-1E627D2971C6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D918DBEC-BB6F-4E3D-8819-7A992766097A}" type="sibTrans" cxnId="{0795F0F3-4DA9-4F62-8219-1E627D2971C6}">
      <dgm:prSet/>
      <dgm:spPr/>
      <dgm:t>
        <a:bodyPr/>
        <a:lstStyle/>
        <a:p>
          <a:endParaRPr lang="ru-RU"/>
        </a:p>
      </dgm:t>
    </dgm:pt>
    <dgm:pt modelId="{074F3E2A-FCFB-4DDA-BE03-766392D0AA9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Никотин</a:t>
          </a:r>
        </a:p>
      </dgm:t>
    </dgm:pt>
    <dgm:pt modelId="{72307678-F05E-4959-883E-88DCECBA163E}" type="parTrans" cxnId="{6D51304F-F739-465E-AB05-E75527B1BA05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256650D-EE15-4523-969F-07CA6FFBF896}" type="sibTrans" cxnId="{6D51304F-F739-465E-AB05-E75527B1BA05}">
      <dgm:prSet/>
      <dgm:spPr/>
      <dgm:t>
        <a:bodyPr/>
        <a:lstStyle/>
        <a:p>
          <a:endParaRPr lang="ru-RU"/>
        </a:p>
      </dgm:t>
    </dgm:pt>
    <dgm:pt modelId="{2B22BA5E-D163-4B26-B24F-1CDB12FA53A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Мышьяк</a:t>
          </a:r>
        </a:p>
      </dgm:t>
    </dgm:pt>
    <dgm:pt modelId="{3EBEBF63-87C8-4712-A421-58D19A355B3E}" type="parTrans" cxnId="{ACC2DEDB-FEC7-40EC-995A-5ADFE409E487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5DF8D06-874B-42EA-BDD2-E2A4B81A0EB7}" type="sibTrans" cxnId="{ACC2DEDB-FEC7-40EC-995A-5ADFE409E487}">
      <dgm:prSet/>
      <dgm:spPr/>
      <dgm:t>
        <a:bodyPr/>
        <a:lstStyle/>
        <a:p>
          <a:endParaRPr lang="ru-RU"/>
        </a:p>
      </dgm:t>
    </dgm:pt>
    <dgm:pt modelId="{209AD41A-0F15-421C-A78B-896854D2A50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Синильная кислота</a:t>
          </a:r>
        </a:p>
      </dgm:t>
    </dgm:pt>
    <dgm:pt modelId="{0C08419B-9AD4-4AE4-A760-03A9CA1CDBB1}" type="parTrans" cxnId="{A4243060-7B04-4B0D-8580-29BA568BE749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88913A8-3733-4B6E-B37C-B9684213089D}" type="sibTrans" cxnId="{A4243060-7B04-4B0D-8580-29BA568BE749}">
      <dgm:prSet/>
      <dgm:spPr/>
      <dgm:t>
        <a:bodyPr/>
        <a:lstStyle/>
        <a:p>
          <a:endParaRPr lang="ru-RU"/>
        </a:p>
      </dgm:t>
    </dgm:pt>
    <dgm:pt modelId="{F8E893EF-9931-4601-B85B-D260372B61AF}">
      <dgm:prSet phldrT="[Текст]" custT="1"/>
      <dgm:spPr>
        <a:solidFill>
          <a:srgbClr val="FF0066"/>
        </a:solidFill>
      </dgm:spPr>
      <dgm:t>
        <a:bodyPr lIns="0" tIns="0" rIns="0" bIns="0"/>
        <a:lstStyle/>
        <a:p>
          <a:r>
            <a:rPr lang="ru-RU" sz="2000" b="1" dirty="0" smtClean="0"/>
            <a:t>Нервно-сердечные яды</a:t>
          </a:r>
          <a:endParaRPr lang="ru-RU" sz="2000" b="1" dirty="0"/>
        </a:p>
      </dgm:t>
    </dgm:pt>
    <dgm:pt modelId="{CF6CE657-552E-4C3B-B7D8-4BA88A0838FB}" type="sibTrans" cxnId="{A0BCD0D7-ACED-4A08-9441-31671FF86355}">
      <dgm:prSet/>
      <dgm:spPr/>
      <dgm:t>
        <a:bodyPr/>
        <a:lstStyle/>
        <a:p>
          <a:endParaRPr lang="ru-RU"/>
        </a:p>
      </dgm:t>
    </dgm:pt>
    <dgm:pt modelId="{C64FDBB2-CF73-4307-880C-3A16F94F8F45}" type="parTrans" cxnId="{A0BCD0D7-ACED-4A08-9441-31671FF86355}">
      <dgm:prSet/>
      <dgm:spPr>
        <a:solidFill>
          <a:schemeClr val="tx1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D8A530F-92FB-4641-8786-A601BA63D759}" type="pres">
      <dgm:prSet presAssocID="{256C9D56-EE3C-46EA-B1E7-9EAACF62F3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C0148-7A9F-48A2-9C2B-2F86FD03DF0C}" type="pres">
      <dgm:prSet presAssocID="{F9570D55-1AEB-435E-9F3B-F4474BC9CB62}" presName="centerShape" presStyleLbl="node0" presStyleIdx="0" presStyleCnt="1" custScaleX="180504"/>
      <dgm:spPr/>
      <dgm:t>
        <a:bodyPr/>
        <a:lstStyle/>
        <a:p>
          <a:endParaRPr lang="ru-RU"/>
        </a:p>
      </dgm:t>
    </dgm:pt>
    <dgm:pt modelId="{1531DD71-3ED8-46F4-90F0-49959F7AF6EF}" type="pres">
      <dgm:prSet presAssocID="{C64FDBB2-CF73-4307-880C-3A16F94F8F45}" presName="parTrans" presStyleLbl="sibTrans2D1" presStyleIdx="0" presStyleCnt="8" custScaleX="123733" custLinFactNeighborX="-5208" custLinFactNeighborY="-8696"/>
      <dgm:spPr/>
      <dgm:t>
        <a:bodyPr/>
        <a:lstStyle/>
        <a:p>
          <a:endParaRPr lang="ru-RU"/>
        </a:p>
      </dgm:t>
    </dgm:pt>
    <dgm:pt modelId="{0B6DA6F0-DB87-480A-B9C4-779A2817F1C0}" type="pres">
      <dgm:prSet presAssocID="{C64FDBB2-CF73-4307-880C-3A16F94F8F4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2946BE9-BE14-478A-8BAD-84FFEFDF2F76}" type="pres">
      <dgm:prSet presAssocID="{F8E893EF-9931-4601-B85B-D260372B61AF}" presName="node" presStyleLbl="node1" presStyleIdx="0" presStyleCnt="8" custRadScaleRad="76824" custRadScaleInc="1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F2753-8870-49A3-A0E0-535A51B55F0E}" type="pres">
      <dgm:prSet presAssocID="{510E364F-ECAC-4846-B826-7984ED0A4272}" presName="parTrans" presStyleLbl="sibTrans2D1" presStyleIdx="1" presStyleCnt="8"/>
      <dgm:spPr/>
      <dgm:t>
        <a:bodyPr/>
        <a:lstStyle/>
        <a:p>
          <a:endParaRPr lang="ru-RU"/>
        </a:p>
      </dgm:t>
    </dgm:pt>
    <dgm:pt modelId="{FB54E9BC-8CD2-4E26-9BAB-15F6FE362C94}" type="pres">
      <dgm:prSet presAssocID="{510E364F-ECAC-4846-B826-7984ED0A4272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6BB2C10B-BB0F-48C4-AA21-EF67EBFF16F2}" type="pres">
      <dgm:prSet presAssocID="{84215728-A42D-4E21-99EF-FD00E0F4FD9D}" presName="node" presStyleLbl="node1" presStyleIdx="1" presStyleCnt="8" custScaleX="126994" custRadScaleRad="88567" custRadScaleInc="21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6355D-7FF4-470E-BB8C-B99E67FB306D}" type="pres">
      <dgm:prSet presAssocID="{BF82C74B-95F3-49A3-B68B-F8AF1C31C7F4}" presName="parTrans" presStyleLbl="sibTrans2D1" presStyleIdx="2" presStyleCnt="8"/>
      <dgm:spPr/>
      <dgm:t>
        <a:bodyPr/>
        <a:lstStyle/>
        <a:p>
          <a:endParaRPr lang="ru-RU"/>
        </a:p>
      </dgm:t>
    </dgm:pt>
    <dgm:pt modelId="{5545BFC6-5900-420B-A813-BA3DCB0956C5}" type="pres">
      <dgm:prSet presAssocID="{BF82C74B-95F3-49A3-B68B-F8AF1C31C7F4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0FAAFC1-D9A4-4620-8FA3-AE5AC1822992}" type="pres">
      <dgm:prSet presAssocID="{DC683B1B-E860-46AE-AB12-5EAD0BFA6263}" presName="node" presStyleLbl="node1" presStyleIdx="2" presStyleCnt="8" custScaleX="121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65803-9E07-439A-A952-82BD1CC0E5CB}" type="pres">
      <dgm:prSet presAssocID="{6FDF840F-73E9-414E-978E-806130E76282}" presName="parTrans" presStyleLbl="sibTrans2D1" presStyleIdx="3" presStyleCnt="8"/>
      <dgm:spPr/>
      <dgm:t>
        <a:bodyPr/>
        <a:lstStyle/>
        <a:p>
          <a:endParaRPr lang="ru-RU"/>
        </a:p>
      </dgm:t>
    </dgm:pt>
    <dgm:pt modelId="{85935ECE-C407-435D-9C0B-F13FB7C12C51}" type="pres">
      <dgm:prSet presAssocID="{6FDF840F-73E9-414E-978E-806130E76282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B68B2A8E-2342-47A9-9ED2-1131DA07EA68}" type="pres">
      <dgm:prSet presAssocID="{0DD8E3E5-B686-4EAF-835B-9DE9A48CC9F6}" presName="node" presStyleLbl="node1" presStyleIdx="3" presStyleCnt="8" custScaleX="110416" custRadScaleRad="87923" custRadScaleInc="-1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5022B-FDF3-4128-9D10-5C81E132EE13}" type="pres">
      <dgm:prSet presAssocID="{7D637F99-DEFA-4F46-B3CA-AB8E3D5C4533}" presName="parTrans" presStyleLbl="sibTrans2D1" presStyleIdx="4" presStyleCnt="8"/>
      <dgm:spPr/>
      <dgm:t>
        <a:bodyPr/>
        <a:lstStyle/>
        <a:p>
          <a:endParaRPr lang="ru-RU"/>
        </a:p>
      </dgm:t>
    </dgm:pt>
    <dgm:pt modelId="{C5C70C8B-5CAD-491A-A543-6CC359338770}" type="pres">
      <dgm:prSet presAssocID="{7D637F99-DEFA-4F46-B3CA-AB8E3D5C4533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BBF8F2F9-3749-480B-8D5D-B3BF0D717C16}" type="pres">
      <dgm:prSet presAssocID="{89A85C43-278F-436A-B15C-11A50194C481}" presName="node" presStyleLbl="node1" presStyleIdx="4" presStyleCnt="8" custScaleX="110782" custRadScaleRad="75323" custRadScaleInc="-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C3358-85EC-4D35-A3B6-4ED7A56C6159}" type="pres">
      <dgm:prSet presAssocID="{72307678-F05E-4959-883E-88DCECBA163E}" presName="parTrans" presStyleLbl="sibTrans2D1" presStyleIdx="5" presStyleCnt="8"/>
      <dgm:spPr/>
      <dgm:t>
        <a:bodyPr/>
        <a:lstStyle/>
        <a:p>
          <a:endParaRPr lang="ru-RU"/>
        </a:p>
      </dgm:t>
    </dgm:pt>
    <dgm:pt modelId="{4251DB0D-B79C-4092-AA42-76422362598E}" type="pres">
      <dgm:prSet presAssocID="{72307678-F05E-4959-883E-88DCECBA163E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CF75703-4D4E-47DC-827F-3F255D10D4F9}" type="pres">
      <dgm:prSet presAssocID="{074F3E2A-FCFB-4DDA-BE03-766392D0AA99}" presName="node" presStyleLbl="node1" presStyleIdx="5" presStyleCnt="8" custScaleX="119161" custScaleY="90042" custRadScaleRad="82640" custRadScaleInc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8BE58-AF92-4220-AB12-93A7565C8D54}" type="pres">
      <dgm:prSet presAssocID="{3EBEBF63-87C8-4712-A421-58D19A355B3E}" presName="parTrans" presStyleLbl="sibTrans2D1" presStyleIdx="6" presStyleCnt="8"/>
      <dgm:spPr/>
      <dgm:t>
        <a:bodyPr/>
        <a:lstStyle/>
        <a:p>
          <a:endParaRPr lang="ru-RU"/>
        </a:p>
      </dgm:t>
    </dgm:pt>
    <dgm:pt modelId="{BC3C72C4-9877-4026-B19D-539BF23102B1}" type="pres">
      <dgm:prSet presAssocID="{3EBEBF63-87C8-4712-A421-58D19A355B3E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4A070596-C90A-4F6A-8575-84BA198DA40A}" type="pres">
      <dgm:prSet presAssocID="{2B22BA5E-D163-4B26-B24F-1CDB12FA53AF}" presName="node" presStyleLbl="node1" presStyleIdx="6" presStyleCnt="8" custScaleX="120197" custRadScaleRad="97568" custRadScaleInc="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645AD-A0D0-42A2-BDAF-4F24E57B0457}" type="pres">
      <dgm:prSet presAssocID="{0C08419B-9AD4-4AE4-A760-03A9CA1CDBB1}" presName="parTrans" presStyleLbl="sibTrans2D1" presStyleIdx="7" presStyleCnt="8"/>
      <dgm:spPr/>
      <dgm:t>
        <a:bodyPr/>
        <a:lstStyle/>
        <a:p>
          <a:endParaRPr lang="ru-RU"/>
        </a:p>
      </dgm:t>
    </dgm:pt>
    <dgm:pt modelId="{F8CB3010-09BD-421B-9C54-3B35B84A19F5}" type="pres">
      <dgm:prSet presAssocID="{0C08419B-9AD4-4AE4-A760-03A9CA1CDBB1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7A7EC20D-10DE-4DEB-9999-183D830E8A1D}" type="pres">
      <dgm:prSet presAssocID="{209AD41A-0F15-421C-A78B-896854D2A50B}" presName="node" presStyleLbl="node1" presStyleIdx="7" presStyleCnt="8" custRadScaleRad="81661" custRadScaleInc="-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C2ED1-80A1-4AA6-99D4-49CF88780D8A}" type="presOf" srcId="{3EBEBF63-87C8-4712-A421-58D19A355B3E}" destId="{A288BE58-AF92-4220-AB12-93A7565C8D54}" srcOrd="0" destOrd="0" presId="urn:microsoft.com/office/officeart/2005/8/layout/radial5"/>
    <dgm:cxn modelId="{04FC84CF-3302-4B7E-895C-2E018746D496}" type="presOf" srcId="{074F3E2A-FCFB-4DDA-BE03-766392D0AA99}" destId="{6CF75703-4D4E-47DC-827F-3F255D10D4F9}" srcOrd="0" destOrd="0" presId="urn:microsoft.com/office/officeart/2005/8/layout/radial5"/>
    <dgm:cxn modelId="{DF3BF706-7AF4-4B2D-B4F4-D58F0F21E979}" srcId="{F9570D55-1AEB-435E-9F3B-F4474BC9CB62}" destId="{DC683B1B-E860-46AE-AB12-5EAD0BFA6263}" srcOrd="2" destOrd="0" parTransId="{BF82C74B-95F3-49A3-B68B-F8AF1C31C7F4}" sibTransId="{2B595C31-0611-4F25-B400-E37FAEC14B09}"/>
    <dgm:cxn modelId="{1FDF4080-3773-444D-A300-0F3753048321}" type="presOf" srcId="{72307678-F05E-4959-883E-88DCECBA163E}" destId="{424C3358-85EC-4D35-A3B6-4ED7A56C6159}" srcOrd="0" destOrd="0" presId="urn:microsoft.com/office/officeart/2005/8/layout/radial5"/>
    <dgm:cxn modelId="{6D74D4BD-8D57-4587-9311-F8EF88209B14}" type="presOf" srcId="{6FDF840F-73E9-414E-978E-806130E76282}" destId="{36265803-9E07-439A-A952-82BD1CC0E5CB}" srcOrd="0" destOrd="0" presId="urn:microsoft.com/office/officeart/2005/8/layout/radial5"/>
    <dgm:cxn modelId="{ADF89915-F7CA-4F52-9192-2EDD919C22E2}" type="presOf" srcId="{510E364F-ECAC-4846-B826-7984ED0A4272}" destId="{5CFF2753-8870-49A3-A0E0-535A51B55F0E}" srcOrd="0" destOrd="0" presId="urn:microsoft.com/office/officeart/2005/8/layout/radial5"/>
    <dgm:cxn modelId="{A769FE0B-5849-459C-BB1E-904BBDD074DE}" type="presOf" srcId="{0DD8E3E5-B686-4EAF-835B-9DE9A48CC9F6}" destId="{B68B2A8E-2342-47A9-9ED2-1131DA07EA68}" srcOrd="0" destOrd="0" presId="urn:microsoft.com/office/officeart/2005/8/layout/radial5"/>
    <dgm:cxn modelId="{A4243060-7B04-4B0D-8580-29BA568BE749}" srcId="{F9570D55-1AEB-435E-9F3B-F4474BC9CB62}" destId="{209AD41A-0F15-421C-A78B-896854D2A50B}" srcOrd="7" destOrd="0" parTransId="{0C08419B-9AD4-4AE4-A760-03A9CA1CDBB1}" sibTransId="{B88913A8-3733-4B6E-B37C-B9684213089D}"/>
    <dgm:cxn modelId="{ACC2DEDB-FEC7-40EC-995A-5ADFE409E487}" srcId="{F9570D55-1AEB-435E-9F3B-F4474BC9CB62}" destId="{2B22BA5E-D163-4B26-B24F-1CDB12FA53AF}" srcOrd="6" destOrd="0" parTransId="{3EBEBF63-87C8-4712-A421-58D19A355B3E}" sibTransId="{25DF8D06-874B-42EA-BDD2-E2A4B81A0EB7}"/>
    <dgm:cxn modelId="{4738EC59-B060-4CFB-B048-17F34124C94D}" type="presOf" srcId="{3EBEBF63-87C8-4712-A421-58D19A355B3E}" destId="{BC3C72C4-9877-4026-B19D-539BF23102B1}" srcOrd="1" destOrd="0" presId="urn:microsoft.com/office/officeart/2005/8/layout/radial5"/>
    <dgm:cxn modelId="{5E6C226B-7AB5-48BC-89E1-AC73423B6847}" type="presOf" srcId="{BF82C74B-95F3-49A3-B68B-F8AF1C31C7F4}" destId="{5545BFC6-5900-420B-A813-BA3DCB0956C5}" srcOrd="1" destOrd="0" presId="urn:microsoft.com/office/officeart/2005/8/layout/radial5"/>
    <dgm:cxn modelId="{F2E818A2-FE1F-42BE-A5EE-0DED5C13D690}" type="presOf" srcId="{BF82C74B-95F3-49A3-B68B-F8AF1C31C7F4}" destId="{1F66355D-7FF4-470E-BB8C-B99E67FB306D}" srcOrd="0" destOrd="0" presId="urn:microsoft.com/office/officeart/2005/8/layout/radial5"/>
    <dgm:cxn modelId="{A15362E9-74E7-4D16-8664-0BE59EE534EE}" type="presOf" srcId="{DC683B1B-E860-46AE-AB12-5EAD0BFA6263}" destId="{F0FAAFC1-D9A4-4620-8FA3-AE5AC1822992}" srcOrd="0" destOrd="0" presId="urn:microsoft.com/office/officeart/2005/8/layout/radial5"/>
    <dgm:cxn modelId="{4D151935-15F0-4B53-84B4-03702F1D9D59}" type="presOf" srcId="{209AD41A-0F15-421C-A78B-896854D2A50B}" destId="{7A7EC20D-10DE-4DEB-9999-183D830E8A1D}" srcOrd="0" destOrd="0" presId="urn:microsoft.com/office/officeart/2005/8/layout/radial5"/>
    <dgm:cxn modelId="{6D51304F-F739-465E-AB05-E75527B1BA05}" srcId="{F9570D55-1AEB-435E-9F3B-F4474BC9CB62}" destId="{074F3E2A-FCFB-4DDA-BE03-766392D0AA99}" srcOrd="5" destOrd="0" parTransId="{72307678-F05E-4959-883E-88DCECBA163E}" sibTransId="{6256650D-EE15-4523-969F-07CA6FFBF896}"/>
    <dgm:cxn modelId="{FB34AB78-C30C-4FAF-A2C3-3901CC6EB92A}" type="presOf" srcId="{84215728-A42D-4E21-99EF-FD00E0F4FD9D}" destId="{6BB2C10B-BB0F-48C4-AA21-EF67EBFF16F2}" srcOrd="0" destOrd="0" presId="urn:microsoft.com/office/officeart/2005/8/layout/radial5"/>
    <dgm:cxn modelId="{1B38C6D7-6B5A-4836-A541-AC0E49106FD0}" type="presOf" srcId="{72307678-F05E-4959-883E-88DCECBA163E}" destId="{4251DB0D-B79C-4092-AA42-76422362598E}" srcOrd="1" destOrd="0" presId="urn:microsoft.com/office/officeart/2005/8/layout/radial5"/>
    <dgm:cxn modelId="{17122421-20F5-40F5-9855-4F4BBCD3F66E}" srcId="{256C9D56-EE3C-46EA-B1E7-9EAACF62F30A}" destId="{F9570D55-1AEB-435E-9F3B-F4474BC9CB62}" srcOrd="0" destOrd="0" parTransId="{1A5C5A68-E5BE-49BA-B697-30DAC722797B}" sibTransId="{954177B7-2A99-4FA9-A03E-9256ABE1C47B}"/>
    <dgm:cxn modelId="{70106B12-5EE7-4466-8BDC-AE3303E322D1}" type="presOf" srcId="{6FDF840F-73E9-414E-978E-806130E76282}" destId="{85935ECE-C407-435D-9C0B-F13FB7C12C51}" srcOrd="1" destOrd="0" presId="urn:microsoft.com/office/officeart/2005/8/layout/radial5"/>
    <dgm:cxn modelId="{81B17C75-FEB2-401B-A646-27E8DF909699}" srcId="{F9570D55-1AEB-435E-9F3B-F4474BC9CB62}" destId="{84215728-A42D-4E21-99EF-FD00E0F4FD9D}" srcOrd="1" destOrd="0" parTransId="{510E364F-ECAC-4846-B826-7984ED0A4272}" sibTransId="{F3A0EC4A-523A-4E4D-9115-BF78A1E68922}"/>
    <dgm:cxn modelId="{C36729D8-D00F-467C-889D-AA7233CA6925}" type="presOf" srcId="{7D637F99-DEFA-4F46-B3CA-AB8E3D5C4533}" destId="{B005022B-FDF3-4128-9D10-5C81E132EE13}" srcOrd="0" destOrd="0" presId="urn:microsoft.com/office/officeart/2005/8/layout/radial5"/>
    <dgm:cxn modelId="{0043BC5D-1067-4D21-B875-381CA4763607}" type="presOf" srcId="{C64FDBB2-CF73-4307-880C-3A16F94F8F45}" destId="{0B6DA6F0-DB87-480A-B9C4-779A2817F1C0}" srcOrd="1" destOrd="0" presId="urn:microsoft.com/office/officeart/2005/8/layout/radial5"/>
    <dgm:cxn modelId="{76ABB1F9-0DAE-4C83-BB9B-DADC6B2B153C}" srcId="{F9570D55-1AEB-435E-9F3B-F4474BC9CB62}" destId="{0DD8E3E5-B686-4EAF-835B-9DE9A48CC9F6}" srcOrd="3" destOrd="0" parTransId="{6FDF840F-73E9-414E-978E-806130E76282}" sibTransId="{987C7430-265E-4C43-95EC-D69B50FFC997}"/>
    <dgm:cxn modelId="{FCE34F4E-A6FD-4544-BE99-BD69309C617D}" type="presOf" srcId="{0C08419B-9AD4-4AE4-A760-03A9CA1CDBB1}" destId="{970645AD-A0D0-42A2-BDAF-4F24E57B0457}" srcOrd="0" destOrd="0" presId="urn:microsoft.com/office/officeart/2005/8/layout/radial5"/>
    <dgm:cxn modelId="{782B4680-1D74-4EFD-BD07-9E391D1D00C1}" type="presOf" srcId="{F8E893EF-9931-4601-B85B-D260372B61AF}" destId="{52946BE9-BE14-478A-8BAD-84FFEFDF2F76}" srcOrd="0" destOrd="0" presId="urn:microsoft.com/office/officeart/2005/8/layout/radial5"/>
    <dgm:cxn modelId="{D666162A-BDDD-4D6E-8737-320144BDD4D4}" type="presOf" srcId="{2B22BA5E-D163-4B26-B24F-1CDB12FA53AF}" destId="{4A070596-C90A-4F6A-8575-84BA198DA40A}" srcOrd="0" destOrd="0" presId="urn:microsoft.com/office/officeart/2005/8/layout/radial5"/>
    <dgm:cxn modelId="{A0BCD0D7-ACED-4A08-9441-31671FF86355}" srcId="{F9570D55-1AEB-435E-9F3B-F4474BC9CB62}" destId="{F8E893EF-9931-4601-B85B-D260372B61AF}" srcOrd="0" destOrd="0" parTransId="{C64FDBB2-CF73-4307-880C-3A16F94F8F45}" sibTransId="{CF6CE657-552E-4C3B-B7D8-4BA88A0838FB}"/>
    <dgm:cxn modelId="{DB37416C-BBEA-46F6-AEC5-5AA2ADA036EB}" type="presOf" srcId="{89A85C43-278F-436A-B15C-11A50194C481}" destId="{BBF8F2F9-3749-480B-8D5D-B3BF0D717C16}" srcOrd="0" destOrd="0" presId="urn:microsoft.com/office/officeart/2005/8/layout/radial5"/>
    <dgm:cxn modelId="{FC3601A6-F165-4126-BBDB-DEDE4DAAEA6E}" type="presOf" srcId="{F9570D55-1AEB-435E-9F3B-F4474BC9CB62}" destId="{81CC0148-7A9F-48A2-9C2B-2F86FD03DF0C}" srcOrd="0" destOrd="0" presId="urn:microsoft.com/office/officeart/2005/8/layout/radial5"/>
    <dgm:cxn modelId="{0795F0F3-4DA9-4F62-8219-1E627D2971C6}" srcId="{F9570D55-1AEB-435E-9F3B-F4474BC9CB62}" destId="{89A85C43-278F-436A-B15C-11A50194C481}" srcOrd="4" destOrd="0" parTransId="{7D637F99-DEFA-4F46-B3CA-AB8E3D5C4533}" sibTransId="{D918DBEC-BB6F-4E3D-8819-7A992766097A}"/>
    <dgm:cxn modelId="{D765851A-7840-4540-A7DC-2B14E5001792}" type="presOf" srcId="{7D637F99-DEFA-4F46-B3CA-AB8E3D5C4533}" destId="{C5C70C8B-5CAD-491A-A543-6CC359338770}" srcOrd="1" destOrd="0" presId="urn:microsoft.com/office/officeart/2005/8/layout/radial5"/>
    <dgm:cxn modelId="{4F574055-08BC-4A66-BFF3-C4C9101EA0F6}" type="presOf" srcId="{510E364F-ECAC-4846-B826-7984ED0A4272}" destId="{FB54E9BC-8CD2-4E26-9BAB-15F6FE362C94}" srcOrd="1" destOrd="0" presId="urn:microsoft.com/office/officeart/2005/8/layout/radial5"/>
    <dgm:cxn modelId="{2376656F-AE5C-4043-B059-4543725A9477}" type="presOf" srcId="{256C9D56-EE3C-46EA-B1E7-9EAACF62F30A}" destId="{7D8A530F-92FB-4641-8786-A601BA63D759}" srcOrd="0" destOrd="0" presId="urn:microsoft.com/office/officeart/2005/8/layout/radial5"/>
    <dgm:cxn modelId="{2D5B6D8A-5E43-48A4-932F-60E7B9D1F5E1}" type="presOf" srcId="{C64FDBB2-CF73-4307-880C-3A16F94F8F45}" destId="{1531DD71-3ED8-46F4-90F0-49959F7AF6EF}" srcOrd="0" destOrd="0" presId="urn:microsoft.com/office/officeart/2005/8/layout/radial5"/>
    <dgm:cxn modelId="{0CB34920-EB59-4004-8C74-52976EFE0912}" type="presOf" srcId="{0C08419B-9AD4-4AE4-A760-03A9CA1CDBB1}" destId="{F8CB3010-09BD-421B-9C54-3B35B84A19F5}" srcOrd="1" destOrd="0" presId="urn:microsoft.com/office/officeart/2005/8/layout/radial5"/>
    <dgm:cxn modelId="{F7DCFF45-D62A-4D2C-8C0C-2827F7569536}" type="presParOf" srcId="{7D8A530F-92FB-4641-8786-A601BA63D759}" destId="{81CC0148-7A9F-48A2-9C2B-2F86FD03DF0C}" srcOrd="0" destOrd="0" presId="urn:microsoft.com/office/officeart/2005/8/layout/radial5"/>
    <dgm:cxn modelId="{8496F0D7-D730-4449-AED0-0489D02597B6}" type="presParOf" srcId="{7D8A530F-92FB-4641-8786-A601BA63D759}" destId="{1531DD71-3ED8-46F4-90F0-49959F7AF6EF}" srcOrd="1" destOrd="0" presId="urn:microsoft.com/office/officeart/2005/8/layout/radial5"/>
    <dgm:cxn modelId="{B315B33E-54F7-4FE0-98A8-A24FF74DD872}" type="presParOf" srcId="{1531DD71-3ED8-46F4-90F0-49959F7AF6EF}" destId="{0B6DA6F0-DB87-480A-B9C4-779A2817F1C0}" srcOrd="0" destOrd="0" presId="urn:microsoft.com/office/officeart/2005/8/layout/radial5"/>
    <dgm:cxn modelId="{BCB5933F-C605-4B98-B472-0A40B99FB94F}" type="presParOf" srcId="{7D8A530F-92FB-4641-8786-A601BA63D759}" destId="{52946BE9-BE14-478A-8BAD-84FFEFDF2F76}" srcOrd="2" destOrd="0" presId="urn:microsoft.com/office/officeart/2005/8/layout/radial5"/>
    <dgm:cxn modelId="{48A80352-463E-4976-B56A-BFBB882C1804}" type="presParOf" srcId="{7D8A530F-92FB-4641-8786-A601BA63D759}" destId="{5CFF2753-8870-49A3-A0E0-535A51B55F0E}" srcOrd="3" destOrd="0" presId="urn:microsoft.com/office/officeart/2005/8/layout/radial5"/>
    <dgm:cxn modelId="{C9865BFB-C0EC-442B-A14E-8A40798A4869}" type="presParOf" srcId="{5CFF2753-8870-49A3-A0E0-535A51B55F0E}" destId="{FB54E9BC-8CD2-4E26-9BAB-15F6FE362C94}" srcOrd="0" destOrd="0" presId="urn:microsoft.com/office/officeart/2005/8/layout/radial5"/>
    <dgm:cxn modelId="{F261B5AD-6DE9-448B-B6A5-19B83B8B103B}" type="presParOf" srcId="{7D8A530F-92FB-4641-8786-A601BA63D759}" destId="{6BB2C10B-BB0F-48C4-AA21-EF67EBFF16F2}" srcOrd="4" destOrd="0" presId="urn:microsoft.com/office/officeart/2005/8/layout/radial5"/>
    <dgm:cxn modelId="{BA0DE551-C452-433C-A3FA-383D4356F94F}" type="presParOf" srcId="{7D8A530F-92FB-4641-8786-A601BA63D759}" destId="{1F66355D-7FF4-470E-BB8C-B99E67FB306D}" srcOrd="5" destOrd="0" presId="urn:microsoft.com/office/officeart/2005/8/layout/radial5"/>
    <dgm:cxn modelId="{94D9F23F-E828-4AD5-A336-E697B07B6EEC}" type="presParOf" srcId="{1F66355D-7FF4-470E-BB8C-B99E67FB306D}" destId="{5545BFC6-5900-420B-A813-BA3DCB0956C5}" srcOrd="0" destOrd="0" presId="urn:microsoft.com/office/officeart/2005/8/layout/radial5"/>
    <dgm:cxn modelId="{4275314D-D32D-437F-BBE0-19A1DB9F7A01}" type="presParOf" srcId="{7D8A530F-92FB-4641-8786-A601BA63D759}" destId="{F0FAAFC1-D9A4-4620-8FA3-AE5AC1822992}" srcOrd="6" destOrd="0" presId="urn:microsoft.com/office/officeart/2005/8/layout/radial5"/>
    <dgm:cxn modelId="{6A4766BE-6A63-41D8-8669-3E8BCBF7A9E6}" type="presParOf" srcId="{7D8A530F-92FB-4641-8786-A601BA63D759}" destId="{36265803-9E07-439A-A952-82BD1CC0E5CB}" srcOrd="7" destOrd="0" presId="urn:microsoft.com/office/officeart/2005/8/layout/radial5"/>
    <dgm:cxn modelId="{BA1B5B1E-1569-4F73-8578-E6DB52116B91}" type="presParOf" srcId="{36265803-9E07-439A-A952-82BD1CC0E5CB}" destId="{85935ECE-C407-435D-9C0B-F13FB7C12C51}" srcOrd="0" destOrd="0" presId="urn:microsoft.com/office/officeart/2005/8/layout/radial5"/>
    <dgm:cxn modelId="{9E72EED6-56DA-4E5A-8BB6-6FF7A5C4A858}" type="presParOf" srcId="{7D8A530F-92FB-4641-8786-A601BA63D759}" destId="{B68B2A8E-2342-47A9-9ED2-1131DA07EA68}" srcOrd="8" destOrd="0" presId="urn:microsoft.com/office/officeart/2005/8/layout/radial5"/>
    <dgm:cxn modelId="{546208CA-9D7D-465F-973B-209B08BBAD07}" type="presParOf" srcId="{7D8A530F-92FB-4641-8786-A601BA63D759}" destId="{B005022B-FDF3-4128-9D10-5C81E132EE13}" srcOrd="9" destOrd="0" presId="urn:microsoft.com/office/officeart/2005/8/layout/radial5"/>
    <dgm:cxn modelId="{095802DB-E06F-4FCE-80E8-34658A54878C}" type="presParOf" srcId="{B005022B-FDF3-4128-9D10-5C81E132EE13}" destId="{C5C70C8B-5CAD-491A-A543-6CC359338770}" srcOrd="0" destOrd="0" presId="urn:microsoft.com/office/officeart/2005/8/layout/radial5"/>
    <dgm:cxn modelId="{8EF25B38-9B3D-48AE-8874-D02120B9CDA6}" type="presParOf" srcId="{7D8A530F-92FB-4641-8786-A601BA63D759}" destId="{BBF8F2F9-3749-480B-8D5D-B3BF0D717C16}" srcOrd="10" destOrd="0" presId="urn:microsoft.com/office/officeart/2005/8/layout/radial5"/>
    <dgm:cxn modelId="{7C67A1E9-5331-406E-9EEE-C63D644CDB7E}" type="presParOf" srcId="{7D8A530F-92FB-4641-8786-A601BA63D759}" destId="{424C3358-85EC-4D35-A3B6-4ED7A56C6159}" srcOrd="11" destOrd="0" presId="urn:microsoft.com/office/officeart/2005/8/layout/radial5"/>
    <dgm:cxn modelId="{AF8DCF1A-E15F-4316-BCAC-0DF21F391F38}" type="presParOf" srcId="{424C3358-85EC-4D35-A3B6-4ED7A56C6159}" destId="{4251DB0D-B79C-4092-AA42-76422362598E}" srcOrd="0" destOrd="0" presId="urn:microsoft.com/office/officeart/2005/8/layout/radial5"/>
    <dgm:cxn modelId="{64383A85-65B7-4DED-9BA5-94A5901B51E4}" type="presParOf" srcId="{7D8A530F-92FB-4641-8786-A601BA63D759}" destId="{6CF75703-4D4E-47DC-827F-3F255D10D4F9}" srcOrd="12" destOrd="0" presId="urn:microsoft.com/office/officeart/2005/8/layout/radial5"/>
    <dgm:cxn modelId="{4D2494D2-5755-4582-93F2-CF80AF026384}" type="presParOf" srcId="{7D8A530F-92FB-4641-8786-A601BA63D759}" destId="{A288BE58-AF92-4220-AB12-93A7565C8D54}" srcOrd="13" destOrd="0" presId="urn:microsoft.com/office/officeart/2005/8/layout/radial5"/>
    <dgm:cxn modelId="{C9A2A0DD-224D-45AB-AE71-B6A29F094B29}" type="presParOf" srcId="{A288BE58-AF92-4220-AB12-93A7565C8D54}" destId="{BC3C72C4-9877-4026-B19D-539BF23102B1}" srcOrd="0" destOrd="0" presId="urn:microsoft.com/office/officeart/2005/8/layout/radial5"/>
    <dgm:cxn modelId="{9EBFF3E1-ECCF-4DB5-B171-B68420E5F87C}" type="presParOf" srcId="{7D8A530F-92FB-4641-8786-A601BA63D759}" destId="{4A070596-C90A-4F6A-8575-84BA198DA40A}" srcOrd="14" destOrd="0" presId="urn:microsoft.com/office/officeart/2005/8/layout/radial5"/>
    <dgm:cxn modelId="{E6D11423-9BA2-4705-AA70-C31DBF7307E5}" type="presParOf" srcId="{7D8A530F-92FB-4641-8786-A601BA63D759}" destId="{970645AD-A0D0-42A2-BDAF-4F24E57B0457}" srcOrd="15" destOrd="0" presId="urn:microsoft.com/office/officeart/2005/8/layout/radial5"/>
    <dgm:cxn modelId="{86AD5736-C588-4EC0-A137-9864B9CF6251}" type="presParOf" srcId="{970645AD-A0D0-42A2-BDAF-4F24E57B0457}" destId="{F8CB3010-09BD-421B-9C54-3B35B84A19F5}" srcOrd="0" destOrd="0" presId="urn:microsoft.com/office/officeart/2005/8/layout/radial5"/>
    <dgm:cxn modelId="{0BFFDADC-549B-4F66-BC93-D8FC663AD866}" type="presParOf" srcId="{7D8A530F-92FB-4641-8786-A601BA63D759}" destId="{7A7EC20D-10DE-4DEB-9999-183D830E8A1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D61C2-037E-4C59-B975-A1A053F4A539}">
      <dsp:nvSpPr>
        <dsp:cNvPr id="0" name=""/>
        <dsp:cNvSpPr/>
      </dsp:nvSpPr>
      <dsp:spPr>
        <a:xfrm>
          <a:off x="3203847" y="2047747"/>
          <a:ext cx="2519069" cy="1435718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Табачный дым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3203847" y="2047747"/>
        <a:ext cx="2519069" cy="1435718"/>
      </dsp:txXfrm>
    </dsp:sp>
    <dsp:sp modelId="{9811D6D6-7358-4210-9661-CB3E3811B551}">
      <dsp:nvSpPr>
        <dsp:cNvPr id="0" name=""/>
        <dsp:cNvSpPr/>
      </dsp:nvSpPr>
      <dsp:spPr>
        <a:xfrm rot="16200000">
          <a:off x="4258609" y="1428902"/>
          <a:ext cx="409545" cy="4881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4258609" y="1428902"/>
        <a:ext cx="409545" cy="488144"/>
      </dsp:txXfrm>
    </dsp:sp>
    <dsp:sp modelId="{4C7D0347-B5E6-4F52-8610-2CE6582D13E4}">
      <dsp:nvSpPr>
        <dsp:cNvPr id="0" name=""/>
        <dsp:cNvSpPr/>
      </dsp:nvSpPr>
      <dsp:spPr>
        <a:xfrm>
          <a:off x="2875642" y="235530"/>
          <a:ext cx="3175479" cy="103948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Повышение АД, ЧСС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875642" y="235530"/>
        <a:ext cx="3175479" cy="1039489"/>
      </dsp:txXfrm>
    </dsp:sp>
    <dsp:sp modelId="{2A5221FA-9582-4C14-8B0F-B5E45AF6AF9D}">
      <dsp:nvSpPr>
        <dsp:cNvPr id="0" name=""/>
        <dsp:cNvSpPr/>
      </dsp:nvSpPr>
      <dsp:spPr>
        <a:xfrm rot="21546">
          <a:off x="5844907" y="2531115"/>
          <a:ext cx="294082" cy="4881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1546">
        <a:off x="5844907" y="2531115"/>
        <a:ext cx="294082" cy="488144"/>
      </dsp:txXfrm>
    </dsp:sp>
    <dsp:sp modelId="{68E6F82D-1A7B-4B99-8FB2-033ED1A96638}">
      <dsp:nvSpPr>
        <dsp:cNvPr id="0" name=""/>
        <dsp:cNvSpPr/>
      </dsp:nvSpPr>
      <dsp:spPr>
        <a:xfrm>
          <a:off x="6277631" y="2025754"/>
          <a:ext cx="2548084" cy="1518416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Увеличение потребности миокарда в кислороде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277631" y="2025754"/>
        <a:ext cx="2548084" cy="1518416"/>
      </dsp:txXfrm>
    </dsp:sp>
    <dsp:sp modelId="{9978620A-C017-4BF5-A301-C3C3D6024793}">
      <dsp:nvSpPr>
        <dsp:cNvPr id="0" name=""/>
        <dsp:cNvSpPr/>
      </dsp:nvSpPr>
      <dsp:spPr>
        <a:xfrm rot="5400000">
          <a:off x="4240002" y="3648220"/>
          <a:ext cx="446759" cy="4881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4240002" y="3648220"/>
        <a:ext cx="446759" cy="488144"/>
      </dsp:txXfrm>
    </dsp:sp>
    <dsp:sp modelId="{B4A1CCB4-D0EF-4B21-B055-B4C3F8395251}">
      <dsp:nvSpPr>
        <dsp:cNvPr id="0" name=""/>
        <dsp:cNvSpPr/>
      </dsp:nvSpPr>
      <dsp:spPr>
        <a:xfrm>
          <a:off x="2443591" y="4326408"/>
          <a:ext cx="4039581" cy="899061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Ускоренное </a:t>
          </a:r>
          <a:r>
            <a:rPr lang="ru-RU" sz="2000" b="1" kern="1200" dirty="0" err="1" smtClean="0">
              <a:solidFill>
                <a:schemeClr val="bg1"/>
              </a:solidFill>
            </a:rPr>
            <a:t>тромбообразование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443591" y="4326408"/>
        <a:ext cx="4039581" cy="899061"/>
      </dsp:txXfrm>
    </dsp:sp>
    <dsp:sp modelId="{E771CDA0-A9F3-4957-8612-3FF70862295A}">
      <dsp:nvSpPr>
        <dsp:cNvPr id="0" name=""/>
        <dsp:cNvSpPr/>
      </dsp:nvSpPr>
      <dsp:spPr>
        <a:xfrm rot="10777995">
          <a:off x="2806849" y="2531240"/>
          <a:ext cx="280604" cy="48814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777995">
        <a:off x="2806849" y="2531240"/>
        <a:ext cx="280604" cy="488144"/>
      </dsp:txXfrm>
    </dsp:sp>
    <dsp:sp modelId="{1EB4D45D-9F90-4526-AAF4-0417280D5310}">
      <dsp:nvSpPr>
        <dsp:cNvPr id="0" name=""/>
        <dsp:cNvSpPr/>
      </dsp:nvSpPr>
      <dsp:spPr>
        <a:xfrm>
          <a:off x="201897" y="1809752"/>
          <a:ext cx="2472637" cy="1950438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Ускоренное старение клеток и их преждевременная гибель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01897" y="1809752"/>
        <a:ext cx="2472637" cy="19504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CC0148-7A9F-48A2-9C2B-2F86FD03DF0C}">
      <dsp:nvSpPr>
        <dsp:cNvPr id="0" name=""/>
        <dsp:cNvSpPr/>
      </dsp:nvSpPr>
      <dsp:spPr>
        <a:xfrm>
          <a:off x="3376553" y="2704620"/>
          <a:ext cx="2274566" cy="1260119"/>
        </a:xfrm>
        <a:prstGeom prst="ellipse">
          <a:avLst/>
        </a:prstGeom>
        <a:solidFill>
          <a:srgbClr val="6600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Табачный дым</a:t>
          </a:r>
          <a:endParaRPr lang="ru-RU" sz="2400" b="1" kern="1200" dirty="0"/>
        </a:p>
      </dsp:txBody>
      <dsp:txXfrm>
        <a:off x="3376553" y="2704620"/>
        <a:ext cx="2274566" cy="1260119"/>
      </dsp:txXfrm>
    </dsp:sp>
    <dsp:sp modelId="{1531DD71-3ED8-46F4-90F0-49959F7AF6EF}">
      <dsp:nvSpPr>
        <dsp:cNvPr id="0" name=""/>
        <dsp:cNvSpPr/>
      </dsp:nvSpPr>
      <dsp:spPr>
        <a:xfrm rot="16356951">
          <a:off x="4348471" y="2089354"/>
          <a:ext cx="381914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6356951">
        <a:off x="4348471" y="2089354"/>
        <a:ext cx="381914" cy="567854"/>
      </dsp:txXfrm>
    </dsp:sp>
    <dsp:sp modelId="{52946BE9-BE14-478A-8BAD-84FFEFDF2F76}">
      <dsp:nvSpPr>
        <dsp:cNvPr id="0" name=""/>
        <dsp:cNvSpPr/>
      </dsp:nvSpPr>
      <dsp:spPr>
        <a:xfrm>
          <a:off x="3851920" y="620688"/>
          <a:ext cx="1503145" cy="1503145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Нервно-сердечные яды</a:t>
          </a:r>
          <a:endParaRPr lang="ru-RU" sz="2000" b="1" kern="1200" dirty="0"/>
        </a:p>
      </dsp:txBody>
      <dsp:txXfrm>
        <a:off x="3851920" y="620688"/>
        <a:ext cx="1503145" cy="1503145"/>
      </dsp:txXfrm>
    </dsp:sp>
    <dsp:sp modelId="{5CFF2753-8870-49A3-A0E0-535A51B55F0E}">
      <dsp:nvSpPr>
        <dsp:cNvPr id="0" name=""/>
        <dsp:cNvSpPr/>
      </dsp:nvSpPr>
      <dsp:spPr>
        <a:xfrm rot="19194813">
          <a:off x="5202243" y="2338590"/>
          <a:ext cx="315436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9194813">
        <a:off x="5202243" y="2338590"/>
        <a:ext cx="315436" cy="567854"/>
      </dsp:txXfrm>
    </dsp:sp>
    <dsp:sp modelId="{6BB2C10B-BB0F-48C4-AA21-EF67EBFF16F2}">
      <dsp:nvSpPr>
        <dsp:cNvPr id="0" name=""/>
        <dsp:cNvSpPr/>
      </dsp:nvSpPr>
      <dsp:spPr>
        <a:xfrm>
          <a:off x="5292081" y="1124740"/>
          <a:ext cx="1908904" cy="1503145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Радиоактивные элементы</a:t>
          </a:r>
          <a:endParaRPr lang="ru-RU" sz="2000" b="1" kern="1200" dirty="0"/>
        </a:p>
      </dsp:txBody>
      <dsp:txXfrm>
        <a:off x="5292081" y="1124740"/>
        <a:ext cx="1908904" cy="1503145"/>
      </dsp:txXfrm>
    </dsp:sp>
    <dsp:sp modelId="{1F66355D-7FF4-470E-BB8C-B99E67FB306D}">
      <dsp:nvSpPr>
        <dsp:cNvPr id="0" name=""/>
        <dsp:cNvSpPr/>
      </dsp:nvSpPr>
      <dsp:spPr>
        <a:xfrm>
          <a:off x="5762796" y="3050752"/>
          <a:ext cx="269040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62796" y="3050752"/>
        <a:ext cx="269040" cy="567854"/>
      </dsp:txXfrm>
    </dsp:sp>
    <dsp:sp modelId="{F0FAAFC1-D9A4-4620-8FA3-AE5AC1822992}">
      <dsp:nvSpPr>
        <dsp:cNvPr id="0" name=""/>
        <dsp:cNvSpPr/>
      </dsp:nvSpPr>
      <dsp:spPr>
        <a:xfrm>
          <a:off x="6158743" y="2583107"/>
          <a:ext cx="1824382" cy="1503145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Канцерогенные смолы</a:t>
          </a:r>
          <a:endParaRPr lang="ru-RU" sz="2000" b="1" kern="1200" dirty="0"/>
        </a:p>
      </dsp:txBody>
      <dsp:txXfrm>
        <a:off x="6158743" y="2583107"/>
        <a:ext cx="1824382" cy="1503145"/>
      </dsp:txXfrm>
    </dsp:sp>
    <dsp:sp modelId="{36265803-9E07-439A-A952-82BD1CC0E5CB}">
      <dsp:nvSpPr>
        <dsp:cNvPr id="0" name=""/>
        <dsp:cNvSpPr/>
      </dsp:nvSpPr>
      <dsp:spPr>
        <a:xfrm rot="2498621">
          <a:off x="5178671" y="3795356"/>
          <a:ext cx="345091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2498621">
        <a:off x="5178671" y="3795356"/>
        <a:ext cx="345091" cy="567854"/>
      </dsp:txXfrm>
    </dsp:sp>
    <dsp:sp modelId="{B68B2A8E-2342-47A9-9ED2-1131DA07EA68}">
      <dsp:nvSpPr>
        <dsp:cNvPr id="0" name=""/>
        <dsp:cNvSpPr/>
      </dsp:nvSpPr>
      <dsp:spPr>
        <a:xfrm>
          <a:off x="5364099" y="4077079"/>
          <a:ext cx="1659712" cy="1503145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Стирол</a:t>
          </a:r>
          <a:endParaRPr lang="ru-RU" sz="2000" b="1" kern="1200" dirty="0"/>
        </a:p>
      </dsp:txBody>
      <dsp:txXfrm>
        <a:off x="5364099" y="4077079"/>
        <a:ext cx="1659712" cy="1503145"/>
      </dsp:txXfrm>
    </dsp:sp>
    <dsp:sp modelId="{B005022B-FDF3-4128-9D10-5C81E132EE13}">
      <dsp:nvSpPr>
        <dsp:cNvPr id="0" name=""/>
        <dsp:cNvSpPr/>
      </dsp:nvSpPr>
      <dsp:spPr>
        <a:xfrm rot="5368504">
          <a:off x="4377754" y="3944840"/>
          <a:ext cx="288546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368504">
        <a:off x="4377754" y="3944840"/>
        <a:ext cx="288546" cy="567854"/>
      </dsp:txXfrm>
    </dsp:sp>
    <dsp:sp modelId="{BBF8F2F9-3749-480B-8D5D-B3BF0D717C16}">
      <dsp:nvSpPr>
        <dsp:cNvPr id="0" name=""/>
        <dsp:cNvSpPr/>
      </dsp:nvSpPr>
      <dsp:spPr>
        <a:xfrm>
          <a:off x="3698875" y="4509110"/>
          <a:ext cx="1665214" cy="1503145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Угарный газ</a:t>
          </a:r>
        </a:p>
      </dsp:txBody>
      <dsp:txXfrm>
        <a:off x="3698875" y="4509110"/>
        <a:ext cx="1665214" cy="1503145"/>
      </dsp:txXfrm>
    </dsp:sp>
    <dsp:sp modelId="{424C3358-85EC-4D35-A3B6-4ED7A56C6159}">
      <dsp:nvSpPr>
        <dsp:cNvPr id="0" name=""/>
        <dsp:cNvSpPr/>
      </dsp:nvSpPr>
      <dsp:spPr>
        <a:xfrm rot="8100634">
          <a:off x="3615928" y="3797311"/>
          <a:ext cx="302145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8100634">
        <a:off x="3615928" y="3797311"/>
        <a:ext cx="302145" cy="567854"/>
      </dsp:txXfrm>
    </dsp:sp>
    <dsp:sp modelId="{6CF75703-4D4E-47DC-827F-3F255D10D4F9}">
      <dsp:nvSpPr>
        <dsp:cNvPr id="0" name=""/>
        <dsp:cNvSpPr/>
      </dsp:nvSpPr>
      <dsp:spPr>
        <a:xfrm>
          <a:off x="2123730" y="4151921"/>
          <a:ext cx="1791162" cy="1353461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Никотин</a:t>
          </a:r>
        </a:p>
      </dsp:txBody>
      <dsp:txXfrm>
        <a:off x="2123730" y="4151921"/>
        <a:ext cx="1791162" cy="1353461"/>
      </dsp:txXfrm>
    </dsp:sp>
    <dsp:sp modelId="{A288BE58-AF92-4220-AB12-93A7565C8D54}">
      <dsp:nvSpPr>
        <dsp:cNvPr id="0" name=""/>
        <dsp:cNvSpPr/>
      </dsp:nvSpPr>
      <dsp:spPr>
        <a:xfrm rot="10825083">
          <a:off x="3035903" y="3040847"/>
          <a:ext cx="240799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25083">
        <a:off x="3035903" y="3040847"/>
        <a:ext cx="240799" cy="567854"/>
      </dsp:txXfrm>
    </dsp:sp>
    <dsp:sp modelId="{4A070596-C90A-4F6A-8575-84BA198DA40A}">
      <dsp:nvSpPr>
        <dsp:cNvPr id="0" name=""/>
        <dsp:cNvSpPr/>
      </dsp:nvSpPr>
      <dsp:spPr>
        <a:xfrm>
          <a:off x="1115624" y="2564903"/>
          <a:ext cx="1806735" cy="1503145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Мышьяк</a:t>
          </a:r>
        </a:p>
      </dsp:txBody>
      <dsp:txXfrm>
        <a:off x="1115624" y="2564903"/>
        <a:ext cx="1806735" cy="1503145"/>
      </dsp:txXfrm>
    </dsp:sp>
    <dsp:sp modelId="{970645AD-A0D0-42A2-BDAF-4F24E57B0457}">
      <dsp:nvSpPr>
        <dsp:cNvPr id="0" name=""/>
        <dsp:cNvSpPr/>
      </dsp:nvSpPr>
      <dsp:spPr>
        <a:xfrm rot="13457907">
          <a:off x="3614418" y="2315848"/>
          <a:ext cx="292585" cy="56785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3457907">
        <a:off x="3614418" y="2315848"/>
        <a:ext cx="292585" cy="567854"/>
      </dsp:txXfrm>
    </dsp:sp>
    <dsp:sp modelId="{7A7EC20D-10DE-4DEB-9999-183D830E8A1D}">
      <dsp:nvSpPr>
        <dsp:cNvPr id="0" name=""/>
        <dsp:cNvSpPr/>
      </dsp:nvSpPr>
      <dsp:spPr>
        <a:xfrm>
          <a:off x="2267748" y="1124750"/>
          <a:ext cx="1503145" cy="1503145"/>
        </a:xfrm>
        <a:prstGeom prst="ellipse">
          <a:avLst/>
        </a:prstGeom>
        <a:solidFill>
          <a:srgbClr val="FF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Синильная кислота</a:t>
          </a:r>
        </a:p>
      </dsp:txBody>
      <dsp:txXfrm>
        <a:off x="2267748" y="1124750"/>
        <a:ext cx="1503145" cy="1503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B42861-ECC9-4923-9E55-359416E75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89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5ABDD7-B5B1-4BB1-9909-47E4B4364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4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A4555-F771-4BEC-A1F2-098744BBC879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5650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909" y="4715907"/>
            <a:ext cx="5335270" cy="377824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94412-6BF9-491C-84E6-99125EEA48D5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6358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710113"/>
            <a:ext cx="5340350" cy="5160962"/>
          </a:xfrm>
          <a:noFill/>
          <a:ln/>
        </p:spPr>
        <p:txBody>
          <a:bodyPr/>
          <a:lstStyle/>
          <a:p>
            <a:pPr marL="190500" indent="-190500"/>
            <a:r>
              <a:rPr lang="ru-RU" smtClean="0"/>
              <a:t>Наличие ГЛЖ повышает риск развития серьезных сердечно-сосудистых осложнений, Например риск развития инфаркта – в 4 раза, инсульта – в 12 раз, сердечной недостаточности – в 14 раз. Увеличение толщины стенки ЛЖ всего на 1 мм (кажется, что это совсем мало и незначительно!) увеличивает риск смертельных сердечно-сосудистых осложнений в 7 раз! Именно поэтому обнаружение ГЛЖ на ЭКГ или эхоЭКГ называют «смертельной находкой». </a:t>
            </a:r>
            <a:endParaRPr lang="en-US" smtClean="0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661988" y="4724400"/>
            <a:ext cx="5326062" cy="26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ED81DE-F181-414D-B422-B6E81ACA3177}" type="slidenum">
              <a:rPr lang="ru-RU" sz="1200"/>
              <a:pPr algn="r"/>
              <a:t>28</a:t>
            </a:fld>
            <a:endParaRPr 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79463"/>
            <a:ext cx="4872038" cy="3656012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46625"/>
            <a:ext cx="4891088" cy="4435475"/>
          </a:xfrm>
          <a:noFill/>
          <a:ln/>
        </p:spPr>
        <p:txBody>
          <a:bodyPr/>
          <a:lstStyle/>
          <a:p>
            <a:r>
              <a:rPr lang="ru-RU" smtClean="0"/>
              <a:t>Избыточный вес это проблема всемирного значения .</a:t>
            </a:r>
          </a:p>
          <a:p>
            <a:r>
              <a:rPr lang="ru-RU" smtClean="0"/>
              <a:t>Что мы видим сегодня</a:t>
            </a:r>
          </a:p>
          <a:p>
            <a:r>
              <a:rPr lang="ru-RU" smtClean="0"/>
              <a:t>Какое большое количество уже имеют эту проблему и их количество неуклонно растёт.</a:t>
            </a:r>
          </a:p>
          <a:p>
            <a:r>
              <a:rPr lang="ru-RU" smtClean="0"/>
              <a:t>А, что будет завтра к 2025 году каждый второй человек будет страдать избыточным весом.</a:t>
            </a:r>
          </a:p>
          <a:p>
            <a:r>
              <a:rPr lang="ru-RU" smtClean="0"/>
              <a:t>Давай вместе с вами поможем человечеству сейчас!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White"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FCB4-1847-43E9-94B6-DE6E80BC4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6029-BB69-44DF-981C-60917B0C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8A19-499C-4390-AA9C-E6AC5AAB4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9243-19B8-42DB-93EB-36710D2445DF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2822-F7F1-42ED-AE5A-410D7E662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ABB1-34D8-4683-843D-37BAC6EB4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22A16-B45C-4518-A776-4398EE74C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A758-7746-4617-A75D-6E8919A29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2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>
              <a:defRPr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>
              <a:defRPr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E6C26A5-1AF5-4902-8E53-13E140FDF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46" r:id="rId5"/>
    <p:sldLayoutId id="2147483852" r:id="rId6"/>
    <p:sldLayoutId id="2147483847" r:id="rId7"/>
    <p:sldLayoutId id="2147483853" r:id="rId8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trube.ru/uploads/posts/2011-07/1311348835_-(www.votrube.ru)7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gif"/><Relationship Id="rId7" Type="http://schemas.openxmlformats.org/officeDocument/2006/relationships/hyperlink" Target="http://www.irsovet.ru/publish/img/01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nsultu-net.ru/wp-content/uploads/2014/04/%D0%B0%D0%B2.jpg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7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27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27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93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8400" y="57150"/>
            <a:ext cx="5435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 РИСКА </a:t>
            </a:r>
          </a:p>
          <a:p>
            <a:pPr algn="just">
              <a:defRPr/>
            </a:pPr>
            <a:r>
              <a:rPr lang="ru-RU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СЕРДЕЧНО-СОСУДИСТЫХ ЗАБОЛЕВАНИЙ,</a:t>
            </a:r>
          </a:p>
          <a:p>
            <a:pPr algn="just">
              <a:defRPr/>
            </a:pPr>
            <a:r>
              <a:rPr lang="ru-RU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42875" y="4929188"/>
            <a:ext cx="910748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врач ГБУЗ РБ БСМП г. Уфа,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д.м.н., профессор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И.М. </a:t>
            </a:r>
            <a:r>
              <a:rPr lang="ru-RU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Карамова</a:t>
            </a:r>
            <a:r>
              <a:rPr lang="ru-RU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2016г.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2843808" y="57972"/>
            <a:ext cx="6192688" cy="68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	Болезни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системы кровообращения занимают ведущее место в структуре общей заболеваемости населения и являются основной причиной смертности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населения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	В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республике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18,6%    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взрослого населения страдают заболеваниями                        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сердечно - сосудистой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системы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(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1 061 055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чел.).</a:t>
            </a:r>
          </a:p>
          <a:p>
            <a:pPr>
              <a:spcBef>
                <a:spcPct val="50000"/>
              </a:spcBef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5363" name="Picture 9" descr="3aabe865d62f8b8f83ff7f265ce32059"/>
          <p:cNvPicPr>
            <a:picLocks noChangeAspect="1" noChangeArrowheads="1"/>
          </p:cNvPicPr>
          <p:nvPr/>
        </p:nvPicPr>
        <p:blipFill>
          <a:blip r:embed="rId3" cstate="print"/>
          <a:srcRect t="9068"/>
          <a:stretch>
            <a:fillRect/>
          </a:stretch>
        </p:blipFill>
        <p:spPr bwMode="auto">
          <a:xfrm>
            <a:off x="251520" y="188640"/>
            <a:ext cx="24447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b5a7cd1afb0fa5bbcd582177c5bae2f2"/>
          <p:cNvPicPr>
            <a:picLocks noChangeAspect="1" noChangeArrowheads="1"/>
          </p:cNvPicPr>
          <p:nvPr/>
        </p:nvPicPr>
        <p:blipFill>
          <a:blip r:embed="rId4" cstate="print"/>
          <a:srcRect t="10428"/>
          <a:stretch>
            <a:fillRect/>
          </a:stretch>
        </p:blipFill>
        <p:spPr bwMode="auto">
          <a:xfrm>
            <a:off x="251520" y="3501008"/>
            <a:ext cx="24479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225252263"/>
              </p:ext>
            </p:extLst>
          </p:nvPr>
        </p:nvGraphicFramePr>
        <p:xfrm>
          <a:off x="-828600" y="899359"/>
          <a:ext cx="4320480" cy="26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05772" y="0"/>
            <a:ext cx="892899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Доля смертности трудоспособного населения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в общей смертности в РБ в 2015 году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78172391"/>
              </p:ext>
            </p:extLst>
          </p:nvPr>
        </p:nvGraphicFramePr>
        <p:xfrm>
          <a:off x="2497692" y="1124744"/>
          <a:ext cx="52565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480285847"/>
              </p:ext>
            </p:extLst>
          </p:nvPr>
        </p:nvGraphicFramePr>
        <p:xfrm>
          <a:off x="5724128" y="914400"/>
          <a:ext cx="4320480" cy="26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41314441"/>
              </p:ext>
            </p:extLst>
          </p:nvPr>
        </p:nvGraphicFramePr>
        <p:xfrm>
          <a:off x="-612576" y="4005064"/>
          <a:ext cx="4320480" cy="26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366371798"/>
              </p:ext>
            </p:extLst>
          </p:nvPr>
        </p:nvGraphicFramePr>
        <p:xfrm>
          <a:off x="4842759" y="4168480"/>
          <a:ext cx="4320480" cy="26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5772" y="3418497"/>
            <a:ext cx="2305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FFFF00"/>
                </a:solidFill>
              </a:rPr>
              <a:t>Каждый </a:t>
            </a:r>
            <a:r>
              <a:rPr lang="ru-RU" sz="2000" dirty="0" smtClean="0">
                <a:solidFill>
                  <a:srgbClr val="FFFF00"/>
                </a:solidFill>
              </a:rPr>
              <a:t> пятый…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0800000" flipV="1">
            <a:off x="6395975" y="3388363"/>
            <a:ext cx="2873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FFFF00"/>
                </a:solidFill>
              </a:rPr>
              <a:t>Каждый пятый…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317812" y="6124926"/>
            <a:ext cx="1816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FFFF00"/>
                </a:solidFill>
              </a:rPr>
              <a:t>Каждый четвертый…</a:t>
            </a:r>
          </a:p>
        </p:txBody>
      </p:sp>
    </p:spTree>
    <p:extLst>
      <p:ext uri="{BB962C8B-B14F-4D97-AF65-F5344CB8AC3E}">
        <p14:creationId xmlns:p14="http://schemas.microsoft.com/office/powerpoint/2010/main" xmlns="" val="12564209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5113337" cy="576103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600" b="1" dirty="0" smtClean="0">
                <a:solidFill>
                  <a:srgbClr val="000000"/>
                </a:solidFill>
              </a:rPr>
              <a:t>   </a:t>
            </a:r>
            <a:endParaRPr lang="ru-RU" sz="2600" b="1" dirty="0" smtClean="0">
              <a:solidFill>
                <a:srgbClr val="66FF33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600" b="1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FF00"/>
                </a:solidFill>
              </a:rPr>
              <a:t>артериальная гипертония –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600" b="1" dirty="0" smtClean="0"/>
              <a:t>    35,5%;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FF00"/>
                </a:solidFill>
              </a:rPr>
              <a:t> </a:t>
            </a:r>
            <a:r>
              <a:rPr lang="ru-RU" sz="2600" b="1" dirty="0" err="1" smtClean="0">
                <a:solidFill>
                  <a:srgbClr val="00FF00"/>
                </a:solidFill>
              </a:rPr>
              <a:t>гиперхолестеринемия</a:t>
            </a:r>
            <a:r>
              <a:rPr lang="ru-RU" sz="2600" b="1" dirty="0" smtClean="0">
                <a:solidFill>
                  <a:srgbClr val="00FF00"/>
                </a:solidFill>
              </a:rPr>
              <a:t> –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</a:t>
            </a:r>
            <a:r>
              <a:rPr lang="ru-RU" sz="2600" b="1" dirty="0" smtClean="0"/>
              <a:t>23%;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FF00"/>
                </a:solidFill>
              </a:rPr>
              <a:t> курение </a:t>
            </a:r>
            <a:r>
              <a:rPr lang="ru-RU" sz="2600" b="1" dirty="0" smtClean="0"/>
              <a:t>- 17,1%;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FF00"/>
                </a:solidFill>
              </a:rPr>
              <a:t>недостаточное потребление овощей и фруктов - </a:t>
            </a:r>
            <a:r>
              <a:rPr lang="ru-RU" sz="2600" b="1" dirty="0" smtClean="0"/>
              <a:t>12,9%;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FF00"/>
                </a:solidFill>
              </a:rPr>
              <a:t>избыточная масса тела –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600" b="1" dirty="0" smtClean="0"/>
              <a:t>   12,5%;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FF00"/>
                </a:solidFill>
              </a:rPr>
              <a:t>избыточное потребление алкоголя - </a:t>
            </a:r>
            <a:r>
              <a:rPr lang="ru-RU" sz="2600" b="1" dirty="0" smtClean="0"/>
              <a:t>11,9%;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FF00"/>
                </a:solidFill>
              </a:rPr>
              <a:t>гиподинамия – </a:t>
            </a:r>
            <a:r>
              <a:rPr lang="ru-RU" sz="2600" b="1" dirty="0" smtClean="0"/>
              <a:t>9%.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57338"/>
          </a:xfrm>
        </p:spPr>
        <p:txBody>
          <a:bodyPr/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FFFF00"/>
                </a:solidFill>
              </a:rPr>
              <a:t> </a:t>
            </a:r>
            <a:r>
              <a:rPr lang="ru-RU" sz="3600" b="1" kern="0" dirty="0" smtClean="0">
                <a:solidFill>
                  <a:srgbClr val="FFFF00"/>
                </a:solidFill>
              </a:rPr>
              <a:t>7 факторов риска развития</a:t>
            </a:r>
            <a:br>
              <a:rPr lang="ru-RU" sz="3600" b="1" kern="0" dirty="0" smtClean="0">
                <a:solidFill>
                  <a:srgbClr val="FFFF00"/>
                </a:solidFill>
              </a:rPr>
            </a:br>
            <a:r>
              <a:rPr lang="ru-RU" sz="3600" b="1" kern="0" dirty="0" err="1" smtClean="0">
                <a:solidFill>
                  <a:srgbClr val="FFFF00"/>
                </a:solidFill>
              </a:rPr>
              <a:t>сердечно-сосудистых</a:t>
            </a:r>
            <a:r>
              <a:rPr lang="ru-RU" sz="3600" b="1" kern="0" dirty="0" smtClean="0">
                <a:solidFill>
                  <a:srgbClr val="FFFF00"/>
                </a:solidFill>
              </a:rPr>
              <a:t> заболеваний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9460" name="Рисунок 9"/>
          <p:cNvPicPr>
            <a:picLocks noChangeAspect="1" noChangeArrowheads="1"/>
          </p:cNvPicPr>
          <p:nvPr/>
        </p:nvPicPr>
        <p:blipFill>
          <a:blip r:embed="rId2" cstate="print"/>
          <a:srcRect r="108"/>
          <a:stretch>
            <a:fillRect/>
          </a:stretch>
        </p:blipFill>
        <p:spPr bwMode="auto">
          <a:xfrm>
            <a:off x="6994525" y="1803400"/>
            <a:ext cx="2019300" cy="2238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8" descr="Курение (текст + фото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4659313"/>
            <a:ext cx="30607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C:\Users\User\Desktop\Новая папка\фото зож\336_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133600"/>
            <a:ext cx="20320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375150"/>
            <a:ext cx="4864100" cy="1400175"/>
            <a:chOff x="447" y="2571"/>
            <a:chExt cx="3064" cy="882"/>
          </a:xfrm>
        </p:grpSpPr>
        <p:sp>
          <p:nvSpPr>
            <p:cNvPr id="20514" name="Freeform 3"/>
            <p:cNvSpPr>
              <a:spLocks/>
            </p:cNvSpPr>
            <p:nvPr/>
          </p:nvSpPr>
          <p:spPr bwMode="auto">
            <a:xfrm rot="943629">
              <a:off x="447" y="2689"/>
              <a:ext cx="3064" cy="764"/>
            </a:xfrm>
            <a:custGeom>
              <a:avLst/>
              <a:gdLst>
                <a:gd name="T0" fmla="*/ 165 w 2747"/>
                <a:gd name="T1" fmla="*/ 0 h 1131"/>
                <a:gd name="T2" fmla="*/ 14134 w 2747"/>
                <a:gd name="T3" fmla="*/ 1 h 1131"/>
                <a:gd name="T4" fmla="*/ 14110 w 2747"/>
                <a:gd name="T5" fmla="*/ 3 h 1131"/>
                <a:gd name="T6" fmla="*/ 0 w 2747"/>
                <a:gd name="T7" fmla="*/ 1 h 1131"/>
                <a:gd name="T8" fmla="*/ 165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5" name="Line 4"/>
            <p:cNvSpPr>
              <a:spLocks noChangeShapeType="1"/>
            </p:cNvSpPr>
            <p:nvPr/>
          </p:nvSpPr>
          <p:spPr bwMode="auto">
            <a:xfrm rot="38969">
              <a:off x="1150" y="2571"/>
              <a:ext cx="1547" cy="684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87400" y="1147763"/>
            <a:ext cx="4510088" cy="1509712"/>
            <a:chOff x="682" y="1040"/>
            <a:chExt cx="2841" cy="951"/>
          </a:xfrm>
        </p:grpSpPr>
        <p:sp>
          <p:nvSpPr>
            <p:cNvPr id="20512" name="Freeform 6"/>
            <p:cNvSpPr>
              <a:spLocks/>
            </p:cNvSpPr>
            <p:nvPr/>
          </p:nvSpPr>
          <p:spPr bwMode="auto">
            <a:xfrm rot="-420076">
              <a:off x="682" y="1040"/>
              <a:ext cx="2841" cy="951"/>
            </a:xfrm>
            <a:custGeom>
              <a:avLst/>
              <a:gdLst>
                <a:gd name="T0" fmla="*/ 0 w 2726"/>
                <a:gd name="T1" fmla="*/ 5 h 1387"/>
                <a:gd name="T2" fmla="*/ 4728 w 2726"/>
                <a:gd name="T3" fmla="*/ 0 h 1387"/>
                <a:gd name="T4" fmla="*/ 5067 w 2726"/>
                <a:gd name="T5" fmla="*/ 2 h 1387"/>
                <a:gd name="T6" fmla="*/ 38 w 2726"/>
                <a:gd name="T7" fmla="*/ 5 h 1387"/>
                <a:gd name="T8" fmla="*/ 0 w 2726"/>
                <a:gd name="T9" fmla="*/ 5 h 1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6"/>
                <a:gd name="T16" fmla="*/ 0 h 1387"/>
                <a:gd name="T17" fmla="*/ 2726 w 2726"/>
                <a:gd name="T18" fmla="*/ 1387 h 1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6" h="1387">
                  <a:moveTo>
                    <a:pt x="0" y="1360"/>
                  </a:moveTo>
                  <a:lnTo>
                    <a:pt x="2544" y="0"/>
                  </a:lnTo>
                  <a:lnTo>
                    <a:pt x="2726" y="683"/>
                  </a:lnTo>
                  <a:lnTo>
                    <a:pt x="22" y="1387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00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3" name="Line 7"/>
            <p:cNvSpPr>
              <a:spLocks noChangeShapeType="1"/>
            </p:cNvSpPr>
            <p:nvPr/>
          </p:nvSpPr>
          <p:spPr bwMode="auto">
            <a:xfrm rot="21179924" flipV="1">
              <a:off x="1169" y="1447"/>
              <a:ext cx="1587" cy="430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14375" y="2514600"/>
            <a:ext cx="4302125" cy="735013"/>
            <a:chOff x="677" y="1708"/>
            <a:chExt cx="2709" cy="463"/>
          </a:xfrm>
        </p:grpSpPr>
        <p:sp>
          <p:nvSpPr>
            <p:cNvPr id="20510" name="Freeform 9"/>
            <p:cNvSpPr>
              <a:spLocks/>
            </p:cNvSpPr>
            <p:nvPr/>
          </p:nvSpPr>
          <p:spPr bwMode="auto">
            <a:xfrm rot="-498083">
              <a:off x="677" y="1708"/>
              <a:ext cx="2709" cy="463"/>
            </a:xfrm>
            <a:custGeom>
              <a:avLst/>
              <a:gdLst>
                <a:gd name="T0" fmla="*/ 0 w 2747"/>
                <a:gd name="T1" fmla="*/ 1 h 694"/>
                <a:gd name="T2" fmla="*/ 2230 w 2747"/>
                <a:gd name="T3" fmla="*/ 0 h 694"/>
                <a:gd name="T4" fmla="*/ 2226 w 2747"/>
                <a:gd name="T5" fmla="*/ 1 h 694"/>
                <a:gd name="T6" fmla="*/ 6 w 2747"/>
                <a:gd name="T7" fmla="*/ 1 h 694"/>
                <a:gd name="T8" fmla="*/ 0 w 2747"/>
                <a:gd name="T9" fmla="*/ 1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694"/>
                <a:gd name="T17" fmla="*/ 2747 w 2747"/>
                <a:gd name="T18" fmla="*/ 694 h 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694">
                  <a:moveTo>
                    <a:pt x="0" y="427"/>
                  </a:moveTo>
                  <a:lnTo>
                    <a:pt x="2747" y="0"/>
                  </a:lnTo>
                  <a:lnTo>
                    <a:pt x="2742" y="694"/>
                  </a:lnTo>
                  <a:lnTo>
                    <a:pt x="6" y="459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00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1" name="Line 10"/>
            <p:cNvSpPr>
              <a:spLocks noChangeShapeType="1"/>
            </p:cNvSpPr>
            <p:nvPr/>
          </p:nvSpPr>
          <p:spPr bwMode="auto">
            <a:xfrm rot="21101917" flipV="1">
              <a:off x="1157" y="1956"/>
              <a:ext cx="1627" cy="46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14375" y="3235325"/>
            <a:ext cx="4259263" cy="1238250"/>
            <a:chOff x="681" y="2034"/>
            <a:chExt cx="2683" cy="780"/>
          </a:xfrm>
        </p:grpSpPr>
        <p:sp>
          <p:nvSpPr>
            <p:cNvPr id="20508" name="Freeform 12"/>
            <p:cNvSpPr>
              <a:spLocks/>
            </p:cNvSpPr>
            <p:nvPr/>
          </p:nvSpPr>
          <p:spPr bwMode="auto">
            <a:xfrm rot="-487159">
              <a:off x="681" y="2034"/>
              <a:ext cx="2683" cy="780"/>
            </a:xfrm>
            <a:custGeom>
              <a:avLst/>
              <a:gdLst>
                <a:gd name="T0" fmla="*/ 21 w 2747"/>
                <a:gd name="T1" fmla="*/ 0 h 1131"/>
                <a:gd name="T2" fmla="*/ 1928 w 2747"/>
                <a:gd name="T3" fmla="*/ 2 h 1131"/>
                <a:gd name="T4" fmla="*/ 1926 w 2747"/>
                <a:gd name="T5" fmla="*/ 4 h 1131"/>
                <a:gd name="T6" fmla="*/ 0 w 2747"/>
                <a:gd name="T7" fmla="*/ 1 h 1131"/>
                <a:gd name="T8" fmla="*/ 21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9" name="Line 13"/>
            <p:cNvSpPr>
              <a:spLocks noChangeShapeType="1"/>
            </p:cNvSpPr>
            <p:nvPr/>
          </p:nvSpPr>
          <p:spPr bwMode="auto">
            <a:xfrm rot="-487159">
              <a:off x="1183" y="2150"/>
              <a:ext cx="1566" cy="301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0574" name="Text Box 14"/>
          <p:cNvSpPr txBox="1">
            <a:spLocks noChangeArrowheads="1"/>
          </p:cNvSpPr>
          <p:nvPr/>
        </p:nvSpPr>
        <p:spPr bwMode="auto">
          <a:xfrm>
            <a:off x="6905625" y="3455988"/>
            <a:ext cx="18319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/>
              <a:t>Внезапная смерть</a:t>
            </a:r>
            <a:endParaRPr lang="en-GB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 rot="482802">
            <a:off x="723900" y="3917950"/>
            <a:ext cx="4279900" cy="1152525"/>
            <a:chOff x="679" y="2160"/>
            <a:chExt cx="2694" cy="958"/>
          </a:xfrm>
        </p:grpSpPr>
        <p:sp>
          <p:nvSpPr>
            <p:cNvPr id="20506" name="Freeform 16"/>
            <p:cNvSpPr>
              <a:spLocks/>
            </p:cNvSpPr>
            <p:nvPr/>
          </p:nvSpPr>
          <p:spPr bwMode="auto">
            <a:xfrm rot="-206189">
              <a:off x="679" y="2160"/>
              <a:ext cx="2694" cy="958"/>
            </a:xfrm>
            <a:custGeom>
              <a:avLst/>
              <a:gdLst>
                <a:gd name="T0" fmla="*/ 25 w 2747"/>
                <a:gd name="T1" fmla="*/ 0 h 1131"/>
                <a:gd name="T2" fmla="*/ 2052 w 2747"/>
                <a:gd name="T3" fmla="*/ 38 h 1131"/>
                <a:gd name="T4" fmla="*/ 2047 w 2747"/>
                <a:gd name="T5" fmla="*/ 93 h 1131"/>
                <a:gd name="T6" fmla="*/ 0 w 2747"/>
                <a:gd name="T7" fmla="*/ 3 h 1131"/>
                <a:gd name="T8" fmla="*/ 25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 rot="-206189">
              <a:off x="1141" y="2277"/>
              <a:ext cx="1626" cy="400"/>
            </a:xfrm>
            <a:prstGeom prst="line">
              <a:avLst/>
            </a:prstGeom>
            <a:noFill/>
            <a:ln w="28575">
              <a:solidFill>
                <a:srgbClr val="0062C5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0578" name="Text Box 18"/>
          <p:cNvSpPr txBox="1">
            <a:spLocks noChangeArrowheads="1"/>
          </p:cNvSpPr>
          <p:nvPr/>
        </p:nvSpPr>
        <p:spPr bwMode="auto">
          <a:xfrm>
            <a:off x="6635750" y="2133600"/>
            <a:ext cx="2508250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Увеличение риска инсульта          в </a:t>
            </a:r>
            <a:r>
              <a:rPr lang="ru-RU" sz="2800" dirty="0"/>
              <a:t>12 </a:t>
            </a:r>
            <a:r>
              <a:rPr lang="ru-RU" dirty="0"/>
              <a:t>раз</a:t>
            </a:r>
            <a:endParaRPr lang="en-GB" dirty="0"/>
          </a:p>
        </p:txBody>
      </p: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6362700" y="4373563"/>
            <a:ext cx="2921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/>
              <a:t>Увеличение риска развития сердечной недостаточности                        в 14 раз</a:t>
            </a:r>
            <a:endParaRPr lang="en-GB"/>
          </a:p>
        </p:txBody>
      </p:sp>
      <p:pic>
        <p:nvPicPr>
          <p:cNvPr id="20490" name="Picture 20" descr="ИБС. Ишемическая болезнь сердц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659063"/>
            <a:ext cx="1346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22"/>
          <p:cNvSpPr txBox="1">
            <a:spLocks noChangeArrowheads="1"/>
          </p:cNvSpPr>
          <p:nvPr/>
        </p:nvSpPr>
        <p:spPr bwMode="auto">
          <a:xfrm>
            <a:off x="6383338" y="16462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cs-CZ" sz="2000"/>
          </a:p>
        </p:txBody>
      </p:sp>
      <p:sp>
        <p:nvSpPr>
          <p:cNvPr id="20492" name="AutoShape 23"/>
          <p:cNvSpPr>
            <a:spLocks noChangeArrowheads="1"/>
          </p:cNvSpPr>
          <p:nvPr/>
        </p:nvSpPr>
        <p:spPr bwMode="auto">
          <a:xfrm>
            <a:off x="4749800" y="787400"/>
            <a:ext cx="790575" cy="936625"/>
          </a:xfrm>
          <a:prstGeom prst="upArrow">
            <a:avLst>
              <a:gd name="adj1" fmla="val 50000"/>
              <a:gd name="adj2" fmla="val 29618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84" name="Text Box 24"/>
          <p:cNvSpPr txBox="1">
            <a:spLocks noChangeArrowheads="1"/>
          </p:cNvSpPr>
          <p:nvPr/>
        </p:nvSpPr>
        <p:spPr bwMode="auto">
          <a:xfrm>
            <a:off x="6686550" y="620713"/>
            <a:ext cx="245745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dirty="0"/>
              <a:t>Увеличение риска инфаркта миокарда                     в 4 раза</a:t>
            </a:r>
            <a:endParaRPr lang="en-GB" dirty="0"/>
          </a:p>
        </p:txBody>
      </p:sp>
      <p:sp>
        <p:nvSpPr>
          <p:cNvPr id="450585" name="Text Box 25"/>
          <p:cNvSpPr txBox="1">
            <a:spLocks noChangeArrowheads="1"/>
          </p:cNvSpPr>
          <p:nvPr/>
        </p:nvSpPr>
        <p:spPr bwMode="auto">
          <a:xfrm>
            <a:off x="6692900" y="5935663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/>
              <a:t>Аритмии</a:t>
            </a:r>
            <a:endParaRPr lang="en-GB"/>
          </a:p>
        </p:txBody>
      </p:sp>
      <p:sp>
        <p:nvSpPr>
          <p:cNvPr id="20495" name="Rectangle 26"/>
          <p:cNvSpPr>
            <a:spLocks noChangeArrowheads="1"/>
          </p:cNvSpPr>
          <p:nvPr/>
        </p:nvSpPr>
        <p:spPr bwMode="auto">
          <a:xfrm>
            <a:off x="355600" y="625951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i="1" dirty="0" err="1"/>
              <a:t>Verdec</a:t>
            </a:r>
            <a:r>
              <a:rPr lang="ru-RU" sz="1200" i="1" dirty="0"/>
              <a:t>с</a:t>
            </a:r>
            <a:r>
              <a:rPr lang="en-US" sz="1200" i="1" dirty="0" err="1"/>
              <a:t>hia</a:t>
            </a:r>
            <a:r>
              <a:rPr lang="en-US" sz="1200" i="1" dirty="0"/>
              <a:t> P. et al. // </a:t>
            </a:r>
            <a:r>
              <a:rPr lang="en-US" sz="1200" i="1" dirty="0" err="1"/>
              <a:t>Ital</a:t>
            </a:r>
            <a:r>
              <a:rPr lang="en-US" sz="1200" i="1" dirty="0"/>
              <a:t> Heart J, 2004Jul; 5(7):505-10</a:t>
            </a:r>
            <a:r>
              <a:rPr lang="ru-RU" sz="1200" i="1" dirty="0" err="1"/>
              <a:t>Anderson</a:t>
            </a:r>
            <a:r>
              <a:rPr lang="ru-RU" sz="1200" i="1" dirty="0"/>
              <a:t> K.M. // </a:t>
            </a:r>
            <a:r>
              <a:rPr lang="ru-RU" sz="1200" i="1" dirty="0" err="1"/>
              <a:t>Clin</a:t>
            </a:r>
            <a:r>
              <a:rPr lang="ru-RU" sz="1200" i="1" dirty="0"/>
              <a:t>. </a:t>
            </a:r>
            <a:r>
              <a:rPr lang="ru-RU" sz="1200" i="1" dirty="0" err="1"/>
              <a:t>Exp</a:t>
            </a:r>
            <a:r>
              <a:rPr lang="ru-RU" sz="1200" i="1" dirty="0"/>
              <a:t>. </a:t>
            </a:r>
            <a:r>
              <a:rPr lang="ru-RU" sz="1200" i="1" dirty="0" err="1"/>
              <a:t>Hypertens</a:t>
            </a:r>
            <a:r>
              <a:rPr lang="ru-RU" sz="1200" i="1" dirty="0"/>
              <a:t>. – 1992. – Vol.14. – P.85&amp;97</a:t>
            </a:r>
          </a:p>
        </p:txBody>
      </p:sp>
      <p:pic>
        <p:nvPicPr>
          <p:cNvPr id="20496" name="Picture 27" descr="cemet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788" y="3308350"/>
            <a:ext cx="1295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8" descr="Ch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8788" y="2100263"/>
            <a:ext cx="1008062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9" descr="china_heartatt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0375" y="776288"/>
            <a:ext cx="10795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30" descr="Картинка 62 из 17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8788" y="5651500"/>
            <a:ext cx="10810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8788" y="4459288"/>
            <a:ext cx="831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Rectangle 32"/>
          <p:cNvSpPr>
            <a:spLocks noGrp="1" noChangeArrowheads="1"/>
          </p:cNvSpPr>
          <p:nvPr>
            <p:ph type="title"/>
          </p:nvPr>
        </p:nvSpPr>
        <p:spPr>
          <a:xfrm>
            <a:off x="107504" y="52131"/>
            <a:ext cx="7258050" cy="1671894"/>
          </a:xfrm>
        </p:spPr>
        <p:txBody>
          <a:bodyPr/>
          <a:lstStyle/>
          <a:p>
            <a:r>
              <a:rPr lang="ru-RU" sz="4000" b="1" dirty="0" smtClean="0">
                <a:latin typeface="Arial Narrow" pitchFamily="34" charset="0"/>
              </a:rPr>
              <a:t>Осложнения </a:t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4000" b="1" dirty="0" smtClean="0">
                <a:latin typeface="Arial Narrow" pitchFamily="34" charset="0"/>
              </a:rPr>
              <a:t>артериальной </a:t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4000" b="1" dirty="0" smtClean="0">
                <a:latin typeface="Arial Narrow" pitchFamily="34" charset="0"/>
              </a:rPr>
              <a:t>гипертензии</a:t>
            </a:r>
          </a:p>
        </p:txBody>
      </p:sp>
      <p:sp>
        <p:nvSpPr>
          <p:cNvPr id="20502" name="AutoShape 33"/>
          <p:cNvSpPr>
            <a:spLocks noChangeArrowheads="1"/>
          </p:cNvSpPr>
          <p:nvPr/>
        </p:nvSpPr>
        <p:spPr bwMode="auto">
          <a:xfrm>
            <a:off x="4749800" y="2011363"/>
            <a:ext cx="790575" cy="936625"/>
          </a:xfrm>
          <a:prstGeom prst="upArrow">
            <a:avLst>
              <a:gd name="adj1" fmla="val 50000"/>
              <a:gd name="adj2" fmla="val 29618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AutoShape 34"/>
          <p:cNvSpPr>
            <a:spLocks noChangeArrowheads="1"/>
          </p:cNvSpPr>
          <p:nvPr/>
        </p:nvSpPr>
        <p:spPr bwMode="auto">
          <a:xfrm>
            <a:off x="4749800" y="3235325"/>
            <a:ext cx="790575" cy="936625"/>
          </a:xfrm>
          <a:prstGeom prst="upArrow">
            <a:avLst>
              <a:gd name="adj1" fmla="val 50000"/>
              <a:gd name="adj2" fmla="val 29618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AutoShape 35"/>
          <p:cNvSpPr>
            <a:spLocks noChangeArrowheads="1"/>
          </p:cNvSpPr>
          <p:nvPr/>
        </p:nvSpPr>
        <p:spPr bwMode="auto">
          <a:xfrm>
            <a:off x="4749800" y="4386263"/>
            <a:ext cx="790575" cy="936625"/>
          </a:xfrm>
          <a:prstGeom prst="upArrow">
            <a:avLst>
              <a:gd name="adj1" fmla="val 50000"/>
              <a:gd name="adj2" fmla="val 29618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>
            <a:off x="4749800" y="5538788"/>
            <a:ext cx="790575" cy="936625"/>
          </a:xfrm>
          <a:prstGeom prst="upArrow">
            <a:avLst>
              <a:gd name="adj1" fmla="val 50000"/>
              <a:gd name="adj2" fmla="val 29618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4" grpId="0"/>
      <p:bldP spid="450578" grpId="0"/>
      <p:bldP spid="450579" grpId="0"/>
      <p:bldP spid="450584" grpId="0"/>
      <p:bldP spid="4505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1200"/>
          </a:xfrm>
        </p:spPr>
        <p:txBody>
          <a:bodyPr lIns="0" rIns="0" bIns="0" anchor="b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АДЕКВАТНЫЙ  КОНТРОЛЬ  АД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-121535" y="1916831"/>
            <a:ext cx="3924300" cy="3455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 smtClean="0"/>
              <a:t>    Если Вы перенесли инфаркт миокарда, страдаете стенокардией, перемежающейся хромотой, </a:t>
            </a:r>
          </a:p>
        </p:txBody>
      </p:sp>
      <p:pic>
        <p:nvPicPr>
          <p:cNvPr id="21508" name="Picture 4" descr="C:\Users\User\Desktop\Новая папка\фото зож 2\измер. 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51704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08384" y="620688"/>
            <a:ext cx="8893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rgbClr val="FF00FF"/>
                </a:solidFill>
              </a:rPr>
              <a:t>Стремитесь к уровню АД – </a:t>
            </a:r>
            <a:endParaRPr lang="ru-RU" sz="3200" i="1" dirty="0" smtClean="0">
              <a:solidFill>
                <a:srgbClr val="FF00FF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FF00FF"/>
                </a:solidFill>
              </a:rPr>
              <a:t>ниже </a:t>
            </a:r>
            <a:r>
              <a:rPr lang="ru-RU" sz="3200" i="1" dirty="0">
                <a:solidFill>
                  <a:srgbClr val="FF00FF"/>
                </a:solidFill>
              </a:rPr>
              <a:t>140/90 мм </a:t>
            </a:r>
            <a:r>
              <a:rPr lang="ru-RU" sz="3200" i="1" dirty="0" err="1">
                <a:solidFill>
                  <a:srgbClr val="FF00FF"/>
                </a:solidFill>
              </a:rPr>
              <a:t>рт.ст</a:t>
            </a:r>
            <a:r>
              <a:rPr lang="ru-RU" sz="3200" i="1" dirty="0">
                <a:solidFill>
                  <a:srgbClr val="FF00FF"/>
                </a:solidFill>
              </a:rPr>
              <a:t>.</a:t>
            </a: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5517232"/>
            <a:ext cx="914399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3653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b="1" i="1" dirty="0" smtClean="0">
                <a:solidFill>
                  <a:srgbClr val="FF00FF"/>
                </a:solidFill>
              </a:rPr>
              <a:t>то </a:t>
            </a:r>
            <a:r>
              <a:rPr lang="ru-RU" sz="3200" b="1" i="1" dirty="0" smtClean="0">
                <a:solidFill>
                  <a:srgbClr val="FF00FF"/>
                </a:solidFill>
              </a:rPr>
              <a:t>необходимо стремиться к более низкому уровню АД – </a:t>
            </a:r>
            <a:r>
              <a:rPr lang="ru-RU" sz="3200" b="1" i="1" dirty="0" smtClean="0">
                <a:solidFill>
                  <a:srgbClr val="FF00FF"/>
                </a:solidFill>
              </a:rPr>
              <a:t>ниже 130/80 мм. </a:t>
            </a:r>
            <a:r>
              <a:rPr lang="ru-RU" sz="3200" b="1" i="1" dirty="0" err="1" smtClean="0">
                <a:solidFill>
                  <a:srgbClr val="FF00FF"/>
                </a:solidFill>
              </a:rPr>
              <a:t>рт</a:t>
            </a:r>
            <a:r>
              <a:rPr lang="ru-RU" sz="3200" b="1" i="1" dirty="0" smtClean="0">
                <a:solidFill>
                  <a:srgbClr val="FF00FF"/>
                </a:solidFill>
              </a:rPr>
              <a:t>. ст</a:t>
            </a:r>
            <a:r>
              <a:rPr lang="ru-RU" sz="3200" b="1" i="1" dirty="0" smtClean="0">
                <a:solidFill>
                  <a:srgbClr val="FF00FF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 lIns="0" rIns="0" bIns="0" anchor="b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КОНТРОЛЬ УРОВНЯ ХОЛЕСТЕРИНА И ЛИПИДОГРАММЫ</a:t>
            </a:r>
          </a:p>
        </p:txBody>
      </p:sp>
      <p:sp>
        <p:nvSpPr>
          <p:cNvPr id="33796" name="Содержимое 2"/>
          <p:cNvSpPr>
            <a:spLocks noGrp="1"/>
          </p:cNvSpPr>
          <p:nvPr>
            <p:ph idx="4294967295"/>
          </p:nvPr>
        </p:nvSpPr>
        <p:spPr>
          <a:xfrm>
            <a:off x="-13192" y="1124744"/>
            <a:ext cx="9157192" cy="5399930"/>
          </a:xfrm>
        </p:spPr>
        <p:txBody>
          <a:bodyPr/>
          <a:lstStyle/>
          <a:p>
            <a:pPr marL="571500" indent="-571500" algn="ctr">
              <a:buFont typeface="Wingdings" pitchFamily="2" charset="2"/>
              <a:buNone/>
            </a:pPr>
            <a:r>
              <a:rPr lang="ru-RU" sz="2600" b="1" i="1" u="sng" dirty="0" smtClean="0">
                <a:solidFill>
                  <a:srgbClr val="00FF00"/>
                </a:solidFill>
              </a:rPr>
              <a:t>ЦЕЛЕВЫЕ УРОВНИ ПОКАЗАТЕЛЕЙ </a:t>
            </a:r>
          </a:p>
          <a:p>
            <a:pPr marL="571500" indent="-571500" algn="ctr">
              <a:buFont typeface="Wingdings" pitchFamily="2" charset="2"/>
              <a:buNone/>
            </a:pPr>
            <a:r>
              <a:rPr lang="ru-RU" sz="2600" b="1" i="1" u="sng" dirty="0" smtClean="0">
                <a:solidFill>
                  <a:srgbClr val="00FF00"/>
                </a:solidFill>
              </a:rPr>
              <a:t>ЛИПИДНОГО ОБМЕНА:</a:t>
            </a: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Общий холестерин -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&lt; 4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,5 </a:t>
            </a:r>
            <a:r>
              <a:rPr lang="ru-RU" sz="2400" b="1" dirty="0" err="1" smtClean="0">
                <a:solidFill>
                  <a:srgbClr val="FFFF0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/л;</a:t>
            </a: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Липопротеиды низкой плотности (ЛПНП) -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&lt;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 2,6 </a:t>
            </a:r>
            <a:r>
              <a:rPr lang="ru-RU" sz="2400" b="1" dirty="0" err="1" smtClean="0">
                <a:solidFill>
                  <a:srgbClr val="FFFF0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/л;</a:t>
            </a: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Липопротеиды высокой плотности (ЛПВП) -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&gt;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1,0 </a:t>
            </a:r>
            <a:r>
              <a:rPr lang="ru-RU" sz="2400" b="1" dirty="0" err="1" smtClean="0">
                <a:solidFill>
                  <a:srgbClr val="FFFF0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/л;</a:t>
            </a:r>
          </a:p>
          <a:p>
            <a:pPr marL="571500" indent="-571500">
              <a:lnSpc>
                <a:spcPct val="140000"/>
              </a:lnSpc>
              <a:buClr>
                <a:srgbClr val="FFFF00"/>
              </a:buClr>
              <a:buFont typeface="Wingdings 2" pitchFamily="18" charset="2"/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Триглицериды -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&lt;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 1,7 </a:t>
            </a:r>
            <a:r>
              <a:rPr lang="ru-RU" sz="2400" b="1" dirty="0" err="1" smtClean="0">
                <a:solidFill>
                  <a:srgbClr val="FFFF00"/>
                </a:solidFill>
                <a:latin typeface="Arial Black" pitchFamily="34" charset="0"/>
              </a:rPr>
              <a:t>ммоль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/л</a:t>
            </a:r>
          </a:p>
          <a:p>
            <a:pPr marL="571500" indent="-571500">
              <a:lnSpc>
                <a:spcPct val="90000"/>
              </a:lnSpc>
            </a:pPr>
            <a:endParaRPr lang="ru-RU" sz="2600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5765192"/>
            <a:ext cx="8712968" cy="10264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ДЛЯ ЧЕГО ЭТО НУЖНО?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9037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тистик\Рабочий стол\blyashki_holesterinov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21" y="1444395"/>
            <a:ext cx="4145597" cy="42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5465" y="0"/>
            <a:ext cx="8712968" cy="126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 smtClean="0">
                <a:solidFill>
                  <a:srgbClr val="FF0000"/>
                </a:solidFill>
                <a:latin typeface="Arial Black" pitchFamily="34" charset="0"/>
              </a:rPr>
              <a:t>Холестериновая бляшка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астет несколько лет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98600" y="1412776"/>
            <a:ext cx="4737895" cy="5328592"/>
          </a:xfrm>
          <a:prstGeom prst="roundRect">
            <a:avLst/>
          </a:prstGeom>
          <a:solidFill>
            <a:srgbClr val="FFE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0033CC"/>
                </a:solidFill>
              </a:rPr>
              <a:t>Н</a:t>
            </a:r>
            <a:r>
              <a:rPr lang="ru-RU" dirty="0" smtClean="0">
                <a:solidFill>
                  <a:srgbClr val="0033CC"/>
                </a:solidFill>
              </a:rPr>
              <a:t>аследственная предрасположенность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0033CC"/>
                </a:solidFill>
              </a:rPr>
              <a:t>Продукты </a:t>
            </a:r>
            <a:r>
              <a:rPr lang="ru-RU" dirty="0">
                <a:solidFill>
                  <a:srgbClr val="0033CC"/>
                </a:solidFill>
              </a:rPr>
              <a:t>с высоким содержанием животных </a:t>
            </a:r>
            <a:r>
              <a:rPr lang="ru-RU" dirty="0" smtClean="0">
                <a:solidFill>
                  <a:srgbClr val="0033CC"/>
                </a:solidFill>
              </a:rPr>
              <a:t>жиров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0033CC"/>
                </a:solidFill>
              </a:rPr>
              <a:t>Н</a:t>
            </a:r>
            <a:r>
              <a:rPr lang="ru-RU" dirty="0" smtClean="0">
                <a:solidFill>
                  <a:srgbClr val="0033CC"/>
                </a:solidFill>
              </a:rPr>
              <a:t>изкая </a:t>
            </a:r>
            <a:r>
              <a:rPr lang="ru-RU" dirty="0">
                <a:solidFill>
                  <a:srgbClr val="0033CC"/>
                </a:solidFill>
              </a:rPr>
              <a:t>физическая </a:t>
            </a:r>
            <a:r>
              <a:rPr lang="ru-RU" dirty="0" smtClean="0">
                <a:solidFill>
                  <a:srgbClr val="0033CC"/>
                </a:solidFill>
              </a:rPr>
              <a:t>активность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0033CC"/>
                </a:solidFill>
              </a:rPr>
              <a:t>Ожирение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0033CC"/>
                </a:solidFill>
              </a:rPr>
              <a:t>Курение</a:t>
            </a:r>
            <a:endParaRPr lang="ru-RU" dirty="0">
              <a:solidFill>
                <a:srgbClr val="0033CC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0033CC"/>
                </a:solidFill>
              </a:rPr>
              <a:t>Сахарный диабет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0033CC"/>
                </a:solidFill>
              </a:rPr>
              <a:t>Алкоголизм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0033CC"/>
                </a:solidFill>
              </a:rPr>
              <a:t>Недостаточность </a:t>
            </a:r>
            <a:r>
              <a:rPr lang="ru-RU" dirty="0">
                <a:solidFill>
                  <a:srgbClr val="0033CC"/>
                </a:solidFill>
              </a:rPr>
              <a:t>выработки гормонов щитовидной железы</a:t>
            </a:r>
          </a:p>
        </p:txBody>
      </p:sp>
    </p:spTree>
    <p:extLst>
      <p:ext uri="{BB962C8B-B14F-4D97-AF65-F5344CB8AC3E}">
        <p14:creationId xmlns:p14="http://schemas.microsoft.com/office/powerpoint/2010/main" xmlns="" val="27072439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статистик\Рабочий стол\imgprevie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87498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45323" y="1052736"/>
            <a:ext cx="201622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ЗДОРОВАЯ артерия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01704" y="908720"/>
            <a:ext cx="247928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НЕЗДОРОВАЯ артерия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898316">
            <a:off x="1939405" y="3862154"/>
            <a:ext cx="2166903" cy="820293"/>
          </a:xfrm>
          <a:prstGeom prst="notchedRightArrow">
            <a:avLst/>
          </a:prstGeom>
          <a:solidFill>
            <a:srgbClr val="FF006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8109" y="4005064"/>
            <a:ext cx="1786160" cy="7200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вижение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95728" y="2433661"/>
            <a:ext cx="2448272" cy="7200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тложения холестерина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5898316">
            <a:off x="4363281" y="3841919"/>
            <a:ext cx="2810516" cy="338137"/>
          </a:xfrm>
          <a:prstGeom prst="notchedRightArrow">
            <a:avLst/>
          </a:prstGeom>
          <a:solidFill>
            <a:srgbClr val="FF006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49212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630" y="103577"/>
            <a:ext cx="5796136" cy="13091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 smtClean="0">
                <a:solidFill>
                  <a:srgbClr val="FF0000"/>
                </a:solidFill>
                <a:latin typeface="Arial Black" pitchFamily="34" charset="0"/>
              </a:rPr>
              <a:t>Холестериновая бляшка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86" y="3826053"/>
            <a:ext cx="8667986" cy="9144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33CC"/>
                </a:solidFill>
              </a:rPr>
              <a:t>В сосудах сердца -  сердечный приступ </a:t>
            </a:r>
            <a:r>
              <a:rPr lang="ru-RU" dirty="0" smtClean="0">
                <a:solidFill>
                  <a:srgbClr val="0033CC"/>
                </a:solidFill>
              </a:rPr>
              <a:t>– стенокардия, ИНФАРКТ МИОКАРДА - смерть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464" y="4774966"/>
            <a:ext cx="8675007" cy="107173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33CC"/>
                </a:solidFill>
              </a:rPr>
              <a:t>В сосудах </a:t>
            </a:r>
            <a:r>
              <a:rPr lang="ru-RU" dirty="0" smtClean="0">
                <a:solidFill>
                  <a:srgbClr val="0033CC"/>
                </a:solidFill>
              </a:rPr>
              <a:t>головного мозга – временное или необратимое нарушение мозгового кровообращения ИНСУЛЬТ - смерть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5465" y="5877272"/>
            <a:ext cx="8675007" cy="8557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33CC"/>
                </a:solidFill>
              </a:rPr>
              <a:t>В сосудах </a:t>
            </a:r>
            <a:r>
              <a:rPr lang="ru-RU" dirty="0" smtClean="0">
                <a:solidFill>
                  <a:srgbClr val="0033CC"/>
                </a:solidFill>
              </a:rPr>
              <a:t>конечностей - </a:t>
            </a:r>
            <a:r>
              <a:rPr lang="ru-RU" dirty="0">
                <a:solidFill>
                  <a:srgbClr val="0033CC"/>
                </a:solidFill>
              </a:rPr>
              <a:t>сужение артерий в </a:t>
            </a:r>
            <a:r>
              <a:rPr lang="ru-RU" dirty="0" smtClean="0">
                <a:solidFill>
                  <a:srgbClr val="0033CC"/>
                </a:solidFill>
              </a:rPr>
              <a:t>ногах, боли, плохое заживление ран, ампутация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9" name="Рисунок 8" descr="холестерин что это такое, лпнп что это такое, триглицериды,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206" y="5784"/>
            <a:ext cx="2987824" cy="1988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45464" y="1540702"/>
            <a:ext cx="9160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dirty="0" smtClean="0">
                <a:latin typeface="Arial Black" pitchFamily="34" charset="0"/>
              </a:rPr>
              <a:t>Растет медленно </a:t>
            </a:r>
            <a:r>
              <a:rPr lang="ru-RU" dirty="0">
                <a:latin typeface="Arial Black" pitchFamily="34" charset="0"/>
              </a:rPr>
              <a:t>и постоянно, </a:t>
            </a:r>
            <a:r>
              <a:rPr lang="ru-RU" dirty="0" smtClean="0">
                <a:latin typeface="Arial Black" pitchFamily="34" charset="0"/>
              </a:rPr>
              <a:t>без симптомов</a:t>
            </a:r>
            <a:endParaRPr lang="ru-RU" dirty="0">
              <a:latin typeface="Arial Black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rgbClr val="CCFFCC"/>
                </a:solidFill>
                <a:latin typeface="Arial Black" pitchFamily="34" charset="0"/>
              </a:rPr>
              <a:t>Достигает больших размеров,  вызывает </a:t>
            </a:r>
            <a:r>
              <a:rPr lang="ru-RU" dirty="0">
                <a:solidFill>
                  <a:srgbClr val="CCFFCC"/>
                </a:solidFill>
                <a:latin typeface="Arial Black" pitchFamily="34" charset="0"/>
              </a:rPr>
              <a:t>значительное нарушение </a:t>
            </a:r>
            <a:r>
              <a:rPr lang="ru-RU" dirty="0" smtClean="0">
                <a:solidFill>
                  <a:srgbClr val="CCFFCC"/>
                </a:solidFill>
                <a:latin typeface="Arial Black" pitchFamily="34" charset="0"/>
              </a:rPr>
              <a:t>кровотока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Может оторваться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от стенки артерии,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перекрыть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кровоток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в головном мозге (инсульт) или сердце (инфаркт миокарда)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042382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статистик\Рабочий стол\ba3b29839791e903d611f15cfa785a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72319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12" y="6021288"/>
            <a:ext cx="842968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 smtClean="0"/>
              <a:t> Росстат, 2015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072222144"/>
              </p:ext>
            </p:extLst>
          </p:nvPr>
        </p:nvGraphicFramePr>
        <p:xfrm>
          <a:off x="19488" y="27581"/>
          <a:ext cx="87129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480843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4319588" y="1817440"/>
            <a:ext cx="4824412" cy="504056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Доказана зависимость между продолжительностью, интенсивностью курения и тяжестью атеросклеротического поражения коронарных сосудов.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Откажитесь от курения!</a:t>
            </a:r>
          </a:p>
        </p:txBody>
      </p:sp>
      <p:pic>
        <p:nvPicPr>
          <p:cNvPr id="22532" name="Picture 5" descr="http://open.az/uploads/posts/2009-06/1246086801_information_items_1189276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7" y="1557338"/>
            <a:ext cx="41465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8580" y="260648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ОТКАЗ от курения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снижает риск смерти 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512311"/>
            <a:ext cx="2708152" cy="129559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FF00"/>
                </a:solidFill>
              </a:rPr>
              <a:t>35%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3429000"/>
            <a:ext cx="3357586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МУЖЧИНЫ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 сигареты в день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3492" y="4685548"/>
            <a:ext cx="6215106" cy="13357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Сокращает жизнь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 1 год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8" y="3500438"/>
            <a:ext cx="3286148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ЖЕНЩИНЫ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 сигареты в день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855104" cy="34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96067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3429000"/>
            <a:ext cx="3357586" cy="1224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МУЖЧИНЫ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10 и более сигарет в день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8" y="3500438"/>
            <a:ext cx="3286148" cy="11526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ЖЕНЩИНЫ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6 и более сигарет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 день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855104" cy="34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413492" y="4685549"/>
            <a:ext cx="6215106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Сокращает жизнь на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722" y="5877272"/>
            <a:ext cx="2549109" cy="7253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10,5 лет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5877272"/>
            <a:ext cx="2484850" cy="7253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6 лет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3156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424936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табачном дыме нет ничего загадочного.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Это смертельно опасная привычка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45862785"/>
              </p:ext>
            </p:extLst>
          </p:nvPr>
        </p:nvGraphicFramePr>
        <p:xfrm>
          <a:off x="0" y="1397000"/>
          <a:ext cx="896448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54605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89284"/>
            <a:ext cx="3888432" cy="1411524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НИКОТИН</a:t>
            </a:r>
            <a:endParaRPr lang="ru-RU" sz="5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58481" y="1203684"/>
            <a:ext cx="4968552" cy="1937284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Естественная защита растений от поедания насекомыми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5612" y="2615208"/>
            <a:ext cx="4714420" cy="1411524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три раза токсичнее,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чем  мышьяк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4711" y="3789040"/>
            <a:ext cx="5616624" cy="1294400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Смертельная доза – 100 мг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880" y="4941168"/>
            <a:ext cx="7776864" cy="1582432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В одной сигарете - 1-2,5 мг никотина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 пачке из 20 сигарет – 20-50 мг никотина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22120957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28070271"/>
              </p:ext>
            </p:extLst>
          </p:nvPr>
        </p:nvGraphicFramePr>
        <p:xfrm>
          <a:off x="0" y="0"/>
          <a:ext cx="903649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174387" y="512766"/>
            <a:ext cx="1589714" cy="551284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Раковые заболевания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91847" y="2158718"/>
            <a:ext cx="1706709" cy="576139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Повреждения зубной эмали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77869" y="3981664"/>
            <a:ext cx="1620687" cy="725760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Воспаление слизистых оболочек рта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6112131"/>
            <a:ext cx="1235482" cy="576064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Болезни сердца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5795493"/>
            <a:ext cx="2232248" cy="725760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Снижение чувствительности органов осязания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77869" y="5144802"/>
            <a:ext cx="1404664" cy="537120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Ухудшение зрения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51748" y="6052596"/>
            <a:ext cx="1404664" cy="537120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Нарушение слуха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4270" y="4797152"/>
            <a:ext cx="1589714" cy="551284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Заболевания ЖКТ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5914847"/>
            <a:ext cx="1589714" cy="551284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Заболевания легких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874" y="1264014"/>
            <a:ext cx="1527159" cy="79776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Отравление всего организма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5112" y="145969"/>
            <a:ext cx="1529322" cy="79776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Болезни сердца и крови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8064" y="55649"/>
            <a:ext cx="1584176" cy="79776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Нервно-психические заболевания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12027109">
            <a:off x="1730132" y="1730971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10183356">
            <a:off x="1472599" y="4993654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8766601">
            <a:off x="1758834" y="5444228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4022243">
            <a:off x="2513724" y="5624938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389011">
            <a:off x="3829160" y="6056012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633548">
            <a:off x="6747223" y="5098322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7087979">
            <a:off x="5249706" y="5613423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 rot="3209481">
            <a:off x="6402311" y="5561609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2174141">
            <a:off x="6871895" y="4012378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20154205">
            <a:off x="7763005" y="2809800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19220165">
            <a:off x="6871894" y="1193757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 rot="15276725">
            <a:off x="1040631" y="2375635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 rot="13681253">
            <a:off x="3274463" y="907395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 rot="19220165">
            <a:off x="5132504" y="987250"/>
            <a:ext cx="834392" cy="240626"/>
          </a:xfrm>
          <a:prstGeom prst="notchedRightArrow">
            <a:avLst>
              <a:gd name="adj1" fmla="val 50000"/>
              <a:gd name="adj2" fmla="val 70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1317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0" y="-29724"/>
            <a:ext cx="9144000" cy="18745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Уже в первые недели после отказа от курения наблюдаются положительные сдвиги в показателях здоровья</a:t>
            </a:r>
          </a:p>
        </p:txBody>
      </p:sp>
      <p:pic>
        <p:nvPicPr>
          <p:cNvPr id="23555" name="Picture 4" descr="C:\Users\User\Desktop\Новая папка\фото зож\146big[1].jpg"/>
          <p:cNvPicPr>
            <a:picLocks noChangeAspect="1" noChangeArrowheads="1"/>
          </p:cNvPicPr>
          <p:nvPr/>
        </p:nvPicPr>
        <p:blipFill rotWithShape="1">
          <a:blip r:embed="rId3" cstate="print"/>
          <a:srcRect r="13605" b="2652"/>
          <a:stretch/>
        </p:blipFill>
        <p:spPr bwMode="auto">
          <a:xfrm>
            <a:off x="6877087" y="3100359"/>
            <a:ext cx="2253265" cy="37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-27296" y="1555598"/>
            <a:ext cx="89569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Стабилизируется </a:t>
            </a:r>
            <a:r>
              <a:rPr lang="ru-RU" sz="2600" dirty="0">
                <a:solidFill>
                  <a:srgbClr val="FFFF00"/>
                </a:solidFill>
                <a:latin typeface="Arial Black" pitchFamily="34" charset="0"/>
              </a:rPr>
              <a:t>или нормализуется уровень </a:t>
            </a: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АД</a:t>
            </a:r>
            <a:endParaRPr lang="ru-RU" sz="2600" dirty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Улучшается </a:t>
            </a:r>
            <a:r>
              <a:rPr lang="ru-RU" sz="2600" dirty="0">
                <a:solidFill>
                  <a:srgbClr val="FFFF00"/>
                </a:solidFill>
                <a:latin typeface="Arial Black" pitchFamily="34" charset="0"/>
              </a:rPr>
              <a:t>цвет лица, состояние </a:t>
            </a: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кожи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err="1" smtClean="0">
                <a:solidFill>
                  <a:srgbClr val="FFFF00"/>
                </a:solidFill>
                <a:latin typeface="Arial Black" pitchFamily="34" charset="0"/>
              </a:rPr>
              <a:t>Урежается</a:t>
            </a: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 пульс</a:t>
            </a:r>
            <a:endParaRPr lang="ru-RU" sz="2600" dirty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Уменьшается </a:t>
            </a:r>
            <a:r>
              <a:rPr lang="ru-RU" sz="2600" dirty="0">
                <a:solidFill>
                  <a:srgbClr val="FFFF00"/>
                </a:solidFill>
                <a:latin typeface="Arial Black" pitchFamily="34" charset="0"/>
              </a:rPr>
              <a:t>утренний </a:t>
            </a: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кашель 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одышка</a:t>
            </a:r>
            <a:r>
              <a:rPr lang="ru-RU" sz="2600" dirty="0">
                <a:solidFill>
                  <a:srgbClr val="FFFF00"/>
                </a:solidFill>
                <a:latin typeface="Arial Black" pitchFamily="34" charset="0"/>
              </a:rPr>
              <a:t>, слабость и </a:t>
            </a: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утомляемость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Увеличивается работоспособность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Восстанавливается </a:t>
            </a:r>
            <a:r>
              <a:rPr lang="ru-RU" sz="2600" dirty="0">
                <a:solidFill>
                  <a:srgbClr val="FFFF00"/>
                </a:solidFill>
                <a:latin typeface="Arial Black" pitchFamily="34" charset="0"/>
              </a:rPr>
              <a:t>способность чувствовать запах и </a:t>
            </a: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вкус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FF00"/>
                </a:solidFill>
                <a:latin typeface="Arial Black" pitchFamily="34" charset="0"/>
              </a:rPr>
              <a:t>Улучшается память</a:t>
            </a:r>
            <a:endParaRPr lang="ru-RU" sz="2600" dirty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72563"/>
            <a:ext cx="6336704" cy="504825"/>
          </a:xfrm>
        </p:spPr>
        <p:txBody>
          <a:bodyPr lIns="0" rIns="0" bIns="0" anchor="b"/>
          <a:lstStyle/>
          <a:p>
            <a:pPr algn="ctr"/>
            <a:r>
              <a:rPr lang="ru-RU" sz="4400" b="1" i="1" dirty="0" smtClean="0"/>
              <a:t>ПРИНЦИПЫ ПИТАНИЯ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>
          <a:xfrm>
            <a:off x="14808" y="1844824"/>
            <a:ext cx="8713787" cy="501317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00FF"/>
                </a:solidFill>
              </a:rPr>
              <a:t>Добавить в рацион: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Постное мясо и птицу (желательно белое мясо);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b="1" dirty="0" smtClean="0">
                <a:solidFill>
                  <a:srgbClr val="CCFFCC"/>
                </a:solidFill>
              </a:rPr>
              <a:t>Яичный белок;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§"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Овощи, фрукты, ягоды, зеленый салат и лук,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  петрушку, укроп, шпинат, сельдерей, чеснок;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 </a:t>
            </a:r>
            <a:r>
              <a:rPr lang="ru-RU" sz="2200" b="1" dirty="0" smtClean="0">
                <a:solidFill>
                  <a:srgbClr val="CCFFCC"/>
                </a:solidFill>
              </a:rPr>
              <a:t>Растительные масла;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 Морскую рыбу и морепродукты (НО НЕ креветки);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 </a:t>
            </a:r>
            <a:r>
              <a:rPr lang="ru-RU" sz="2200" b="1" dirty="0" smtClean="0">
                <a:solidFill>
                  <a:srgbClr val="CCFFCC"/>
                </a:solidFill>
              </a:rPr>
              <a:t>Мягкие маргарины (не более столовой ложки в день);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 Молочные продукты с пониженным содержанием</a:t>
            </a:r>
          </a:p>
          <a:p>
            <a:pPr marL="0" indent="0">
              <a:spcBef>
                <a:spcPts val="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00FF00"/>
                </a:solidFill>
              </a:rPr>
              <a:t>  жира (0,5%-1%);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200" b="1" dirty="0">
                <a:solidFill>
                  <a:srgbClr val="CCFFCC"/>
                </a:solidFill>
              </a:rPr>
              <a:t>Каши из круп, отруби, хлеб из муки грубого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sz="2200" b="1" dirty="0">
                <a:solidFill>
                  <a:srgbClr val="CCFFCC"/>
                </a:solidFill>
              </a:rPr>
              <a:t>   помола;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200" b="1" dirty="0">
                <a:solidFill>
                  <a:srgbClr val="00FF00"/>
                </a:solidFill>
              </a:rPr>
              <a:t> Грецкие орехи (под контролем калорийности);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200" b="1" dirty="0">
                <a:solidFill>
                  <a:srgbClr val="00FF00"/>
                </a:solidFill>
              </a:rPr>
              <a:t> </a:t>
            </a:r>
            <a:r>
              <a:rPr lang="ru-RU" sz="2200" b="1" dirty="0">
                <a:solidFill>
                  <a:srgbClr val="CCFFCC"/>
                </a:solidFill>
              </a:rPr>
              <a:t>Бобовые, сою;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200" b="1" dirty="0">
                <a:solidFill>
                  <a:srgbClr val="00FF00"/>
                </a:solidFill>
              </a:rPr>
              <a:t> Зеленый чай</a:t>
            </a:r>
            <a:r>
              <a:rPr lang="ru-RU" sz="2200" b="1" dirty="0" smtClean="0">
                <a:solidFill>
                  <a:srgbClr val="00FF00"/>
                </a:solidFill>
              </a:rPr>
              <a:t>.</a:t>
            </a:r>
            <a:endParaRPr lang="ru-RU" sz="2200" b="1" dirty="0">
              <a:solidFill>
                <a:srgbClr val="00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73025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ИЗМЕНЕНИЯ в питании 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снижают риск смерти 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6704" y="278957"/>
            <a:ext cx="2644141" cy="134601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FF00"/>
                </a:solidFill>
              </a:rPr>
              <a:t>4</a:t>
            </a:r>
            <a:r>
              <a:rPr lang="ru-RU" sz="8800" dirty="0" smtClean="0">
                <a:solidFill>
                  <a:srgbClr val="FFFF00"/>
                </a:solidFill>
              </a:rPr>
              <a:t>5%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8913"/>
            <a:ext cx="1475656" cy="12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0"/>
            <a:ext cx="8229600" cy="1143000"/>
          </a:xfrm>
        </p:spPr>
        <p:txBody>
          <a:bodyPr anchorCtr="1"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Эпидемия 21 века !!!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7939" y="1756450"/>
            <a:ext cx="2971800" cy="3925888"/>
          </a:xfrm>
        </p:spPr>
        <p:txBody>
          <a:bodyPr/>
          <a:lstStyle/>
          <a:p>
            <a:pPr marL="0" indent="180975" algn="just">
              <a:lnSpc>
                <a:spcPct val="120000"/>
              </a:lnSpc>
              <a:buClr>
                <a:srgbClr val="66FF66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smtClean="0"/>
              <a:t>1,7 миллиардов  человек в мире имеют ожирение или избыточную массу тела</a:t>
            </a:r>
            <a:endParaRPr lang="en-US" sz="2800" b="1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203968" y="1727650"/>
            <a:ext cx="29162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66FF66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2025 году ожиреет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66FF66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40% мужчин и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66FF66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50% женщин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00A050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Каждый второй!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6869" name="Picture 5" descr="42-152235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0613" y="1025975"/>
            <a:ext cx="266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00963" y="1054775"/>
            <a:ext cx="227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Сегодня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88225" y="1025975"/>
            <a:ext cx="1938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Завтра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448" y="5584787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ОЖИРЕНИЕ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повышает  риск смерти 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8225" y="5597975"/>
            <a:ext cx="2392620" cy="108012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45%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 autoUpdateAnimBg="0"/>
      <p:bldP spid="36870" grpId="0" autoUpdateAnimBg="0"/>
      <p:bldP spid="3687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68313" y="1773238"/>
            <a:ext cx="4752975" cy="21764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ru-RU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3200">
                <a:solidFill>
                  <a:srgbClr val="CC0000"/>
                </a:solidFill>
                <a:latin typeface="Comic Sans MS" pitchFamily="66" charset="0"/>
              </a:rPr>
              <a:t>Чрезмерное питание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ru-RU" sz="3200">
                <a:solidFill>
                  <a:srgbClr val="CC0000"/>
                </a:solidFill>
                <a:latin typeface="Comic Sans MS" pitchFamily="66" charset="0"/>
              </a:rPr>
              <a:t> Гиподинамия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ru-RU" sz="3200">
                <a:solidFill>
                  <a:srgbClr val="CC0000"/>
                </a:solidFill>
                <a:latin typeface="Comic Sans MS" pitchFamily="66" charset="0"/>
              </a:rPr>
              <a:t> Наследственность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331913" y="0"/>
            <a:ext cx="6264275" cy="90487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tabLst>
                <a:tab pos="1228725" algn="l"/>
              </a:tabLst>
            </a:pPr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Причины ожирения</a:t>
            </a:r>
          </a:p>
        </p:txBody>
      </p:sp>
      <p:pic>
        <p:nvPicPr>
          <p:cNvPr id="26628" name="Picture 6" descr="Пища бог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357688"/>
            <a:ext cx="20510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tteeth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292600"/>
            <a:ext cx="194468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05122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292600"/>
            <a:ext cx="19446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life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313238"/>
            <a:ext cx="21272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C:\Users\User\Desktop\Новая папка\фото зож 2\gipodinami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1773238"/>
            <a:ext cx="3333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458905630"/>
              </p:ext>
            </p:extLst>
          </p:nvPr>
        </p:nvGraphicFramePr>
        <p:xfrm>
          <a:off x="-180528" y="11488"/>
          <a:ext cx="5976664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221049694"/>
              </p:ext>
            </p:extLst>
          </p:nvPr>
        </p:nvGraphicFramePr>
        <p:xfrm>
          <a:off x="3059832" y="2420888"/>
          <a:ext cx="6192688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07255412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804" y="-99392"/>
            <a:ext cx="8229600" cy="639763"/>
          </a:xfrm>
        </p:spPr>
        <p:txBody>
          <a:bodyPr lIns="0" rIns="0" bIns="0" anchor="b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СНИЖЕНИЕ МАССЫ ТЕЛА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964613" cy="23034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00FFFF"/>
                </a:solidFill>
              </a:rPr>
              <a:t>Для оценки степени избыточной массы тела используется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000" b="1" i="1" u="sng" dirty="0" smtClean="0"/>
              <a:t>индекс массы тела (индекс </a:t>
            </a:r>
            <a:r>
              <a:rPr lang="ru-RU" sz="2000" b="1" i="1" u="sng" dirty="0" err="1" smtClean="0"/>
              <a:t>Кетле</a:t>
            </a:r>
            <a:r>
              <a:rPr lang="ru-RU" sz="2000" b="1" i="1" u="sng" dirty="0" smtClean="0"/>
              <a:t>):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000" b="1" i="1" dirty="0" smtClean="0"/>
              <a:t>ИМТ (кг/м</a:t>
            </a:r>
            <a:r>
              <a:rPr lang="ru-RU" sz="2000" b="1" i="1" baseline="30000" dirty="0" smtClean="0"/>
              <a:t>2</a:t>
            </a:r>
            <a:r>
              <a:rPr lang="ru-RU" sz="2000" b="1" i="1" dirty="0" smtClean="0"/>
              <a:t>) = вес (кг) : рост (м)</a:t>
            </a:r>
            <a:r>
              <a:rPr lang="ru-RU" sz="2000" b="1" i="1" baseline="30000" dirty="0" smtClean="0"/>
              <a:t>2</a:t>
            </a:r>
          </a:p>
        </p:txBody>
      </p:sp>
      <p:graphicFrame>
        <p:nvGraphicFramePr>
          <p:cNvPr id="4407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6517552"/>
              </p:ext>
            </p:extLst>
          </p:nvPr>
        </p:nvGraphicFramePr>
        <p:xfrm>
          <a:off x="251619" y="1516719"/>
          <a:ext cx="8640762" cy="3755860"/>
        </p:xfrm>
        <a:graphic>
          <a:graphicData uri="http://schemas.openxmlformats.org/drawingml/2006/table">
            <a:tbl>
              <a:tblPr/>
              <a:tblGrid>
                <a:gridCol w="2664197"/>
                <a:gridCol w="2952328"/>
                <a:gridCol w="3024237"/>
              </a:tblGrid>
              <a:tr h="4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Индекс 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Кетле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(кг/м</a:t>
                      </a:r>
                      <a:r>
                        <a:rPr kumimoji="0" lang="ru-RU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)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Риск ССЗ и диабета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Масса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5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&lt;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18,5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Низкий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дефицит массы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FF"/>
                    </a:solidFill>
                  </a:tcPr>
                </a:tc>
              </a:tr>
              <a:tr h="55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18,5 – 24,9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Умеренный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нормальная масса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5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25,0 – 29,9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Повышенный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избыточная масса тела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</a:tr>
              <a:tr h="55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30,0 – 34,9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Высокий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степени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5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35,0 – 39,9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Очень высокий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степени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93"/>
                    </a:solidFill>
                  </a:tcPr>
                </a:tc>
              </a:tr>
              <a:tr h="55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&gt;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40,0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Чрезвычайно высокий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степени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2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2844" y="5429264"/>
            <a:ext cx="4429156" cy="12144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Окружность талии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должна быть </a:t>
            </a:r>
          </a:p>
          <a:p>
            <a:pPr algn="ctr"/>
            <a:r>
              <a:rPr lang="ru-RU" u="sng" dirty="0" smtClean="0">
                <a:solidFill>
                  <a:srgbClr val="0000FF"/>
                </a:solidFill>
              </a:rPr>
              <a:t>не более 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5429264"/>
            <a:ext cx="4680520" cy="50006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МУЖЧИНЫ   102 см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6103786"/>
            <a:ext cx="4680520" cy="50006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ЖЕНЩИНЫ    88 см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139702"/>
              </p:ext>
            </p:extLst>
          </p:nvPr>
        </p:nvGraphicFramePr>
        <p:xfrm>
          <a:off x="29486" y="908720"/>
          <a:ext cx="907500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65912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ИМТ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Рекомендации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18,5 – 24,9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Лечения не требуется. Рекомендации по питанию и физической активности для удержания нормального веса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25-29,9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без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сопут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 заболеваний и ФР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Гипокалорийное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питание и умеренное повышение физической активности для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небольшого снижения веса и предотвращения                         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его прибавки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25-29,9 с        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сопут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заболеваниями и  ФР 30-39,9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Медикаментозная терапия в сочетании с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гипокалорийным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питанием и повышением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физической активности, поведенческая терапия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≥40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Если другие виды лечения не дают  эффекта, </a:t>
                      </a: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показано  хирургическое вмешательство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1187" y="-17594"/>
            <a:ext cx="8863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ru-RU" sz="5400" dirty="0">
                <a:solidFill>
                  <a:srgbClr val="FFFF00"/>
                </a:solidFill>
                <a:latin typeface="Arial" charset="0"/>
              </a:rPr>
              <a:t>Ожирение  -  что делать?</a:t>
            </a:r>
          </a:p>
        </p:txBody>
      </p:sp>
    </p:spTree>
    <p:extLst>
      <p:ext uri="{BB962C8B-B14F-4D97-AF65-F5344CB8AC3E}">
        <p14:creationId xmlns:p14="http://schemas.microsoft.com/office/powerpoint/2010/main" xmlns="" val="10190662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85" y="1628800"/>
            <a:ext cx="8712968" cy="5016758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 -  5-10% от исходного за 6-8 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месяцев, не более 0,5 – 1 кг. в 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неделю  (при такой скорости снижение веса идет за счет жировых депо, а не за счет уменьшения мышечной массы и обезвоживания, уменьшается вероятность последующего  рикошетного набора веса)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-  Цель 1 месяца:  снижение массы тела на 2 кг.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- Цель 3 месяцев: снижение массы тела на 6 –10 кг.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117" y="0"/>
            <a:ext cx="351588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951" y="332656"/>
            <a:ext cx="56166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Цели по снижению </a:t>
            </a:r>
            <a:r>
              <a:rPr lang="ru-RU" sz="4400" dirty="0" smtClean="0">
                <a:solidFill>
                  <a:srgbClr val="FFFF00"/>
                </a:solidFill>
              </a:rPr>
              <a:t>веса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677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5508104" cy="1593216"/>
          </a:xfrm>
        </p:spPr>
        <p:txBody>
          <a:bodyPr lIns="0" rIns="0" bIns="0" anchor="b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ОТКАЖИТЕСЬ ОТ </a:t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АЛКОГОЛЯ !!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156772" y="1211347"/>
            <a:ext cx="5148262" cy="345638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Здоровая личность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Здоровое тело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Здоровые дети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Сохранение семей и семейного бюджета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Конец преступлениям и несчастным случая</a:t>
            </a:r>
            <a:r>
              <a:rPr lang="ru-RU" sz="2400" b="1" dirty="0" smtClean="0">
                <a:solidFill>
                  <a:srgbClr val="FFFF00"/>
                </a:solidFill>
              </a:rPr>
              <a:t>м</a:t>
            </a:r>
          </a:p>
        </p:txBody>
      </p:sp>
      <p:pic>
        <p:nvPicPr>
          <p:cNvPr id="24580" name="Picture 2" descr="Отказ от алкого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589" y="2204864"/>
            <a:ext cx="3789494" cy="46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ОТКАЗ от алкоголя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снижает риск смерти 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116632"/>
            <a:ext cx="2824669" cy="144016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FF00"/>
                </a:solidFill>
              </a:rPr>
              <a:t>20%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omb.ru/images/stories/thumbnails/images-stories-alcohol-03-400x2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23094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75" y="53527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НИЗКАЯ физическая активность повышает  риск смерти 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6003" y="188640"/>
            <a:ext cx="2672476" cy="126002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FF00"/>
                </a:solidFill>
              </a:rPr>
              <a:t>2</a:t>
            </a:r>
            <a:r>
              <a:rPr lang="ru-RU" sz="8800" dirty="0" smtClean="0">
                <a:solidFill>
                  <a:srgbClr val="FFFF00"/>
                </a:solidFill>
              </a:rPr>
              <a:t>5%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3718" y="1448665"/>
            <a:ext cx="5344949" cy="2139510"/>
          </a:xfrm>
          <a:prstGeom prst="roundRect">
            <a:avLst/>
          </a:prstGeom>
          <a:solidFill>
            <a:srgbClr val="E7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>
              <a:buFont typeface="Arial" pitchFamily="34" charset="0"/>
              <a:buChar char="•"/>
            </a:pPr>
            <a:endParaRPr lang="ru-RU" sz="2200" dirty="0" smtClean="0"/>
          </a:p>
          <a:p>
            <a:pPr indent="1778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6600"/>
                </a:solidFill>
              </a:rPr>
              <a:t>Откажитесь, по возможности, от общественного транспорта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6600"/>
                </a:solidFill>
              </a:rPr>
              <a:t>Откажитесь от лифта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6600"/>
                </a:solidFill>
              </a:rPr>
              <a:t>Займитесь не спортом, а физкультурой – 3-5 раз в неделю по 20-40 минут. </a:t>
            </a:r>
          </a:p>
          <a:p>
            <a:pPr algn="ctr"/>
            <a:endParaRPr lang="ru-RU" sz="2200" dirty="0"/>
          </a:p>
        </p:txBody>
      </p:sp>
      <p:pic>
        <p:nvPicPr>
          <p:cNvPr id="5" name="Рисунок 4" descr="IMG_5868"/>
          <p:cNvPicPr>
            <a:picLocks noChangeAspect="1" noChangeArrowheads="1"/>
          </p:cNvPicPr>
          <p:nvPr/>
        </p:nvPicPr>
        <p:blipFill>
          <a:blip r:embed="rId2" cstate="print"/>
          <a:srcRect l="22222" t="14097" r="7936"/>
          <a:stretch>
            <a:fillRect/>
          </a:stretch>
        </p:blipFill>
        <p:spPr bwMode="auto">
          <a:xfrm>
            <a:off x="292267" y="1252611"/>
            <a:ext cx="33276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1575" y="3593016"/>
            <a:ext cx="8786874" cy="200981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>
              <a:buFont typeface="Arial" pitchFamily="34" charset="0"/>
              <a:buChar char="•"/>
            </a:pPr>
            <a:r>
              <a:rPr lang="ru-RU" sz="2200" dirty="0" smtClean="0"/>
              <a:t>Разминка: разогрев организма 5-10 мин.</a:t>
            </a:r>
          </a:p>
          <a:p>
            <a:pPr indent="273050">
              <a:buFont typeface="Arial" pitchFamily="34" charset="0"/>
              <a:buChar char="•"/>
            </a:pPr>
            <a:r>
              <a:rPr lang="ru-RU" sz="2200" dirty="0" smtClean="0"/>
              <a:t>Аэробная фаза – основная – с постепенным наращиванием нагрузки до уровня 50-75% с удержанием её в течение 20-30 минут.</a:t>
            </a:r>
          </a:p>
          <a:p>
            <a:pPr indent="273050">
              <a:buFont typeface="Arial" pitchFamily="34" charset="0"/>
              <a:buChar char="•"/>
            </a:pPr>
            <a:r>
              <a:rPr lang="ru-RU" sz="2200" dirty="0" smtClean="0"/>
              <a:t>Заключительная часть – выход из нагрузки в течение 20-30 мин.</a:t>
            </a:r>
            <a:endParaRPr lang="ru-RU" sz="2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552" y="5949280"/>
            <a:ext cx="82296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4000" b="1" dirty="0" smtClean="0"/>
              <a:t>Увеличивайте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физическую активность!</a:t>
            </a:r>
          </a:p>
        </p:txBody>
      </p:sp>
    </p:spTree>
    <p:extLst>
      <p:ext uri="{BB962C8B-B14F-4D97-AF65-F5344CB8AC3E}">
        <p14:creationId xmlns:p14="http://schemas.microsoft.com/office/powerpoint/2010/main" xmlns="" val="2639903933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08520" y="116632"/>
            <a:ext cx="9433048" cy="648072"/>
          </a:xfrm>
        </p:spPr>
        <p:txBody>
          <a:bodyPr lIns="0" rIns="0" bIns="0" anchor="b"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ПСИХОЭМОЦИОНАЛЬНОЕ   НАПРЯЖЕНИЕ</a:t>
            </a:r>
            <a:endParaRPr lang="ru-RU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0" y="857233"/>
            <a:ext cx="6372200" cy="5632311"/>
          </a:xfrm>
          <a:prstGeom prst="rect">
            <a:avLst/>
          </a:prstGeom>
          <a:gradFill flip="none" rotWithShape="1">
            <a:gsLst>
              <a:gs pos="31000">
                <a:srgbClr val="000000"/>
              </a:gs>
              <a:gs pos="45000">
                <a:srgbClr val="0A128C"/>
              </a:gs>
              <a:gs pos="64000">
                <a:srgbClr val="181CC7"/>
              </a:gs>
              <a:gs pos="78000">
                <a:srgbClr val="7005D4"/>
              </a:gs>
              <a:gs pos="89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Необходимо </a:t>
            </a:r>
            <a:r>
              <a:rPr lang="ru-RU" sz="30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либо устранять факторы-стрессоры, либо учиться изменять к ним отношение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000" i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Хороший эффект оказывают занятие любимым делом (хобби)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0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Желательно включать психологические тренировки (аутотренинг) и методики релаксации, повышающие устойчивость нервной системы к стрессовым </a:t>
            </a:r>
            <a:r>
              <a:rPr lang="ru-RU" sz="3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ситуациям</a:t>
            </a:r>
            <a:endParaRPr lang="ru-RU" sz="3000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4" name="Picture 5" descr="C:\Users\User\Desktop\Новая папка\фото зож 2\2323023_c13f4424_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643314"/>
            <a:ext cx="2857488" cy="188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472" y="836712"/>
            <a:ext cx="2937684" cy="209855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2154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 noChangeArrowheads="1"/>
          </p:cNvPicPr>
          <p:nvPr/>
        </p:nvPicPr>
        <p:blipFill>
          <a:blip r:embed="rId3" cstate="print"/>
          <a:srcRect l="9181"/>
          <a:stretch>
            <a:fillRect/>
          </a:stretch>
        </p:blipFill>
        <p:spPr bwMode="auto">
          <a:xfrm>
            <a:off x="4500563" y="1341438"/>
            <a:ext cx="4643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96925"/>
          </a:xfrm>
        </p:spPr>
        <p:txBody>
          <a:bodyPr lIns="0" rIns="0" bIns="0" anchor="b"/>
          <a:lstStyle/>
          <a:p>
            <a:pPr algn="ctr"/>
            <a:r>
              <a:rPr lang="ru-RU" b="1" dirty="0" smtClean="0">
                <a:solidFill>
                  <a:srgbClr val="00FF00"/>
                </a:solidFill>
              </a:rPr>
              <a:t>ОТДЫХ И ДОСУГ</a:t>
            </a:r>
          </a:p>
        </p:txBody>
      </p:sp>
      <p:sp>
        <p:nvSpPr>
          <p:cNvPr id="31748" name="Содержимое 2"/>
          <p:cNvSpPr>
            <a:spLocks noGrp="1"/>
          </p:cNvSpPr>
          <p:nvPr>
            <p:ph idx="4294967295"/>
          </p:nvPr>
        </p:nvSpPr>
        <p:spPr>
          <a:xfrm>
            <a:off x="0" y="836613"/>
            <a:ext cx="4716463" cy="5616575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ru-RU" sz="2800" b="1" dirty="0" smtClean="0">
                <a:solidFill>
                  <a:srgbClr val="FFFF00"/>
                </a:solidFill>
              </a:rPr>
              <a:t>Ежегодный отпуск необходим для укрепления и восстановления здоровья</a:t>
            </a:r>
          </a:p>
          <a:p>
            <a:pPr>
              <a:buClr>
                <a:srgbClr val="FFFF00"/>
              </a:buClr>
            </a:pPr>
            <a:r>
              <a:rPr lang="ru-RU" sz="2800" b="1" dirty="0" smtClean="0">
                <a:solidFill>
                  <a:srgbClr val="FFFF00"/>
                </a:solidFill>
              </a:rPr>
              <a:t>Необходимо согласование с врачом выбора места отдыха</a:t>
            </a:r>
          </a:p>
          <a:p>
            <a:pPr>
              <a:buClr>
                <a:srgbClr val="FFFF00"/>
              </a:buClr>
            </a:pPr>
            <a:r>
              <a:rPr lang="ru-RU" sz="2800" b="1" dirty="0" smtClean="0">
                <a:solidFill>
                  <a:srgbClr val="FFFF00"/>
                </a:solidFill>
              </a:rPr>
              <a:t>Отдыхать желательно в той климатической зоне, в которой проживает</a:t>
            </a:r>
            <a:r>
              <a:rPr lang="ru-RU" sz="2800" b="1" dirty="0">
                <a:solidFill>
                  <a:srgbClr val="FFFF00"/>
                </a:solidFill>
              </a:rPr>
              <a:t>е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6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356" y="3645024"/>
            <a:ext cx="8899140" cy="3060576"/>
          </a:xfrm>
          <a:gradFill flip="none" rotWithShape="1">
            <a:gsLst>
              <a:gs pos="0">
                <a:srgbClr val="000000"/>
              </a:gs>
              <a:gs pos="20000">
                <a:srgbClr val="0A128C"/>
              </a:gs>
              <a:gs pos="78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Людям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, которые закаливаются, здоровье даёт именно природа, ведь солнце, воздух и вода - это неотъемлемые её части. Общение с природой доставляет радость, повышает настроение, успокаивает, а значит, </a:t>
            </a:r>
            <a:r>
              <a:rPr lang="ru-RU" sz="3200" b="1" dirty="0" err="1">
                <a:latin typeface="Calibri" pitchFamily="34" charset="0"/>
                <a:cs typeface="Calibri" pitchFamily="34" charset="0"/>
              </a:rPr>
              <a:t>оздоравливает</a:t>
            </a:r>
            <a:r>
              <a:rPr lang="ru-RU" sz="3200" b="1" i="1" dirty="0">
                <a:latin typeface="Calibri" pitchFamily="34" charset="0"/>
                <a:cs typeface="Calibri" pitchFamily="34" charset="0"/>
              </a:rPr>
              <a:t>.</a:t>
            </a:r>
            <a:br>
              <a:rPr lang="ru-RU" sz="3200" b="1" i="1" dirty="0">
                <a:latin typeface="Calibri" pitchFamily="34" charset="0"/>
                <a:cs typeface="Calibri" pitchFamily="34" charset="0"/>
              </a:rPr>
            </a:br>
            <a:endParaRPr lang="ru-RU" sz="3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19" y="116632"/>
            <a:ext cx="3731907" cy="2798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23928" y="116632"/>
            <a:ext cx="5112568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Закаливание – это тренировка, помогающая организму сопротивляться неблагоприятным погодным условиям (холоду, жаре, слякоти, сквознякам).</a:t>
            </a:r>
          </a:p>
        </p:txBody>
      </p:sp>
    </p:spTree>
    <p:extLst>
      <p:ext uri="{BB962C8B-B14F-4D97-AF65-F5344CB8AC3E}">
        <p14:creationId xmlns:p14="http://schemas.microsoft.com/office/powerpoint/2010/main" xmlns="" val="92013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4294967295"/>
          </p:nvPr>
        </p:nvSpPr>
        <p:spPr>
          <a:xfrm>
            <a:off x="0" y="-76200"/>
            <a:ext cx="9144000" cy="134496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/>
              <a:t>Нормализация уровня глюкозы у больных сахарным диабетом</a:t>
            </a:r>
          </a:p>
        </p:txBody>
      </p:sp>
      <p:pic>
        <p:nvPicPr>
          <p:cNvPr id="31748" name="Picture 4" descr="http://immunar.ru/uploads/2011/07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940152" cy="361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75" y="4900495"/>
            <a:ext cx="6336704" cy="10801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solidFill>
                  <a:srgbClr val="FF0000"/>
                </a:solidFill>
              </a:rPr>
              <a:t>УРОВЕНЬ ГЛЮКОЗЫ В НОРМЕ НАТОЩАК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99280" y="5597975"/>
            <a:ext cx="2672476" cy="126002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i="1" dirty="0">
                <a:solidFill>
                  <a:srgbClr val="FFFF00"/>
                </a:solidFill>
              </a:rPr>
              <a:t>3,5-5,5 </a:t>
            </a:r>
            <a:r>
              <a:rPr lang="ru-RU" sz="4400" i="1" dirty="0" err="1">
                <a:solidFill>
                  <a:srgbClr val="FFFF00"/>
                </a:solidFill>
              </a:rPr>
              <a:t>ммоль</a:t>
            </a:r>
            <a:r>
              <a:rPr lang="ru-RU" sz="4400" i="1" dirty="0">
                <a:solidFill>
                  <a:srgbClr val="FFFF00"/>
                </a:solidFill>
              </a:rPr>
              <a:t>/л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539376854"/>
              </p:ext>
            </p:extLst>
          </p:nvPr>
        </p:nvGraphicFramePr>
        <p:xfrm>
          <a:off x="0" y="0"/>
          <a:ext cx="87129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57112465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79512" y="0"/>
            <a:ext cx="8856984" cy="18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4400" dirty="0">
                <a:latin typeface="Calibri" pitchFamily="34" charset="0"/>
                <a:cs typeface="Calibri" pitchFamily="34" charset="0"/>
              </a:rPr>
              <a:t>Изменение образа жизни </a:t>
            </a:r>
            <a:endParaRPr lang="ru-RU" sz="4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44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4400" dirty="0">
                <a:latin typeface="Calibri" pitchFamily="34" charset="0"/>
                <a:cs typeface="Calibri" pitchFamily="34" charset="0"/>
              </a:rPr>
              <a:t>целом снижает риск смертности </a:t>
            </a:r>
            <a:endParaRPr lang="ru-RU" sz="4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4400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от </a:t>
            </a:r>
            <a:r>
              <a:rPr lang="ru-RU" sz="4400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44%  до  60%</a:t>
            </a:r>
            <a:r>
              <a:rPr kumimoji="1" lang="ru-RU" sz="44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aphicFrame>
        <p:nvGraphicFramePr>
          <p:cNvPr id="626737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291714804"/>
              </p:ext>
            </p:extLst>
          </p:nvPr>
        </p:nvGraphicFramePr>
        <p:xfrm>
          <a:off x="214946" y="1933682"/>
          <a:ext cx="8856984" cy="4924318"/>
        </p:xfrm>
        <a:graphic>
          <a:graphicData uri="http://schemas.openxmlformats.org/drawingml/2006/table">
            <a:tbl>
              <a:tblPr/>
              <a:tblGrid>
                <a:gridCol w="6067964"/>
                <a:gridCol w="2789020"/>
              </a:tblGrid>
              <a:tr h="92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sz="3200" b="1" i="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Рекомендации</a:t>
                      </a:r>
                    </a:p>
                  </a:txBody>
                  <a:tcPr marL="91451" marR="91451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sz="3200" b="1" i="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Снижение смертности </a:t>
                      </a: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</a:tr>
              <a:tr h="75411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/>
                      </a:pPr>
                      <a:r>
                        <a:rPr kumimoji="1" lang="ru-RU" sz="4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Прекращение курения</a:t>
                      </a: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35%</a:t>
                      </a: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</a:tr>
              <a:tr h="78742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/>
                      </a:pPr>
                      <a:r>
                        <a:rPr kumimoji="1" lang="ru-RU" sz="4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Физическая</a:t>
                      </a:r>
                      <a:r>
                        <a:rPr kumimoji="1" lang="ru-RU" sz="40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а</a:t>
                      </a:r>
                      <a:r>
                        <a:rPr kumimoji="1" lang="ru-RU" sz="4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ктивность</a:t>
                      </a: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25%</a:t>
                      </a: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</a:tr>
              <a:tr h="87903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/>
                      </a:pPr>
                      <a:r>
                        <a:rPr kumimoji="1" lang="ru-RU" sz="4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Незначительное</a:t>
                      </a:r>
                      <a:r>
                        <a:rPr kumimoji="1" lang="ru-RU" sz="40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количество </a:t>
                      </a:r>
                      <a:r>
                        <a:rPr kumimoji="1" lang="ru-RU" sz="4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алкоголя</a:t>
                      </a: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20%</a:t>
                      </a: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</a:tr>
              <a:tr h="961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ru-RU" sz="4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Изменения  в питании</a:t>
                      </a:r>
                    </a:p>
                  </a:txBody>
                  <a:tcPr marL="91451" marR="9145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45%</a:t>
                      </a:r>
                    </a:p>
                  </a:txBody>
                  <a:tcPr marL="91451" marR="9145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4643438" y="2924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ru-RU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8582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1223962"/>
          </a:xfrm>
        </p:spPr>
        <p:txBody>
          <a:bodyPr lIns="0" rIns="0" bIns="0" anchor="b"/>
          <a:lstStyle/>
          <a:p>
            <a:pPr algn="ctr" defTabSz="449263">
              <a:lnSpc>
                <a:spcPct val="104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smtClean="0"/>
              <a:t>ВТОРИЧНАЯ ПРОФИЛАКТИКА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5113338" cy="4941887"/>
          </a:xfrm>
        </p:spPr>
        <p:txBody>
          <a:bodyPr/>
          <a:lstStyle/>
          <a:p>
            <a:pPr>
              <a:lnSpc>
                <a:spcPct val="70000"/>
              </a:lnSpc>
              <a:buFont typeface="Wingdings 2" pitchFamily="18" charset="2"/>
              <a:buNone/>
            </a:pPr>
            <a:r>
              <a:rPr lang="ru-RU" sz="2800" dirty="0" smtClean="0"/>
              <a:t> 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Wingdings 2" pitchFamily="18" charset="2"/>
              <a:buAutoNum type="arabicParenR"/>
            </a:pPr>
            <a:r>
              <a:rPr lang="ru-RU" sz="2800" b="1" i="1" dirty="0" err="1" smtClean="0"/>
              <a:t>Дезагреганты</a:t>
            </a:r>
            <a:r>
              <a:rPr lang="ru-RU" sz="2800" b="1" dirty="0" smtClean="0"/>
              <a:t> – </a:t>
            </a:r>
            <a:r>
              <a:rPr lang="ru-RU" sz="2400" b="1" dirty="0" smtClean="0"/>
              <a:t>предотвращение </a:t>
            </a:r>
            <a:r>
              <a:rPr lang="ru-RU" sz="2400" b="1" dirty="0" err="1" smtClean="0"/>
              <a:t>тромбообразования</a:t>
            </a:r>
            <a:endParaRPr lang="ru-RU" sz="2400" b="1" dirty="0" smtClean="0"/>
          </a:p>
          <a:p>
            <a:pPr>
              <a:lnSpc>
                <a:spcPct val="70000"/>
              </a:lnSpc>
              <a:buClr>
                <a:schemeClr val="tx1"/>
              </a:buClr>
              <a:buFont typeface="Wingdings 2" pitchFamily="18" charset="2"/>
              <a:buAutoNum type="arabicParenR"/>
            </a:pPr>
            <a:endParaRPr lang="ru-RU" sz="2400" b="1" dirty="0" smtClean="0"/>
          </a:p>
          <a:p>
            <a:pPr>
              <a:lnSpc>
                <a:spcPct val="70000"/>
              </a:lnSpc>
              <a:buClr>
                <a:schemeClr val="tx1"/>
              </a:buClr>
              <a:buFont typeface="Wingdings 2" pitchFamily="18" charset="2"/>
              <a:buAutoNum type="arabicParenR"/>
            </a:pPr>
            <a:r>
              <a:rPr lang="ru-RU" sz="2800" b="1" i="1" dirty="0" err="1" smtClean="0"/>
              <a:t>Статины</a:t>
            </a:r>
            <a:r>
              <a:rPr lang="ru-RU" sz="2800" b="1" dirty="0" smtClean="0"/>
              <a:t> – </a:t>
            </a:r>
            <a:r>
              <a:rPr lang="ru-RU" sz="2400" b="1" dirty="0" smtClean="0"/>
              <a:t>предупреждение роста бляшек</a:t>
            </a:r>
            <a:endParaRPr lang="ru-RU" sz="2800" b="1" dirty="0" smtClean="0"/>
          </a:p>
          <a:p>
            <a:pPr>
              <a:lnSpc>
                <a:spcPct val="70000"/>
              </a:lnSpc>
              <a:buClr>
                <a:schemeClr val="tx1"/>
              </a:buClr>
              <a:buFont typeface="Wingdings 2" pitchFamily="18" charset="2"/>
              <a:buAutoNum type="arabicParenR"/>
            </a:pPr>
            <a:endParaRPr lang="ru-RU" sz="2800" b="1" i="1" dirty="0" smtClean="0"/>
          </a:p>
          <a:p>
            <a:pPr>
              <a:lnSpc>
                <a:spcPct val="70000"/>
              </a:lnSpc>
              <a:buClr>
                <a:schemeClr val="tx1"/>
              </a:buClr>
              <a:buFont typeface="Wingdings 2" pitchFamily="18" charset="2"/>
              <a:buAutoNum type="arabicParenR"/>
            </a:pPr>
            <a:r>
              <a:rPr lang="ru-RU" sz="2800" b="1" i="1" dirty="0" smtClean="0"/>
              <a:t>Бета-блокаторы</a:t>
            </a:r>
            <a:r>
              <a:rPr lang="ru-RU" sz="2800" b="1" dirty="0" smtClean="0"/>
              <a:t> –</a:t>
            </a:r>
            <a:r>
              <a:rPr lang="ru-RU" sz="2400" b="1" dirty="0" smtClean="0"/>
              <a:t>повышение эффективности работы сердца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Wingdings 2" pitchFamily="18" charset="2"/>
              <a:buAutoNum type="arabicParenR"/>
            </a:pPr>
            <a:endParaRPr lang="ru-RU" sz="2800" b="1" dirty="0" smtClean="0"/>
          </a:p>
          <a:p>
            <a:pPr>
              <a:lnSpc>
                <a:spcPct val="70000"/>
              </a:lnSpc>
              <a:buClr>
                <a:schemeClr val="tx1"/>
              </a:buClr>
              <a:buFont typeface="Wingdings 2" pitchFamily="18" charset="2"/>
              <a:buAutoNum type="arabicParenR"/>
            </a:pPr>
            <a:r>
              <a:rPr lang="ru-RU" sz="2800" b="1" i="1" dirty="0" smtClean="0"/>
              <a:t>Стабилизация уровня АД 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23850" y="765175"/>
            <a:ext cx="8496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rgbClr val="00FF00"/>
                </a:solidFill>
              </a:rPr>
              <a:t>Включает в себя первичную профилактику, а также пожизненный прием лекарственных препаратов</a:t>
            </a:r>
          </a:p>
        </p:txBody>
      </p:sp>
      <p:pic>
        <p:nvPicPr>
          <p:cNvPr id="34821" name="Picture 4" descr="C:\Users\User\Desktop\Новая папка\фото зож 2\прием у докт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9243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ОРГАНИЗАЦИОННО-МЕТОДИЧЕСКИЙ ОТДЕЛ\ГЛИМШИНА Г.И\фото инсульт\205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1" r="8322"/>
          <a:stretch/>
        </p:blipFill>
        <p:spPr bwMode="auto">
          <a:xfrm>
            <a:off x="82056" y="0"/>
            <a:ext cx="911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7722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115212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66"/>
                </a:solidFill>
              </a:rPr>
              <a:t>Единственной мерой борьбы с сосудистыми заболеваниями с доказанной эффективностью является коррекция факторов риска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484783"/>
            <a:ext cx="6552728" cy="82809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00"/>
                </a:solidFill>
                <a:latin typeface="Calibri"/>
                <a:cs typeface="Calibri"/>
              </a:rPr>
              <a:t>↑</a:t>
            </a:r>
            <a:r>
              <a:rPr lang="ru-RU" dirty="0" smtClean="0">
                <a:solidFill>
                  <a:srgbClr val="FFFF00"/>
                </a:solidFill>
              </a:rPr>
              <a:t>систолического АД на 12 мм </a:t>
            </a:r>
            <a:r>
              <a:rPr lang="ru-RU" dirty="0" err="1" smtClean="0">
                <a:solidFill>
                  <a:srgbClr val="FFFF00"/>
                </a:solidFill>
              </a:rPr>
              <a:t>рт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</a:p>
          <a:p>
            <a:r>
              <a:rPr lang="ru-RU" dirty="0" smtClean="0">
                <a:solidFill>
                  <a:srgbClr val="FFFF00"/>
                </a:solidFill>
                <a:latin typeface="Calibri"/>
                <a:cs typeface="Calibri"/>
              </a:rPr>
              <a:t>↑ </a:t>
            </a:r>
            <a:r>
              <a:rPr lang="ru-RU" dirty="0" smtClean="0">
                <a:solidFill>
                  <a:srgbClr val="FFFF00"/>
                </a:solidFill>
              </a:rPr>
              <a:t>диастолического на 5 мм </a:t>
            </a:r>
            <a:r>
              <a:rPr lang="ru-RU" dirty="0" err="1" smtClean="0">
                <a:solidFill>
                  <a:srgbClr val="FFFF00"/>
                </a:solidFill>
              </a:rPr>
              <a:t>рт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2161" y="1473290"/>
            <a:ext cx="3056238" cy="1106208"/>
          </a:xfrm>
          <a:prstGeom prst="roundRect">
            <a:avLst/>
          </a:prstGeom>
          <a:solidFill>
            <a:srgbClr val="0066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на 34</a:t>
            </a:r>
            <a:r>
              <a:rPr lang="ru-RU" dirty="0" smtClean="0">
                <a:solidFill>
                  <a:srgbClr val="FFFF00"/>
                </a:solidFill>
              </a:rPr>
              <a:t>%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овышение риска инсульта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3" y="2906942"/>
            <a:ext cx="6552727" cy="882098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Курение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7259" y="2888257"/>
            <a:ext cx="2946041" cy="1152128"/>
          </a:xfrm>
          <a:prstGeom prst="roundRect">
            <a:avLst/>
          </a:prstGeom>
          <a:solidFill>
            <a:srgbClr val="0066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повышение риска инсульта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>
                <a:solidFill>
                  <a:srgbClr val="FFFF00"/>
                </a:solidFill>
              </a:rPr>
              <a:t>2,5 раза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941" y="5685971"/>
            <a:ext cx="6539659" cy="857205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Повышенный ИМТ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1" y="5661248"/>
            <a:ext cx="3076253" cy="1196752"/>
          </a:xfrm>
          <a:prstGeom prst="roundRect">
            <a:avLst/>
          </a:prstGeom>
          <a:solidFill>
            <a:srgbClr val="0066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повышение риска инсульта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>
                <a:solidFill>
                  <a:srgbClr val="FFFF00"/>
                </a:solidFill>
              </a:rPr>
              <a:t>2 раза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581" y="4221088"/>
            <a:ext cx="6539659" cy="864096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Заболевания сердца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1" y="4221088"/>
            <a:ext cx="3056238" cy="1152128"/>
          </a:xfrm>
          <a:prstGeom prst="roundRect">
            <a:avLst/>
          </a:prstGeom>
          <a:solidFill>
            <a:srgbClr val="0066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повышение риска инсульта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в 2 - 4 </a:t>
            </a:r>
            <a:r>
              <a:rPr lang="ru-RU" dirty="0">
                <a:solidFill>
                  <a:srgbClr val="FFFF00"/>
                </a:solidFill>
              </a:rPr>
              <a:t>раза</a:t>
            </a:r>
          </a:p>
        </p:txBody>
      </p:sp>
    </p:spTree>
    <p:extLst>
      <p:ext uri="{BB962C8B-B14F-4D97-AF65-F5344CB8AC3E}">
        <p14:creationId xmlns:p14="http://schemas.microsoft.com/office/powerpoint/2010/main" xmlns="" val="17355347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A8155-A254-4345-B7E4-D606BF20202A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38915" name="Picture 2" descr="J:\Организационно-методический отдел\как распознать инсульт и инфаркт\внутренняя.jpeg"/>
          <p:cNvPicPr>
            <a:picLocks noChangeAspect="1" noChangeArrowheads="1"/>
          </p:cNvPicPr>
          <p:nvPr/>
        </p:nvPicPr>
        <p:blipFill>
          <a:blip r:embed="rId2" cstate="print"/>
          <a:srcRect t="-1813" r="49150"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-44346" y="2060848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dirty="0" smtClean="0">
                <a:solidFill>
                  <a:schemeClr val="tx1"/>
                </a:solidFill>
              </a:rPr>
              <a:t>80% людей становятся глубокими инвалидами, если вовремя не оказать помощь!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58958" y="6021288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6" name="Picture 7" descr="C:\Documents and Settings\статистик\Рабочий стол\м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018" y="4639464"/>
            <a:ext cx="2095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884368" y="5216667"/>
            <a:ext cx="652680" cy="4320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164288" y="5162559"/>
            <a:ext cx="720080" cy="48615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144482" y="5821663"/>
            <a:ext cx="6660232" cy="86409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>
                <a:solidFill>
                  <a:srgbClr val="FF0000"/>
                </a:solidFill>
              </a:rPr>
              <a:t>запасе </a:t>
            </a:r>
            <a:r>
              <a:rPr lang="ru-RU" sz="4000" b="1" dirty="0" smtClean="0">
                <a:solidFill>
                  <a:srgbClr val="FF0000"/>
                </a:solidFill>
              </a:rPr>
              <a:t>только 4 часа!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0136" y="3723582"/>
            <a:ext cx="8999518" cy="91588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Wingdings" pitchFamily="2" charset="2"/>
              <a:buChar char="ü"/>
            </a:pPr>
            <a:r>
              <a:rPr lang="ru-RU" b="1" u="sng" dirty="0" smtClean="0">
                <a:solidFill>
                  <a:schemeClr val="tx1"/>
                </a:solidFill>
              </a:rPr>
              <a:t>СРОЧНО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вызвать скорую  помощь!!!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4355976" y="0"/>
            <a:ext cx="4680520" cy="17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u="sng" dirty="0" smtClean="0">
                <a:solidFill>
                  <a:srgbClr val="FFFF00"/>
                </a:solidFill>
              </a:rPr>
              <a:t>САМО</a:t>
            </a:r>
            <a:r>
              <a:rPr lang="ru-RU" sz="5400" b="1" u="sng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5400" b="1" u="sng" dirty="0" smtClean="0">
                <a:solidFill>
                  <a:srgbClr val="FFFF00"/>
                </a:solidFill>
              </a:rPr>
              <a:t>не пройдёт</a:t>
            </a:r>
            <a:r>
              <a:rPr lang="ru-RU" sz="5400" b="1" dirty="0" smtClean="0">
                <a:solidFill>
                  <a:srgbClr val="FFFF00"/>
                </a:solidFill>
              </a:rPr>
              <a:t>!</a:t>
            </a:r>
          </a:p>
          <a:p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136" y="116632"/>
            <a:ext cx="4111824" cy="206084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00FF"/>
                </a:solidFill>
              </a:rPr>
              <a:t>ОЧЕНЬ БЫСТРОЕ                                     ОТМИРАНИЕ поврежденных тканей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2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CFA03-DD2C-4FA8-BB08-C0CAD5A66A6B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39939" name="Picture 2" descr="J:\Организационно-методический отдел\как распознать инсульт и инфаркт\внутренняя.jpeg"/>
          <p:cNvPicPr>
            <a:picLocks noChangeAspect="1" noChangeArrowheads="1"/>
          </p:cNvPicPr>
          <p:nvPr/>
        </p:nvPicPr>
        <p:blipFill>
          <a:blip r:embed="rId2" cstate="print"/>
          <a:srcRect l="492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17038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144482" y="1104530"/>
            <a:ext cx="8855036" cy="491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4400" b="1" u="sng" dirty="0" smtClean="0">
                <a:solidFill>
                  <a:schemeClr val="tx1"/>
                </a:solidFill>
              </a:rPr>
              <a:t>НИТРОГЛИЦЕРИН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Если </a:t>
            </a:r>
            <a:r>
              <a:rPr lang="ru-RU" sz="2800" u="sng" dirty="0" smtClean="0">
                <a:solidFill>
                  <a:schemeClr val="tx1"/>
                </a:solidFill>
              </a:rPr>
              <a:t>таблетка</a:t>
            </a:r>
            <a:r>
              <a:rPr lang="ru-RU" sz="2800" b="1" dirty="0" smtClean="0">
                <a:solidFill>
                  <a:schemeClr val="tx1"/>
                </a:solidFill>
              </a:rPr>
              <a:t> - под  язык, не глотать 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Если </a:t>
            </a:r>
            <a:r>
              <a:rPr lang="ru-RU" sz="2800" b="1" u="sng" dirty="0" smtClean="0">
                <a:solidFill>
                  <a:schemeClr val="tx1"/>
                </a:solidFill>
              </a:rPr>
              <a:t>капсула</a:t>
            </a:r>
            <a:r>
              <a:rPr lang="ru-RU" sz="2800" b="1" dirty="0" smtClean="0">
                <a:solidFill>
                  <a:schemeClr val="tx1"/>
                </a:solidFill>
              </a:rPr>
              <a:t>  - раскусить, под язык, не глотать 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Если </a:t>
            </a:r>
            <a:r>
              <a:rPr lang="ru-RU" sz="2800" b="1" u="sng" dirty="0" smtClean="0">
                <a:solidFill>
                  <a:schemeClr val="tx1"/>
                </a:solidFill>
              </a:rPr>
              <a:t>спрей</a:t>
            </a:r>
            <a:r>
              <a:rPr lang="ru-RU" sz="2800" b="1" dirty="0" smtClean="0">
                <a:solidFill>
                  <a:schemeClr val="tx1"/>
                </a:solidFill>
              </a:rPr>
              <a:t> – 1 доза под язык, </a:t>
            </a: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п</a:t>
            </a:r>
            <a:r>
              <a:rPr lang="ru-RU" sz="2800" b="1" dirty="0" smtClean="0">
                <a:solidFill>
                  <a:schemeClr val="tx1"/>
                </a:solidFill>
              </a:rPr>
              <a:t>овторять через каждые 5 минут три раза </a:t>
            </a:r>
          </a:p>
          <a:p>
            <a:pPr marL="685800" indent="-6858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4400" b="1" u="sng" dirty="0" smtClean="0">
                <a:solidFill>
                  <a:schemeClr val="tx1"/>
                </a:solidFill>
              </a:rPr>
              <a:t>АСПИРИН </a:t>
            </a:r>
            <a:r>
              <a:rPr lang="ru-RU" sz="2800" b="1" dirty="0" smtClean="0">
                <a:solidFill>
                  <a:schemeClr val="tx1"/>
                </a:solidFill>
              </a:rPr>
              <a:t>разжевать, проглотить</a:t>
            </a:r>
          </a:p>
          <a:p>
            <a:pPr marL="685800" indent="-6858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4400" u="sng" dirty="0">
                <a:solidFill>
                  <a:schemeClr val="tx1"/>
                </a:solidFill>
              </a:rPr>
              <a:t>СРОЧНО</a:t>
            </a:r>
            <a:r>
              <a:rPr lang="ru-RU" sz="2400" u="sng" dirty="0">
                <a:solidFill>
                  <a:schemeClr val="tx1"/>
                </a:solidFill>
              </a:rPr>
              <a:t> </a:t>
            </a:r>
            <a:r>
              <a:rPr lang="ru-RU" sz="3600" u="sng" dirty="0" smtClean="0">
                <a:solidFill>
                  <a:schemeClr val="tx1"/>
                </a:solidFill>
              </a:rPr>
              <a:t>вызвать </a:t>
            </a:r>
          </a:p>
          <a:p>
            <a:pPr algn="l">
              <a:spcBef>
                <a:spcPts val="0"/>
              </a:spcBef>
            </a:pPr>
            <a:r>
              <a:rPr lang="ru-RU" sz="3600" u="sng" dirty="0" smtClean="0">
                <a:solidFill>
                  <a:schemeClr val="tx1"/>
                </a:solidFill>
              </a:rPr>
              <a:t>скорую помощь!!!</a:t>
            </a:r>
          </a:p>
          <a:p>
            <a:pPr marL="685800" indent="-685800" algn="l">
              <a:spcBef>
                <a:spcPts val="0"/>
              </a:spcBef>
              <a:buFont typeface="Wingdings" pitchFamily="2" charset="2"/>
              <a:buChar char="ü"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58958" y="6021288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6" name="Picture 7" descr="C:\Documents and Settings\статистик\Рабочий стол\м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018" y="4639464"/>
            <a:ext cx="2095500" cy="204787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951768" y="5630051"/>
            <a:ext cx="652680" cy="186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971418" y="5630051"/>
            <a:ext cx="98035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144482" y="5986267"/>
            <a:ext cx="6660232" cy="864096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>
                <a:solidFill>
                  <a:srgbClr val="FF0000"/>
                </a:solidFill>
              </a:rPr>
              <a:t>запасе </a:t>
            </a:r>
            <a:r>
              <a:rPr lang="ru-RU" sz="4000" b="1" dirty="0" smtClean="0">
                <a:solidFill>
                  <a:srgbClr val="FF0000"/>
                </a:solidFill>
              </a:rPr>
              <a:t>только 6 часов!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4" descr="C:\Documents and Settings\статистик\Рабочий стол\картинки ОНМК\smertnost-pri-insulte плох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955"/>
          <a:stretch/>
        </p:blipFill>
        <p:spPr bwMode="auto">
          <a:xfrm>
            <a:off x="7137184" y="116632"/>
            <a:ext cx="1981614" cy="133843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-303315" y="-171400"/>
            <a:ext cx="7862017" cy="127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u="sng" dirty="0" smtClean="0">
                <a:solidFill>
                  <a:srgbClr val="FFFF00"/>
                </a:solidFill>
              </a:rPr>
              <a:t>САМО</a:t>
            </a:r>
            <a:r>
              <a:rPr lang="ru-RU" sz="5400" b="1" u="sng" dirty="0" smtClean="0">
                <a:solidFill>
                  <a:srgbClr val="FFFF00"/>
                </a:solidFill>
              </a:rPr>
              <a:t> не пройдёт</a:t>
            </a:r>
            <a:r>
              <a:rPr lang="ru-RU" sz="5400" b="1" dirty="0" smtClean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8016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144482" y="1104530"/>
            <a:ext cx="8855036" cy="471713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5400" b="1" u="sng" dirty="0" smtClean="0">
                <a:solidFill>
                  <a:schemeClr val="tx1"/>
                </a:solidFill>
              </a:rPr>
              <a:t>НИТРОГЛИЦЕРИН,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5400" b="1" u="sng" dirty="0" smtClean="0">
                <a:solidFill>
                  <a:schemeClr val="tx1"/>
                </a:solidFill>
              </a:rPr>
              <a:t>АСПИРИН, </a:t>
            </a:r>
          </a:p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</a:rPr>
              <a:t>принятые в первые 5 минут -  могут полностью предотвратить инфаркт миокарда,</a:t>
            </a:r>
          </a:p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</a:rPr>
              <a:t>спасти от смерти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58958" y="6021288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6" name="Picture 7" descr="C:\Documents and Settings\статистик\Рабочий стол\м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018" y="4639464"/>
            <a:ext cx="2095500" cy="204787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951768" y="5630051"/>
            <a:ext cx="652680" cy="186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971418" y="5630051"/>
            <a:ext cx="98035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144482" y="5821663"/>
            <a:ext cx="6660232" cy="864096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>
                <a:solidFill>
                  <a:srgbClr val="FF0000"/>
                </a:solidFill>
              </a:rPr>
              <a:t>запасе </a:t>
            </a:r>
            <a:r>
              <a:rPr lang="ru-RU" sz="4000" b="1" dirty="0" smtClean="0">
                <a:solidFill>
                  <a:srgbClr val="FF0000"/>
                </a:solidFill>
              </a:rPr>
              <a:t>только 6 часов!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4" descr="C:\Documents and Settings\статистик\Рабочий стол\картинки ОНМК\smertnost-pri-insulte плох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955"/>
          <a:stretch/>
        </p:blipFill>
        <p:spPr bwMode="auto">
          <a:xfrm>
            <a:off x="7137184" y="116632"/>
            <a:ext cx="1981614" cy="133843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-303315" y="-171400"/>
            <a:ext cx="7862017" cy="127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u="sng" dirty="0" smtClean="0">
                <a:solidFill>
                  <a:srgbClr val="FFFF00"/>
                </a:solidFill>
              </a:rPr>
              <a:t>САМО</a:t>
            </a:r>
            <a:r>
              <a:rPr lang="ru-RU" sz="5400" b="1" u="sng" dirty="0" smtClean="0">
                <a:solidFill>
                  <a:srgbClr val="FFFF00"/>
                </a:solidFill>
              </a:rPr>
              <a:t> не пройдёт</a:t>
            </a:r>
            <a:r>
              <a:rPr lang="ru-RU" sz="5400" b="1" dirty="0" smtClean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742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статистик\Рабочий стол\картинки ОНМК\insult-issledovanija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527" y="212089"/>
            <a:ext cx="3136415" cy="17642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статистик\Рабочий стол\картинки ИМ\44_1 сердечный присту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71" b="-23871"/>
          <a:stretch/>
        </p:blipFill>
        <p:spPr bwMode="auto">
          <a:xfrm>
            <a:off x="233602" y="188639"/>
            <a:ext cx="3162506" cy="23718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67379" y="5908204"/>
            <a:ext cx="3028730" cy="614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ИНФАРКТ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4178" y="5967332"/>
            <a:ext cx="2519228" cy="5695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ИНСУЛЬТ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810327" y="4502274"/>
            <a:ext cx="3157233" cy="1405930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ГЛИЦИН</a:t>
            </a:r>
          </a:p>
          <a:p>
            <a:pPr algn="ctr"/>
            <a:r>
              <a:rPr lang="ru-RU" sz="4000" dirty="0" smtClean="0">
                <a:solidFill>
                  <a:srgbClr val="FF0066"/>
                </a:solidFill>
              </a:rPr>
              <a:t>СЕМАКС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5326" y="4481736"/>
            <a:ext cx="4788024" cy="1188132"/>
          </a:xfrm>
          <a:prstGeom prst="rect">
            <a:avLst/>
          </a:prstGeom>
          <a:solidFill>
            <a:schemeClr val="tx1"/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FF0066"/>
                </a:solidFill>
              </a:rPr>
              <a:t>НИТРОГЛИЦЕРИН</a:t>
            </a: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FF0066"/>
                </a:solidFill>
              </a:rPr>
              <a:t>АСПИРИН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4886" y="2080652"/>
            <a:ext cx="8582134" cy="221244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В </a:t>
            </a:r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вашей аптечке </a:t>
            </a:r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должны </a:t>
            </a:r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быть:</a:t>
            </a:r>
            <a:endParaRPr lang="ru-RU" sz="4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4766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FF00"/>
                </a:solidFill>
              </a:rPr>
              <a:t>«Вклад» БСК в здоровье населения РБ, %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0037936"/>
              </p:ext>
            </p:extLst>
          </p:nvPr>
        </p:nvGraphicFramePr>
        <p:xfrm>
          <a:off x="-1404664" y="525463"/>
          <a:ext cx="1130525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4542799"/>
            <a:ext cx="1897868" cy="756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Общая смертность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5442" y="4653475"/>
            <a:ext cx="2160240" cy="1091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Первичный выход на инвалидность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4669925"/>
            <a:ext cx="2232248" cy="953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Общая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заболеваемость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4665305"/>
            <a:ext cx="2160240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Число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дней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</a:rPr>
              <a:t>ременной 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нетрудо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способности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91861" y="4687989"/>
            <a:ext cx="1846221" cy="1222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Число случаев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</a:rPr>
              <a:t>ременной 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нетрудо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способности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2850293" y="2957361"/>
            <a:ext cx="445169" cy="5401902"/>
          </a:xfrm>
          <a:prstGeom prst="rightBrace">
            <a:avLst>
              <a:gd name="adj1" fmla="val 60415"/>
              <a:gd name="adj2" fmla="val 49783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7229538" y="4401473"/>
            <a:ext cx="352551" cy="3263969"/>
          </a:xfrm>
          <a:prstGeom prst="rightBrace">
            <a:avLst>
              <a:gd name="adj1" fmla="val 60415"/>
              <a:gd name="adj2" fmla="val 49782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20677" y="5717730"/>
            <a:ext cx="34563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место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77621" y="6033458"/>
            <a:ext cx="34563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4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775" cy="1828800"/>
          </a:xfrm>
        </p:spPr>
        <p:txBody>
          <a:bodyPr lIns="0" tIns="0" rIns="18288" bIns="0" anchor="b"/>
          <a:lstStyle/>
          <a:p>
            <a:pPr algn="r"/>
            <a:endParaRPr lang="ru-RU" sz="6600" smtClean="0">
              <a:solidFill>
                <a:srgbClr val="F37B8A"/>
              </a:solidFill>
            </a:endParaRPr>
          </a:p>
        </p:txBody>
      </p:sp>
      <p:sp>
        <p:nvSpPr>
          <p:cNvPr id="4608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3400" y="2933700"/>
            <a:ext cx="7854950" cy="1808163"/>
          </a:xfrm>
        </p:spPr>
        <p:txBody>
          <a:bodyPr lIns="0" rIns="18288"/>
          <a:lstStyle/>
          <a:p>
            <a:pPr marL="0" indent="0" algn="r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6084" name="Picture 3" descr="1170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-1000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5"/>
          <p:cNvSpPr>
            <a:spLocks noChangeArrowheads="1"/>
          </p:cNvSpPr>
          <p:nvPr/>
        </p:nvSpPr>
        <p:spPr bwMode="auto">
          <a:xfrm rot="-742859">
            <a:off x="2354263" y="2676525"/>
            <a:ext cx="58213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33CC"/>
                </a:solidFill>
                <a:latin typeface="Bookman Old Style" pitchFamily="18" charset="0"/>
              </a:rPr>
              <a:t>Будьте здоровы!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554733726"/>
              </p:ext>
            </p:extLst>
          </p:nvPr>
        </p:nvGraphicFramePr>
        <p:xfrm>
          <a:off x="0" y="1500174"/>
          <a:ext cx="925252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Всемирная организация здравоохранения 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Соотношение различных факторов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обеспечения здоровья современного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963034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715436" cy="19288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rgbClr val="8200DA"/>
                </a:solidFill>
              </a:rPr>
              <a:t>Профилактика заболеваний – комплекс мероприятий, направленных на предупреждение, снижение риска развития отклонений в состоянии здоровья и заболеваний, предотвращение или замедление их прогрессирования, уменьшения их неблагоприятных последствий.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72074"/>
            <a:ext cx="8429652" cy="1643098"/>
          </a:xfrm>
          <a:prstGeom prst="rect">
            <a:avLst/>
          </a:prstGeom>
          <a:solidFill>
            <a:srgbClr val="82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srgbClr val="FFFF00"/>
                </a:solidFill>
              </a:rPr>
              <a:t>Профилактика вторичная  </a:t>
            </a:r>
            <a:r>
              <a:rPr lang="ru-RU" sz="2000" dirty="0" smtClean="0">
                <a:solidFill>
                  <a:srgbClr val="FFFF00"/>
                </a:solidFill>
              </a:rPr>
              <a:t>- система мер медицинского и немедицинского характера, направленных на предупреждение обострений, осложнений и </a:t>
            </a:r>
            <a:r>
              <a:rPr lang="ru-RU" sz="2000" dirty="0" err="1" smtClean="0">
                <a:solidFill>
                  <a:srgbClr val="FFFF00"/>
                </a:solidFill>
              </a:rPr>
              <a:t>хронизации</a:t>
            </a:r>
            <a:r>
              <a:rPr lang="ru-RU" sz="2000" dirty="0" smtClean="0">
                <a:solidFill>
                  <a:srgbClr val="FFFF00"/>
                </a:solidFill>
              </a:rPr>
              <a:t> заболеваний, в т.ч. </a:t>
            </a:r>
            <a:r>
              <a:rPr lang="ru-RU" sz="2000" dirty="0" err="1" smtClean="0">
                <a:solidFill>
                  <a:srgbClr val="FFFF00"/>
                </a:solidFill>
              </a:rPr>
              <a:t>инвалидизации</a:t>
            </a:r>
            <a:r>
              <a:rPr lang="ru-RU" sz="2000" dirty="0" smtClean="0">
                <a:solidFill>
                  <a:srgbClr val="FFFF00"/>
                </a:solidFill>
              </a:rPr>
              <a:t> и преждевременной смертности. </a:t>
            </a:r>
          </a:p>
          <a:p>
            <a:pPr algn="ctr"/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496"/>
            <a:ext cx="7715336" cy="1785950"/>
          </a:xfrm>
          <a:prstGeom prst="rect">
            <a:avLst/>
          </a:prstGeom>
          <a:solidFill>
            <a:srgbClr val="82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 smtClean="0">
                <a:solidFill>
                  <a:srgbClr val="FFFF00"/>
                </a:solidFill>
              </a:rPr>
              <a:t>Профилактика первичная </a:t>
            </a:r>
            <a:r>
              <a:rPr lang="ru-RU" sz="2000" dirty="0" smtClean="0">
                <a:solidFill>
                  <a:srgbClr val="FFFF00"/>
                </a:solidFill>
              </a:rPr>
              <a:t>– система мер предупреждения возникновения и воздействия факторов риска развития заболеваний (вакцинация, рациональный режим труда и отдыха, рациональное качественное питание, физическая активность, охрана окружающей среды). </a:t>
            </a:r>
            <a:endParaRPr lang="ru-RU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9690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56487" cy="1476375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FF00"/>
                </a:solidFill>
              </a:rPr>
              <a:t>Приоритеты развития здравоохранения</a:t>
            </a:r>
          </a:p>
        </p:txBody>
      </p:sp>
      <p:pic>
        <p:nvPicPr>
          <p:cNvPr id="12291" name="Picture 2" descr="C:\Users\User\Desktop\Новая папка\1365081227_me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8"/>
            <a:ext cx="4521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00563" y="1412875"/>
            <a:ext cx="4643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 Оказание качественной медицинской помощи в соответствии с 3-х уровневой системой;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Развитие первичной медико-санитарной помощи в отдаленных районах и сельской местности;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Равнодоступность оказания медицинской помощи;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Внедрение высокотехнологичной медицинской помощи.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241" y="2752073"/>
            <a:ext cx="116947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1990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88946" y="5121503"/>
            <a:ext cx="1231361" cy="4948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2006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4241" y="4822141"/>
            <a:ext cx="2424704" cy="789390"/>
          </a:xfrm>
          <a:prstGeom prst="roundRect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Средняя продолжительность жизни </a:t>
            </a:r>
            <a:r>
              <a:rPr lang="ru-RU" sz="1600" b="1" dirty="0" smtClean="0">
                <a:cs typeface="Calibri"/>
              </a:rPr>
              <a:t>↓ </a:t>
            </a:r>
            <a:r>
              <a:rPr lang="ru-RU" sz="1600" b="1" dirty="0">
                <a:cs typeface="Calibri"/>
              </a:rPr>
              <a:t>3,5</a:t>
            </a:r>
            <a:r>
              <a:rPr lang="ru-RU" sz="1600" b="1" dirty="0" smtClean="0">
                <a:cs typeface="Calibri"/>
              </a:rPr>
              <a:t>%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1269" y="3209273"/>
            <a:ext cx="1599447" cy="773682"/>
          </a:xfrm>
          <a:prstGeom prst="roundRect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Численность населения РФ </a:t>
            </a:r>
            <a:r>
              <a:rPr lang="ru-RU" sz="1600" b="1" dirty="0">
                <a:cs typeface="Calibri"/>
              </a:rPr>
              <a:t>↓ 3,0</a:t>
            </a:r>
            <a:r>
              <a:rPr lang="ru-RU" sz="1600" b="1" dirty="0" smtClean="0">
                <a:cs typeface="Calibri"/>
              </a:rPr>
              <a:t>%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4241" y="3999855"/>
            <a:ext cx="1959487" cy="807370"/>
          </a:xfrm>
          <a:prstGeom prst="roundRect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Число умерших </a:t>
            </a:r>
          </a:p>
          <a:p>
            <a:pPr algn="ctr"/>
            <a:r>
              <a:rPr lang="ru-RU" sz="1600" b="1" dirty="0" smtClean="0"/>
              <a:t>от БСК</a:t>
            </a:r>
          </a:p>
          <a:p>
            <a:pPr algn="ctr"/>
            <a:r>
              <a:rPr lang="ru-RU" sz="1600" b="1" dirty="0" smtClean="0">
                <a:cs typeface="Calibri"/>
              </a:rPr>
              <a:t>↑ </a:t>
            </a:r>
            <a:r>
              <a:rPr lang="ru-RU" sz="1600" b="1" dirty="0">
                <a:cs typeface="Calibri"/>
              </a:rPr>
              <a:t>34,6</a:t>
            </a:r>
            <a:r>
              <a:rPr lang="ru-RU" sz="1600" b="1" dirty="0" smtClean="0">
                <a:cs typeface="Calibri"/>
              </a:rPr>
              <a:t>%</a:t>
            </a:r>
            <a:endParaRPr lang="ru-RU" sz="1600" b="1" dirty="0"/>
          </a:p>
        </p:txBody>
      </p:sp>
      <p:pic>
        <p:nvPicPr>
          <p:cNvPr id="4" name="Picture 3" descr="C:\Documents and Settings\статистик\Рабочий стол\ежедневная работа\карты-схемы про РСЦ-ПСО\история рсц 2015_нов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247" y="1558881"/>
            <a:ext cx="2802914" cy="38472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44018" y="5661247"/>
            <a:ext cx="8815072" cy="1165455"/>
          </a:xfrm>
          <a:prstGeom prst="roundRect">
            <a:avLst/>
          </a:prstGeom>
          <a:solidFill>
            <a:srgbClr val="CCFFCC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Национальный приоритетный проект «ЗДОРОВЬЕ»</a:t>
            </a:r>
          </a:p>
          <a:p>
            <a:pPr algn="ctr"/>
            <a:r>
              <a:rPr lang="ru-RU" sz="20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Раздел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«Совершенствование оказания специализированной медицинской помощи»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«СОСУДИСТАЯ ПРОГРАММА»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6742" y="4886963"/>
            <a:ext cx="1851642" cy="518931"/>
          </a:xfrm>
          <a:prstGeom prst="roundRect">
            <a:avLst/>
          </a:prstGeom>
          <a:solidFill>
            <a:schemeClr val="tx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9933FF"/>
                </a:solidFill>
              </a:rPr>
              <a:t>РСЦ № 1 – </a:t>
            </a:r>
          </a:p>
          <a:p>
            <a:pPr algn="ctr"/>
            <a:r>
              <a:rPr lang="ru-RU" sz="1800" b="1" dirty="0" smtClean="0">
                <a:solidFill>
                  <a:srgbClr val="9933FF"/>
                </a:solidFill>
              </a:rPr>
              <a:t>1 272 445 чел</a:t>
            </a:r>
            <a:endParaRPr lang="ru-RU" sz="1800" b="1" dirty="0">
              <a:solidFill>
                <a:srgbClr val="9933FF"/>
              </a:solidFill>
            </a:endParaRPr>
          </a:p>
        </p:txBody>
      </p:sp>
      <p:pic>
        <p:nvPicPr>
          <p:cNvPr id="20" name="Picture 2" descr="C:\Documents and Settings\статистик\Рабочий стол\ежедневная работа\карты-схемы про РСЦ-ПСО\история рсц 2009_нов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147" y="159830"/>
            <a:ext cx="2787081" cy="38255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406147" y="3437538"/>
            <a:ext cx="1537225" cy="517848"/>
          </a:xfrm>
          <a:prstGeom prst="roundRect">
            <a:avLst/>
          </a:prstGeom>
          <a:solidFill>
            <a:schemeClr val="tx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9933FF"/>
                </a:solidFill>
              </a:rPr>
              <a:t>РСЦ № 1 - 923 636 чел</a:t>
            </a:r>
            <a:endParaRPr lang="ru-RU" sz="1800" b="1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70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7|0.8|0.7|28.|0.7"/>
</p:tagLst>
</file>

<file path=ppt/theme/theme1.xml><?xml version="1.0" encoding="utf-8"?>
<a:theme xmlns:a="http://schemas.openxmlformats.org/drawingml/2006/main" name="5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5_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5_Техническая">
    <a:majorFont>
      <a:latin typeface="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5_Техническая">
    <a:majorFont>
      <a:latin typeface="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5_Техническая">
    <a:majorFont>
      <a:latin typeface="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5_Техническая">
    <a:majorFont>
      <a:latin typeface="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23036</TotalTime>
  <Words>1947</Words>
  <Application>Microsoft Office PowerPoint</Application>
  <PresentationFormat>Экран (4:3)</PresentationFormat>
  <Paragraphs>420</Paragraphs>
  <Slides>50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5_Техническая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Приоритеты развития здравоохранения</vt:lpstr>
      <vt:lpstr>Слайд 9</vt:lpstr>
      <vt:lpstr>Слайд 10</vt:lpstr>
      <vt:lpstr>Слайд 11</vt:lpstr>
      <vt:lpstr> 7 факторов риска развития сердечно-сосудистых заболеваний</vt:lpstr>
      <vt:lpstr>Осложнения  артериальной  гипертензии</vt:lpstr>
      <vt:lpstr>АДЕКВАТНЫЙ  КОНТРОЛЬ  АД</vt:lpstr>
      <vt:lpstr>КОНТРОЛЬ УРОВНЯ ХОЛЕСТЕРИНА И ЛИПИДОГРАММЫ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ПРИНЦИПЫ ПИТАНИЯ</vt:lpstr>
      <vt:lpstr>Эпидемия 21 века !!!</vt:lpstr>
      <vt:lpstr>Слайд 29</vt:lpstr>
      <vt:lpstr>СНИЖЕНИЕ МАССЫ ТЕЛА</vt:lpstr>
      <vt:lpstr>Слайд 31</vt:lpstr>
      <vt:lpstr>Слайд 32</vt:lpstr>
      <vt:lpstr>ОТКАЖИТЕСЬ ОТ  АЛКОГОЛЯ !!</vt:lpstr>
      <vt:lpstr>Слайд 34</vt:lpstr>
      <vt:lpstr>Слайд 35</vt:lpstr>
      <vt:lpstr>ПСИХОЭМОЦИОНАЛЬНОЕ   НАПРЯЖЕНИЕ</vt:lpstr>
      <vt:lpstr>ОТДЫХ И ДОСУГ</vt:lpstr>
      <vt:lpstr> Людям, которые закаливаются, здоровье даёт именно природа, ведь солнце, воздух и вода - это неотъемлемые её части. Общение с природой доставляет радость, повышает настроение, успокаивает, а значит, оздоравливает. </vt:lpstr>
      <vt:lpstr>Слайд 39</vt:lpstr>
      <vt:lpstr>Слайд 40</vt:lpstr>
      <vt:lpstr>ВТОРИЧНАЯ ПРОФИЛАКТИКА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RKD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ARCHIBASOV</dc:creator>
  <cp:lastModifiedBy>Статистик</cp:lastModifiedBy>
  <cp:revision>1883</cp:revision>
  <cp:lastPrinted>2016-10-12T07:08:20Z</cp:lastPrinted>
  <dcterms:created xsi:type="dcterms:W3CDTF">2005-02-09T09:28:33Z</dcterms:created>
  <dcterms:modified xsi:type="dcterms:W3CDTF">2016-10-17T09:54:09Z</dcterms:modified>
</cp:coreProperties>
</file>