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theme/themeOverride12.xml" ContentType="application/vnd.openxmlformats-officedocument.themeOverride+xml"/>
  <Override PartName="/ppt/notesSlides/notesSlide2.xml" ContentType="application/vnd.openxmlformats-officedocument.presentationml.notesSlide+xml"/>
  <Override PartName="/ppt/charts/chart39.xml" ContentType="application/vnd.openxmlformats-officedocument.drawingml.chart+xml"/>
  <Override PartName="/ppt/theme/themeOverride30.xml" ContentType="application/vnd.openxmlformats-officedocument.themeOverride+xml"/>
  <Override PartName="/ppt/charts/chart57.xml" ContentType="application/vnd.openxmlformats-officedocument.drawingml.char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theme/themeOverride5.xml" ContentType="application/vnd.openxmlformats-officedocument.themeOverride+xml"/>
  <Override PartName="/ppt/charts/chart28.xml" ContentType="application/vnd.openxmlformats-officedocument.drawingml.chart+xml"/>
  <Override PartName="/ppt/charts/chart46.xml" ContentType="application/vnd.openxmlformats-officedocument.drawingml.chart+xml"/>
  <Override PartName="/ppt/drawings/drawing2.xml" ContentType="application/vnd.openxmlformats-officedocument.drawingml.chartshape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Override PartName="/ppt/charts/chart35.xml" ContentType="application/vnd.openxmlformats-officedocument.drawingml.chart+xml"/>
  <Override PartName="/ppt/charts/chart53.xml" ContentType="application/vnd.openxmlformats-officedocument.drawingml.chart+xml"/>
  <Override PartName="/ppt/charts/chart64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charts/chart42.xml" ContentType="application/vnd.openxmlformats-officedocument.drawingml.chart+xml"/>
  <Override PartName="/ppt/charts/chart60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harts/chart31.xml" ContentType="application/vnd.openxmlformats-officedocument.drawingml.chart+xml"/>
  <Override PartName="/ppt/theme/themeOverride39.xml" ContentType="application/vnd.openxmlformats-officedocument.themeOverride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theme/themeOverride17.xml" ContentType="application/vnd.openxmlformats-officedocument.themeOverride+xml"/>
  <Override PartName="/ppt/theme/themeOverride28.xml" ContentType="application/vnd.openxmlformats-officedocument.themeOverride+xml"/>
  <Default Extension="xlsx" ContentType="application/vnd.openxmlformats-officedocument.spreadsheetml.sheet"/>
  <Override PartName="/ppt/charts/chart3.xml" ContentType="application/vnd.openxmlformats-officedocument.drawingml.chart+xml"/>
  <Override PartName="/ppt/theme/themeOverride24.xml" ContentType="application/vnd.openxmlformats-officedocument.themeOverride+xml"/>
  <Override PartName="/ppt/theme/themeOverride35.xml" ContentType="application/vnd.openxmlformats-officedocument.themeOverr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Override13.xml" ContentType="application/vnd.openxmlformats-officedocument.themeOverr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charts/chart29.xml" ContentType="application/vnd.openxmlformats-officedocument.drawingml.chart+xml"/>
  <Override PartName="/ppt/theme/themeOverride20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1.xml" ContentType="application/vnd.openxmlformats-officedocument.themeOverride+xml"/>
  <Override PartName="/ppt/drawings/drawing3.xml" ContentType="application/vnd.openxmlformats-officedocument.drawingml.chartshapes+xml"/>
  <Override PartName="/ppt/charts/chart58.xml" ContentType="application/vnd.openxmlformats-officedocument.drawingml.char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charts/chart18.xml" ContentType="application/vnd.openxmlformats-officedocument.drawingml.chart+xml"/>
  <Override PartName="/ppt/theme/themeOverride6.xml" ContentType="application/vnd.openxmlformats-officedocument.themeOverride+xml"/>
  <Override PartName="/ppt/charts/chart36.xml" ContentType="application/vnd.openxmlformats-officedocument.drawingml.chart+xml"/>
  <Override PartName="/ppt/charts/chart47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charts/chart25.xml" ContentType="application/vnd.openxmlformats-officedocument.drawingml.chart+xml"/>
  <Override PartName="/ppt/charts/chart54.xml" ContentType="application/vnd.openxmlformats-officedocument.drawingml.char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charts/chart32.xml" ContentType="application/vnd.openxmlformats-officedocument.drawingml.chart+xml"/>
  <Override PartName="/ppt/charts/chart43.xml" ContentType="application/vnd.openxmlformats-officedocument.drawingml.chart+xml"/>
  <Override PartName="/ppt/charts/chart61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21.xml" ContentType="application/vnd.openxmlformats-officedocument.drawingml.chart+xml"/>
  <Override PartName="/ppt/charts/chart50.xml" ContentType="application/vnd.openxmlformats-officedocument.drawingml.chart+xml"/>
  <Override PartName="/ppt/theme/themeOverride29.xml" ContentType="application/vnd.openxmlformats-officedocument.themeOverride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theme/themeOverride18.xml" ContentType="application/vnd.openxmlformats-officedocument.themeOverride+xml"/>
  <Override PartName="/ppt/theme/themeOverride36.xml" ContentType="application/vnd.openxmlformats-officedocument.themeOverride+xml"/>
  <Default Extension="gif" ContentType="image/gif"/>
  <Override PartName="/ppt/charts/chart4.xml" ContentType="application/vnd.openxmlformats-officedocument.drawingml.chart+xml"/>
  <Override PartName="/ppt/theme/themeOverride25.xml" ContentType="application/vnd.openxmlformats-officedocument.themeOverr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theme/themeOverride14.xml" ContentType="application/vnd.openxmlformats-officedocument.themeOverride+xml"/>
  <Override PartName="/ppt/theme/themeOverride2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2.xml" ContentType="application/vnd.openxmlformats-officedocument.themeOverride+xml"/>
  <Override PartName="/ppt/charts/chart59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theme/themeOverride7.xml" ContentType="application/vnd.openxmlformats-officedocument.themeOverride+xml"/>
  <Override PartName="/ppt/theme/themeOverride21.xml" ContentType="application/vnd.openxmlformats-officedocument.themeOverride+xml"/>
  <Override PartName="/ppt/charts/chart48.xml" ContentType="application/vnd.openxmlformats-officedocument.drawingml.char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charts/chart19.xml" ContentType="application/vnd.openxmlformats-officedocument.drawingml.chart+xml"/>
  <Override PartName="/ppt/theme/themeOverride10.xml" ContentType="application/vnd.openxmlformats-officedocument.themeOverride+xml"/>
  <Override PartName="/ppt/charts/chart37.xml" ContentType="application/vnd.openxmlformats-officedocument.drawingml.chart+xml"/>
  <Override PartName="/ppt/charts/chart55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theme/themeOverride3.xml" ContentType="application/vnd.openxmlformats-officedocument.themeOverride+xml"/>
  <Override PartName="/ppt/charts/chart26.xml" ContentType="application/vnd.openxmlformats-officedocument.drawingml.chart+xml"/>
  <Override PartName="/ppt/charts/chart44.xml" ContentType="application/vnd.openxmlformats-officedocument.drawingml.char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charts/chart15.xml" ContentType="application/vnd.openxmlformats-officedocument.drawingml.chart+xml"/>
  <Override PartName="/ppt/charts/chart33.xml" ContentType="application/vnd.openxmlformats-officedocument.drawingml.chart+xml"/>
  <Override PartName="/ppt/charts/chart51.xml" ContentType="application/vnd.openxmlformats-officedocument.drawingml.chart+xml"/>
  <Override PartName="/ppt/charts/chart62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theme/themeOverride19.xml" ContentType="application/vnd.openxmlformats-officedocument.themeOverride+xml"/>
  <Override PartName="/ppt/charts/chart40.xml" ContentType="application/vnd.openxmlformats-officedocument.drawingml.chart+xml"/>
  <Override PartName="/ppt/theme/themeOverride37.xml" ContentType="application/vnd.openxmlformats-officedocument.themeOverride+xml"/>
  <Override PartName="/ppt/charts/chart5.xml" ContentType="application/vnd.openxmlformats-officedocument.drawingml.chart+xml"/>
  <Override PartName="/ppt/theme/themeOverride15.xml" ContentType="application/vnd.openxmlformats-officedocument.themeOverride+xml"/>
  <Override PartName="/ppt/theme/themeOverride26.xml" ContentType="application/vnd.openxmlformats-officedocument.themeOverr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theme/themeOverride22.xml" ContentType="application/vnd.openxmlformats-officedocument.themeOverride+xml"/>
  <Override PartName="/ppt/theme/themeOverride33.xml" ContentType="application/vnd.openxmlformats-officedocument.themeOverride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charts/chart49.xml" ContentType="application/vnd.openxmlformats-officedocument.drawingml.chart+xml"/>
  <Override PartName="/ppt/theme/themeOverride40.xml" ContentType="application/vnd.openxmlformats-officedocument.themeOverr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charts/chart27.xml" ContentType="application/vnd.openxmlformats-officedocument.drawingml.chart+xml"/>
  <Override PartName="/ppt/drawings/drawing1.xml" ContentType="application/vnd.openxmlformats-officedocument.drawingml.chartshapes+xml"/>
  <Override PartName="/ppt/charts/chart38.xml" ContentType="application/vnd.openxmlformats-officedocument.drawingml.chart+xml"/>
  <Override PartName="/ppt/charts/chart56.xml" ContentType="application/vnd.openxmlformats-officedocument.drawingml.char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charts/chart16.xml" ContentType="application/vnd.openxmlformats-officedocument.drawingml.chart+xml"/>
  <Override PartName="/ppt/theme/themeOverride4.xml" ContentType="application/vnd.openxmlformats-officedocument.themeOverride+xml"/>
  <Override PartName="/ppt/charts/chart34.xml" ContentType="application/vnd.openxmlformats-officedocument.drawingml.chart+xml"/>
  <Override PartName="/ppt/charts/chart45.xml" ContentType="application/vnd.openxmlformats-officedocument.drawingml.chart+xml"/>
  <Override PartName="/ppt/charts/chart63.xml" ContentType="application/vnd.openxmlformats-officedocument.drawingml.char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23.xml" ContentType="application/vnd.openxmlformats-officedocument.drawingml.chart+xml"/>
  <Override PartName="/ppt/charts/chart52.xml" ContentType="application/vnd.openxmlformats-officedocument.drawingml.char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12.xml" ContentType="application/vnd.openxmlformats-officedocument.drawingml.chart+xml"/>
  <Override PartName="/ppt/charts/chart30.xml" ContentType="application/vnd.openxmlformats-officedocument.drawingml.chart+xml"/>
  <Override PartName="/ppt/charts/chart41.xml" ContentType="application/vnd.openxmlformats-officedocument.drawingml.chart+xml"/>
  <Override PartName="/ppt/theme/themeOverride38.xml" ContentType="application/vnd.openxmlformats-officedocument.themeOverride+xml"/>
  <Override PartName="/ppt/charts/chart6.xml" ContentType="application/vnd.openxmlformats-officedocument.drawingml.chart+xml"/>
  <Override PartName="/ppt/theme/themeOverride27.xml" ContentType="application/vnd.openxmlformats-officedocument.themeOverride+xml"/>
  <Override PartName="/ppt/theme/themeOverride16.xml" ContentType="application/vnd.openxmlformats-officedocument.themeOverride+xml"/>
  <Override PartName="/ppt/theme/themeOverride34.xml" ContentType="application/vnd.openxmlformats-officedocument.themeOverr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7" r:id="rId2"/>
    <p:sldId id="345" r:id="rId3"/>
    <p:sldId id="480" r:id="rId4"/>
    <p:sldId id="394" r:id="rId5"/>
    <p:sldId id="279" r:id="rId6"/>
    <p:sldId id="395" r:id="rId7"/>
    <p:sldId id="281" r:id="rId8"/>
    <p:sldId id="479" r:id="rId9"/>
    <p:sldId id="396" r:id="rId10"/>
    <p:sldId id="283" r:id="rId11"/>
    <p:sldId id="397" r:id="rId12"/>
    <p:sldId id="285" r:id="rId13"/>
    <p:sldId id="399" r:id="rId14"/>
    <p:sldId id="438" r:id="rId15"/>
    <p:sldId id="439" r:id="rId16"/>
    <p:sldId id="385" r:id="rId17"/>
    <p:sldId id="384" r:id="rId18"/>
    <p:sldId id="259" r:id="rId19"/>
    <p:sldId id="435" r:id="rId20"/>
    <p:sldId id="511" r:id="rId21"/>
    <p:sldId id="442" r:id="rId22"/>
    <p:sldId id="441" r:id="rId23"/>
    <p:sldId id="424" r:id="rId24"/>
    <p:sldId id="474" r:id="rId25"/>
    <p:sldId id="475" r:id="rId26"/>
    <p:sldId id="512" r:id="rId27"/>
    <p:sldId id="487" r:id="rId28"/>
    <p:sldId id="414" r:id="rId29"/>
    <p:sldId id="420" r:id="rId30"/>
    <p:sldId id="515" r:id="rId31"/>
    <p:sldId id="473" r:id="rId32"/>
    <p:sldId id="450" r:id="rId33"/>
    <p:sldId id="488" r:id="rId34"/>
    <p:sldId id="340" r:id="rId35"/>
    <p:sldId id="504" r:id="rId36"/>
    <p:sldId id="501" r:id="rId37"/>
    <p:sldId id="455" r:id="rId38"/>
    <p:sldId id="505" r:id="rId39"/>
    <p:sldId id="506" r:id="rId40"/>
    <p:sldId id="508" r:id="rId41"/>
    <p:sldId id="464" r:id="rId42"/>
    <p:sldId id="490" r:id="rId43"/>
    <p:sldId id="497" r:id="rId44"/>
    <p:sldId id="498" r:id="rId45"/>
  </p:sldIdLst>
  <p:sldSz cx="9144000" cy="6858000" type="screen4x3"/>
  <p:notesSz cx="6797675" cy="987425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CC"/>
    <a:srgbClr val="CCFFCC"/>
    <a:srgbClr val="FF00FF"/>
    <a:srgbClr val="00FFFF"/>
    <a:srgbClr val="6600CC"/>
    <a:srgbClr val="FFCCCC"/>
    <a:srgbClr val="ABF7AF"/>
    <a:srgbClr val="FFE07D"/>
    <a:srgbClr val="D5D5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586" autoAdjust="0"/>
  </p:normalViewPr>
  <p:slideViewPr>
    <p:cSldViewPr>
      <p:cViewPr>
        <p:scale>
          <a:sx n="70" d="100"/>
          <a:sy n="70" d="100"/>
        </p:scale>
        <p:origin x="-128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2.xlsx"/><Relationship Id="rId1" Type="http://schemas.openxmlformats.org/officeDocument/2006/relationships/themeOverride" Target="../theme/themeOverride1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22.xlsx"/><Relationship Id="rId1" Type="http://schemas.openxmlformats.org/officeDocument/2006/relationships/themeOverride" Target="../theme/themeOverride3.xm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23.xlsx"/><Relationship Id="rId1" Type="http://schemas.openxmlformats.org/officeDocument/2006/relationships/themeOverride" Target="../theme/themeOverride4.xm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24.xlsx"/><Relationship Id="rId1" Type="http://schemas.openxmlformats.org/officeDocument/2006/relationships/themeOverride" Target="../theme/themeOverride5.xml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25.xlsx"/><Relationship Id="rId1" Type="http://schemas.openxmlformats.org/officeDocument/2006/relationships/themeOverride" Target="../theme/themeOverride6.xml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26.xlsx"/><Relationship Id="rId1" Type="http://schemas.openxmlformats.org/officeDocument/2006/relationships/themeOverride" Target="../theme/themeOverride7.xml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27.xlsx"/><Relationship Id="rId1" Type="http://schemas.openxmlformats.org/officeDocument/2006/relationships/themeOverride" Target="../theme/themeOverride8.xml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28.xlsx"/><Relationship Id="rId1" Type="http://schemas.openxmlformats.org/officeDocument/2006/relationships/themeOverride" Target="../theme/themeOverride9.xml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29.xlsx"/><Relationship Id="rId1" Type="http://schemas.openxmlformats.org/officeDocument/2006/relationships/themeOverride" Target="../theme/themeOverride10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3.xlsx"/><Relationship Id="rId1" Type="http://schemas.openxmlformats.org/officeDocument/2006/relationships/themeOverride" Target="../theme/themeOverride2.xml"/></Relationships>
</file>

<file path=ppt/charts/_rels/chart3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30.xlsx"/><Relationship Id="rId1" Type="http://schemas.openxmlformats.org/officeDocument/2006/relationships/themeOverride" Target="../theme/themeOverride11.xml"/></Relationships>
</file>

<file path=ppt/charts/_rels/chart3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31.xlsx"/><Relationship Id="rId1" Type="http://schemas.openxmlformats.org/officeDocument/2006/relationships/themeOverride" Target="../theme/themeOverride12.xml"/></Relationships>
</file>

<file path=ppt/charts/_rels/chart3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32.xlsx"/><Relationship Id="rId1" Type="http://schemas.openxmlformats.org/officeDocument/2006/relationships/themeOverride" Target="../theme/themeOverride13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Office_Excel33.xlsx"/><Relationship Id="rId1" Type="http://schemas.openxmlformats.org/officeDocument/2006/relationships/themeOverride" Target="../theme/themeOverride14.xml"/></Relationships>
</file>

<file path=ppt/charts/_rels/chart3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34.xlsx"/><Relationship Id="rId1" Type="http://schemas.openxmlformats.org/officeDocument/2006/relationships/themeOverride" Target="../theme/themeOverride15.xml"/></Relationships>
</file>

<file path=ppt/charts/_rels/chart3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35.xlsx"/><Relationship Id="rId1" Type="http://schemas.openxmlformats.org/officeDocument/2006/relationships/themeOverride" Target="../theme/themeOverride16.xml"/></Relationships>
</file>

<file path=ppt/charts/_rels/chart3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36.xlsx"/><Relationship Id="rId1" Type="http://schemas.openxmlformats.org/officeDocument/2006/relationships/themeOverride" Target="../theme/themeOverride17.xml"/></Relationships>
</file>

<file path=ppt/charts/_rels/chart3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37.xlsx"/><Relationship Id="rId1" Type="http://schemas.openxmlformats.org/officeDocument/2006/relationships/themeOverride" Target="../theme/themeOverride18.xml"/></Relationships>
</file>

<file path=ppt/charts/_rels/chart3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38.xlsx"/><Relationship Id="rId1" Type="http://schemas.openxmlformats.org/officeDocument/2006/relationships/themeOverride" Target="../theme/themeOverride19.xml"/></Relationships>
</file>

<file path=ppt/charts/_rels/chart3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39.xlsx"/><Relationship Id="rId1" Type="http://schemas.openxmlformats.org/officeDocument/2006/relationships/themeOverride" Target="../theme/themeOverride20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4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40.xlsx"/><Relationship Id="rId1" Type="http://schemas.openxmlformats.org/officeDocument/2006/relationships/themeOverride" Target="../theme/themeOverride21.xml"/></Relationships>
</file>

<file path=ppt/charts/_rels/chart4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41.xlsx"/><Relationship Id="rId1" Type="http://schemas.openxmlformats.org/officeDocument/2006/relationships/themeOverride" Target="../theme/themeOverride22.xml"/></Relationships>
</file>

<file path=ppt/charts/_rels/chart4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42.xlsx"/><Relationship Id="rId1" Type="http://schemas.openxmlformats.org/officeDocument/2006/relationships/themeOverride" Target="../theme/themeOverride23.xml"/></Relationships>
</file>

<file path=ppt/charts/_rels/chart4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43.xlsx"/><Relationship Id="rId1" Type="http://schemas.openxmlformats.org/officeDocument/2006/relationships/themeOverride" Target="../theme/themeOverride24.xml"/></Relationships>
</file>

<file path=ppt/charts/_rels/chart4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44.xlsx"/><Relationship Id="rId1" Type="http://schemas.openxmlformats.org/officeDocument/2006/relationships/themeOverride" Target="../theme/themeOverride25.xml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5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6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7.xlsx"/></Relationships>
</file>

<file path=ppt/charts/_rels/chart4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48.xlsx"/><Relationship Id="rId1" Type="http://schemas.openxmlformats.org/officeDocument/2006/relationships/themeOverride" Target="../theme/themeOverride26.xml"/></Relationships>
</file>

<file path=ppt/charts/_rels/chart4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49.xlsx"/><Relationship Id="rId1" Type="http://schemas.openxmlformats.org/officeDocument/2006/relationships/themeOverride" Target="../theme/themeOverride27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5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50.xlsx"/><Relationship Id="rId1" Type="http://schemas.openxmlformats.org/officeDocument/2006/relationships/themeOverride" Target="../theme/themeOverride28.xml"/></Relationships>
</file>

<file path=ppt/charts/_rels/chart5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51.xlsx"/><Relationship Id="rId1" Type="http://schemas.openxmlformats.org/officeDocument/2006/relationships/themeOverride" Target="../theme/themeOverride29.xml"/></Relationships>
</file>

<file path=ppt/charts/_rels/chart5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52.xlsx"/><Relationship Id="rId1" Type="http://schemas.openxmlformats.org/officeDocument/2006/relationships/themeOverride" Target="../theme/themeOverride30.xm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_____Microsoft_Office_Excel53.xlsx"/><Relationship Id="rId1" Type="http://schemas.openxmlformats.org/officeDocument/2006/relationships/themeOverride" Target="../theme/themeOverride31.xml"/></Relationships>
</file>

<file path=ppt/charts/_rels/chart5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54.xlsx"/><Relationship Id="rId1" Type="http://schemas.openxmlformats.org/officeDocument/2006/relationships/themeOverride" Target="../theme/themeOverride32.xml"/></Relationships>
</file>

<file path=ppt/charts/_rels/chart5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55.xlsx"/><Relationship Id="rId1" Type="http://schemas.openxmlformats.org/officeDocument/2006/relationships/themeOverride" Target="../theme/themeOverride33.xml"/></Relationships>
</file>

<file path=ppt/charts/_rels/chart5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56.xlsx"/><Relationship Id="rId1" Type="http://schemas.openxmlformats.org/officeDocument/2006/relationships/themeOverride" Target="../theme/themeOverride34.xml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_____Microsoft_Office_Excel57.xlsx"/><Relationship Id="rId1" Type="http://schemas.openxmlformats.org/officeDocument/2006/relationships/themeOverride" Target="../theme/themeOverride35.xml"/></Relationships>
</file>

<file path=ppt/charts/_rels/chart5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58.xlsx"/><Relationship Id="rId1" Type="http://schemas.openxmlformats.org/officeDocument/2006/relationships/themeOverride" Target="../theme/themeOverride36.xml"/></Relationships>
</file>

<file path=ppt/charts/_rels/chart5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59.xlsx"/><Relationship Id="rId1" Type="http://schemas.openxmlformats.org/officeDocument/2006/relationships/themeOverride" Target="../theme/themeOverride37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6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60.xlsx"/><Relationship Id="rId1" Type="http://schemas.openxmlformats.org/officeDocument/2006/relationships/themeOverride" Target="../theme/themeOverride38.xml"/></Relationships>
</file>

<file path=ppt/charts/_rels/chart6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61.xlsx"/><Relationship Id="rId1" Type="http://schemas.openxmlformats.org/officeDocument/2006/relationships/themeOverride" Target="../theme/themeOverride39.xml"/></Relationships>
</file>

<file path=ppt/charts/_rels/chart6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62.xlsx"/><Relationship Id="rId1" Type="http://schemas.openxmlformats.org/officeDocument/2006/relationships/themeOverride" Target="../theme/themeOverride40.xml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3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4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2029478954019644"/>
          <c:y val="4.4861391929187304E-2"/>
          <c:w val="0.8700174978127736"/>
          <c:h val="0.8431732650045971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6.4841651581196902E-3"/>
                  <c:y val="-2.9022794935583827E-2"/>
                </c:manualLayout>
              </c:layout>
              <c:showVal val="1"/>
            </c:dLbl>
            <c:dLbl>
              <c:idx val="1"/>
              <c:layout>
                <c:manualLayout>
                  <c:x val="6.4841651581196902E-3"/>
                  <c:y val="-2.679027224823129E-2"/>
                </c:manualLayout>
              </c:layout>
              <c:showVal val="1"/>
            </c:dLbl>
            <c:dLbl>
              <c:idx val="2"/>
              <c:layout>
                <c:manualLayout>
                  <c:x val="5.187332126495749E-3"/>
                  <c:y val="-2.2325226873526102E-2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Всего</c:v>
                </c:pt>
                <c:pt idx="1">
                  <c:v>Стационарная</c:v>
                </c:pt>
                <c:pt idx="2">
                  <c:v>Амбулаторная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60978</c:v>
                </c:pt>
                <c:pt idx="1">
                  <c:v>27406</c:v>
                </c:pt>
                <c:pt idx="2">
                  <c:v>33572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dLbls>
            <c:dLbl>
              <c:idx val="0"/>
              <c:layout>
                <c:manualLayout>
                  <c:x val="1.8155662442735133E-2"/>
                  <c:y val="-3.7952885684994248E-2"/>
                </c:manualLayout>
              </c:layout>
              <c:showVal val="1"/>
            </c:dLbl>
            <c:dLbl>
              <c:idx val="1"/>
              <c:layout>
                <c:manualLayout>
                  <c:x val="1.6858829411111203E-2"/>
                  <c:y val="-3.1255317622936381E-2"/>
                </c:manualLayout>
              </c:layout>
              <c:showVal val="1"/>
            </c:dLbl>
            <c:dLbl>
              <c:idx val="2"/>
              <c:layout>
                <c:manualLayout>
                  <c:x val="2.3342994569230776E-2"/>
                  <c:y val="-3.5720362997641697E-2"/>
                </c:manualLayout>
              </c:layout>
              <c:showVal val="1"/>
            </c:dLbl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Всего</c:v>
                </c:pt>
                <c:pt idx="1">
                  <c:v>Стационарная</c:v>
                </c:pt>
                <c:pt idx="2">
                  <c:v>Амбулаторная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61674</c:v>
                </c:pt>
                <c:pt idx="1">
                  <c:v>28468</c:v>
                </c:pt>
                <c:pt idx="2">
                  <c:v>33206</c:v>
                </c:pt>
              </c:numCache>
            </c:numRef>
          </c:val>
        </c:ser>
        <c:shape val="cylinder"/>
        <c:axId val="68916736"/>
        <c:axId val="68918272"/>
        <c:axId val="0"/>
      </c:bar3DChart>
      <c:catAx>
        <c:axId val="68916736"/>
        <c:scaling>
          <c:orientation val="minMax"/>
        </c:scaling>
        <c:axPos val="b"/>
        <c:tickLblPos val="nextTo"/>
        <c:txPr>
          <a:bodyPr/>
          <a:lstStyle/>
          <a:p>
            <a:pPr>
              <a:defRPr sz="2000" b="1"/>
            </a:pPr>
            <a:endParaRPr lang="ru-RU"/>
          </a:p>
        </c:txPr>
        <c:crossAx val="68918272"/>
        <c:crosses val="autoZero"/>
        <c:auto val="1"/>
        <c:lblAlgn val="ctr"/>
        <c:lblOffset val="100"/>
      </c:catAx>
      <c:valAx>
        <c:axId val="68918272"/>
        <c:scaling>
          <c:orientation val="minMax"/>
          <c:max val="70000"/>
          <c:min val="2000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68916736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57966760523876215"/>
          <c:y val="3.6737525694635682E-2"/>
          <c:w val="0.35169430172603772"/>
          <c:h val="0.14107675732097003"/>
        </c:manualLayout>
      </c:layout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>
                <a:solidFill>
                  <a:srgbClr val="FF0066"/>
                </a:solidFill>
              </a:defRPr>
            </a:pPr>
            <a:r>
              <a:rPr lang="ru-RU" dirty="0">
                <a:solidFill>
                  <a:srgbClr val="FF0066"/>
                </a:solidFill>
              </a:rPr>
              <a:t>Оборот </a:t>
            </a:r>
            <a:r>
              <a:rPr lang="ru-RU" dirty="0" smtClean="0">
                <a:solidFill>
                  <a:srgbClr val="FF0066"/>
                </a:solidFill>
              </a:rPr>
              <a:t>койки</a:t>
            </a:r>
            <a:endParaRPr lang="ru-RU" dirty="0">
              <a:solidFill>
                <a:srgbClr val="FF0066"/>
              </a:solidFill>
            </a:endParaRPr>
          </a:p>
        </c:rich>
      </c:tx>
      <c:layout>
        <c:manualLayout>
          <c:xMode val="edge"/>
          <c:yMode val="edge"/>
          <c:x val="0.14967835117883699"/>
          <c:y val="0"/>
        </c:manualLayout>
      </c:layout>
    </c:title>
    <c:view3D>
      <c:rotX val="10"/>
      <c:rotY val="0"/>
      <c:perspective val="20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Оборот крйки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00E3DE"/>
              </a:solidFill>
            </a:ln>
          </c:spPr>
          <c:dPt>
            <c:idx val="1"/>
            <c:spPr>
              <a:solidFill>
                <a:srgbClr val="FFC000"/>
              </a:solidFill>
              <a:ln>
                <a:solidFill>
                  <a:srgbClr val="00E3DE"/>
                </a:solidFill>
              </a:ln>
            </c:spPr>
          </c:dPt>
          <c:dLbls>
            <c:dLbl>
              <c:idx val="2"/>
              <c:spPr/>
              <c:txPr>
                <a:bodyPr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ru-RU"/>
                </a:p>
              </c:txPr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2014</c:v>
                </c:pt>
                <c:pt idx="1">
                  <c:v>2015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28.6</c:v>
                </c:pt>
                <c:pt idx="1">
                  <c:v>29.8</c:v>
                </c:pt>
              </c:numCache>
            </c:numRef>
          </c:val>
        </c:ser>
        <c:shape val="pyramid"/>
        <c:axId val="77416704"/>
        <c:axId val="77430784"/>
        <c:axId val="0"/>
      </c:bar3DChart>
      <c:catAx>
        <c:axId val="77416704"/>
        <c:scaling>
          <c:orientation val="minMax"/>
        </c:scaling>
        <c:axPos val="b"/>
        <c:numFmt formatCode="General" sourceLinked="1"/>
        <c:tickLblPos val="nextTo"/>
        <c:txPr>
          <a:bodyPr rot="0"/>
          <a:lstStyle/>
          <a:p>
            <a:pPr>
              <a:defRPr sz="1400" b="1"/>
            </a:pPr>
            <a:endParaRPr lang="ru-RU"/>
          </a:p>
        </c:txPr>
        <c:crossAx val="77430784"/>
        <c:crosses val="autoZero"/>
        <c:auto val="1"/>
        <c:lblAlgn val="ctr"/>
        <c:lblOffset val="100"/>
      </c:catAx>
      <c:valAx>
        <c:axId val="77430784"/>
        <c:scaling>
          <c:orientation val="minMax"/>
          <c:max val="30"/>
          <c:min val="27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77416704"/>
        <c:crosses val="autoZero"/>
        <c:crossBetween val="between"/>
        <c:majorUnit val="4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rgbClr val="6600CC"/>
                </a:solidFill>
              </a:defRPr>
            </a:pPr>
            <a:r>
              <a:rPr lang="ru-RU" dirty="0" smtClean="0">
                <a:solidFill>
                  <a:srgbClr val="6600CC"/>
                </a:solidFill>
              </a:rPr>
              <a:t>Выполнение</a:t>
            </a:r>
            <a:r>
              <a:rPr lang="ru-RU" baseline="0" dirty="0" smtClean="0">
                <a:solidFill>
                  <a:srgbClr val="6600CC"/>
                </a:solidFill>
              </a:rPr>
              <a:t> плана ОМС, %</a:t>
            </a:r>
            <a:endParaRPr lang="ru-RU" dirty="0">
              <a:solidFill>
                <a:srgbClr val="6600CC"/>
              </a:solidFill>
            </a:endParaRPr>
          </a:p>
        </c:rich>
      </c:tx>
      <c:layout>
        <c:manualLayout>
          <c:xMode val="edge"/>
          <c:yMode val="edge"/>
          <c:x val="0.12536957699144538"/>
          <c:y val="4.0417962818946107E-2"/>
        </c:manualLayout>
      </c:layout>
      <c:overlay val="1"/>
    </c:title>
    <c:view3D>
      <c:rotX val="10"/>
      <c:rotY val="0"/>
      <c:perspective val="20"/>
    </c:view3D>
    <c:plotArea>
      <c:layout>
        <c:manualLayout>
          <c:layoutTarget val="inner"/>
          <c:xMode val="edge"/>
          <c:yMode val="edge"/>
          <c:x val="9.5989173654494095E-2"/>
          <c:y val="2.242285579380069E-2"/>
          <c:w val="0.86993457212835634"/>
          <c:h val="0.7977846211532052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9966FF"/>
            </a:solidFill>
            <a:ln>
              <a:solidFill>
                <a:schemeClr val="accent6">
                  <a:lumMod val="75000"/>
                </a:schemeClr>
              </a:solidFill>
            </a:ln>
          </c:spPr>
          <c:dPt>
            <c:idx val="0"/>
            <c:spPr>
              <a:gradFill flip="none" rotWithShape="1">
                <a:gsLst>
                  <a:gs pos="0">
                    <a:srgbClr val="9B37FF">
                      <a:shade val="30000"/>
                      <a:satMod val="115000"/>
                    </a:srgbClr>
                  </a:gs>
                  <a:gs pos="50000">
                    <a:srgbClr val="9B37FF">
                      <a:shade val="67500"/>
                      <a:satMod val="115000"/>
                    </a:srgbClr>
                  </a:gs>
                  <a:gs pos="100000">
                    <a:srgbClr val="9B37FF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>
                <a:solidFill>
                  <a:srgbClr val="9B37FF"/>
                </a:solidFill>
              </a:ln>
            </c:spPr>
          </c:dPt>
          <c:dPt>
            <c:idx val="1"/>
            <c:spPr>
              <a:gradFill flip="none" rotWithShape="1">
                <a:gsLst>
                  <a:gs pos="0">
                    <a:srgbClr val="9B37FF">
                      <a:shade val="30000"/>
                      <a:satMod val="115000"/>
                    </a:srgbClr>
                  </a:gs>
                  <a:gs pos="50000">
                    <a:srgbClr val="9B37FF">
                      <a:shade val="67500"/>
                      <a:satMod val="115000"/>
                    </a:srgbClr>
                  </a:gs>
                  <a:gs pos="100000">
                    <a:srgbClr val="9B37FF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>
                <a:solidFill>
                  <a:srgbClr val="9B37FF"/>
                </a:solidFill>
              </a:ln>
            </c:spPr>
          </c:dPt>
          <c:dPt>
            <c:idx val="2"/>
            <c:spPr>
              <a:solidFill>
                <a:srgbClr val="FF0000"/>
              </a:solidFill>
              <a:ln w="12700">
                <a:solidFill>
                  <a:schemeClr val="accent6">
                    <a:lumMod val="75000"/>
                  </a:schemeClr>
                </a:solidFill>
              </a:ln>
            </c:spPr>
          </c:dPt>
          <c:dLbls>
            <c:dLbl>
              <c:idx val="0"/>
              <c:layout>
                <c:manualLayout>
                  <c:x val="4.4092323075213928E-3"/>
                  <c:y val="-3.6743602562678251E-2"/>
                </c:manualLayout>
              </c:layout>
              <c:showVal val="1"/>
            </c:dLbl>
            <c:dLbl>
              <c:idx val="1"/>
              <c:layout>
                <c:manualLayout>
                  <c:x val="2.2046161537606955E-3"/>
                  <c:y val="-1.1023080768803477E-2"/>
                </c:manualLayout>
              </c:layout>
              <c:showVal val="1"/>
            </c:dLbl>
            <c:dLbl>
              <c:idx val="2"/>
              <c:layout>
                <c:manualLayout>
                  <c:x val="-2.4521580935451593E-3"/>
                  <c:y val="-4.0417962818946072E-2"/>
                </c:manualLayout>
              </c:layout>
              <c:tx>
                <c:rich>
                  <a:bodyPr/>
                  <a:lstStyle/>
                  <a:p>
                    <a:pPr>
                      <a:defRPr sz="2000" b="1" i="1" u="sng">
                        <a:solidFill>
                          <a:srgbClr val="FF0000"/>
                        </a:solidFill>
                      </a:defRPr>
                    </a:pPr>
                    <a:r>
                      <a:rPr lang="en-US" i="1" u="sng" dirty="0" smtClean="0"/>
                      <a:t>100</a:t>
                    </a:r>
                    <a:r>
                      <a:rPr lang="ru-RU" i="1" u="sng" dirty="0" smtClean="0"/>
                      <a:t>*</a:t>
                    </a:r>
                    <a:endParaRPr lang="en-US" i="1" u="sng" dirty="0"/>
                  </a:p>
                </c:rich>
              </c:tx>
              <c:spPr>
                <a:ln>
                  <a:solidFill>
                    <a:srgbClr val="FF0000"/>
                  </a:solidFill>
                </a:ln>
              </c:spPr>
              <c:showVal val="1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2014</c:v>
                </c:pt>
                <c:pt idx="1">
                  <c:v>2015</c:v>
                </c:pt>
                <c:pt idx="2">
                  <c:v>*Критерий эффективности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93.5</c:v>
                </c:pt>
                <c:pt idx="1">
                  <c:v>110.3</c:v>
                </c:pt>
                <c:pt idx="2">
                  <c:v>100</c:v>
                </c:pt>
              </c:numCache>
            </c:numRef>
          </c:val>
        </c:ser>
        <c:shape val="cylinder"/>
        <c:axId val="77571584"/>
        <c:axId val="77573120"/>
        <c:axId val="0"/>
      </c:bar3DChart>
      <c:catAx>
        <c:axId val="77571584"/>
        <c:scaling>
          <c:orientation val="minMax"/>
        </c:scaling>
        <c:axPos val="b"/>
        <c:tickLblPos val="nextTo"/>
        <c:txPr>
          <a:bodyPr rot="0"/>
          <a:lstStyle/>
          <a:p>
            <a:pPr>
              <a:defRPr sz="1400" b="1"/>
            </a:pPr>
            <a:endParaRPr lang="ru-RU"/>
          </a:p>
        </c:txPr>
        <c:crossAx val="77573120"/>
        <c:crosses val="autoZero"/>
        <c:auto val="1"/>
        <c:lblAlgn val="ctr"/>
        <c:lblOffset val="100"/>
      </c:catAx>
      <c:valAx>
        <c:axId val="77573120"/>
        <c:scaling>
          <c:orientation val="minMax"/>
          <c:max val="120"/>
          <c:min val="8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77571584"/>
        <c:crosses val="autoZero"/>
        <c:crossBetween val="between"/>
        <c:majorUnit val="4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>
        <c:manualLayout>
          <c:xMode val="edge"/>
          <c:yMode val="edge"/>
          <c:x val="0.12056059816059436"/>
          <c:y val="0.16933657533272431"/>
        </c:manualLayout>
      </c:layout>
      <c:txPr>
        <a:bodyPr/>
        <a:lstStyle/>
        <a:p>
          <a:pPr>
            <a:defRPr>
              <a:solidFill>
                <a:schemeClr val="accent2">
                  <a:lumMod val="50000"/>
                </a:schemeClr>
              </a:solidFill>
            </a:defRPr>
          </a:pPr>
          <a:endParaRPr lang="ru-RU"/>
        </a:p>
      </c:txPr>
    </c:title>
    <c:view3D>
      <c:rotX val="10"/>
      <c:rotY val="0"/>
      <c:perspective val="20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Работа койки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dPt>
            <c:idx val="0"/>
            <c:spPr>
              <a:gradFill>
                <a:gsLst>
                  <a:gs pos="30000">
                    <a:srgbClr val="000000"/>
                  </a:gs>
                  <a:gs pos="40000">
                    <a:srgbClr val="000040"/>
                  </a:gs>
                  <a:gs pos="50000">
                    <a:srgbClr val="400040"/>
                  </a:gs>
                  <a:gs pos="62000">
                    <a:srgbClr val="8F0040"/>
                  </a:gs>
                  <a:gs pos="72000">
                    <a:srgbClr val="F27300"/>
                  </a:gs>
                  <a:gs pos="82000">
                    <a:srgbClr val="FFBF00"/>
                  </a:gs>
                </a:gsLst>
                <a:lin ang="13500000" scaled="0"/>
              </a:gradFill>
              <a:ln>
                <a:noFill/>
              </a:ln>
            </c:spPr>
          </c:dPt>
          <c:dPt>
            <c:idx val="1"/>
            <c:spPr>
              <a:gradFill>
                <a:gsLst>
                  <a:gs pos="31000">
                    <a:srgbClr val="000000"/>
                  </a:gs>
                  <a:gs pos="40000">
                    <a:srgbClr val="000040"/>
                  </a:gs>
                  <a:gs pos="50000">
                    <a:srgbClr val="400040"/>
                  </a:gs>
                  <a:gs pos="59000">
                    <a:srgbClr val="8F0040"/>
                  </a:gs>
                  <a:gs pos="69000">
                    <a:srgbClr val="F27300"/>
                  </a:gs>
                  <a:gs pos="77000">
                    <a:srgbClr val="FFBF00"/>
                  </a:gs>
                </a:gsLst>
                <a:lin ang="13500000" scaled="0"/>
              </a:gradFill>
              <a:ln>
                <a:noFill/>
              </a:ln>
            </c:spPr>
          </c:dPt>
          <c:dPt>
            <c:idx val="2"/>
            <c:spPr>
              <a:solidFill>
                <a:srgbClr val="FF0000"/>
              </a:solidFill>
              <a:ln w="12700">
                <a:solidFill>
                  <a:srgbClr val="9966FF"/>
                </a:solidFill>
              </a:ln>
            </c:spPr>
          </c:dPt>
          <c:dLbls>
            <c:dLbl>
              <c:idx val="2"/>
              <c:layout>
                <c:manualLayout>
                  <c:x val="2.6350138566457034E-3"/>
                  <c:y val="-3.0393744290488977E-2"/>
                </c:manualLayout>
              </c:layout>
              <c:tx>
                <c:rich>
                  <a:bodyPr/>
                  <a:lstStyle/>
                  <a:p>
                    <a:pPr>
                      <a:defRPr b="1" i="1" u="sng">
                        <a:solidFill>
                          <a:srgbClr val="FF0000"/>
                        </a:solidFill>
                      </a:defRPr>
                    </a:pPr>
                    <a:r>
                      <a:rPr lang="en-US" i="1" u="sng" dirty="0" smtClean="0"/>
                      <a:t>340</a:t>
                    </a:r>
                    <a:r>
                      <a:rPr lang="ru-RU" i="1" u="sng" dirty="0" smtClean="0"/>
                      <a:t>*</a:t>
                    </a:r>
                    <a:endParaRPr lang="en-US" i="1" u="sng" dirty="0"/>
                  </a:p>
                </c:rich>
              </c:tx>
              <c:spPr>
                <a:ln>
                  <a:solidFill>
                    <a:srgbClr val="FF0000"/>
                  </a:solidFill>
                </a:ln>
              </c:spPr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2014</c:v>
                </c:pt>
                <c:pt idx="1">
                  <c:v>2015</c:v>
                </c:pt>
                <c:pt idx="2">
                  <c:v>*Критерий эффективности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244.9</c:v>
                </c:pt>
                <c:pt idx="1">
                  <c:v>279.8</c:v>
                </c:pt>
                <c:pt idx="2">
                  <c:v>340</c:v>
                </c:pt>
              </c:numCache>
            </c:numRef>
          </c:val>
        </c:ser>
        <c:shape val="box"/>
        <c:axId val="78336000"/>
        <c:axId val="78337536"/>
        <c:axId val="0"/>
      </c:bar3DChart>
      <c:catAx>
        <c:axId val="78336000"/>
        <c:scaling>
          <c:orientation val="minMax"/>
        </c:scaling>
        <c:axPos val="b"/>
        <c:tickLblPos val="nextTo"/>
        <c:txPr>
          <a:bodyPr rot="0"/>
          <a:lstStyle/>
          <a:p>
            <a:pPr>
              <a:defRPr sz="1400" b="1"/>
            </a:pPr>
            <a:endParaRPr lang="ru-RU"/>
          </a:p>
        </c:txPr>
        <c:crossAx val="78337536"/>
        <c:crosses val="autoZero"/>
        <c:auto val="1"/>
        <c:lblAlgn val="ctr"/>
        <c:lblOffset val="100"/>
      </c:catAx>
      <c:valAx>
        <c:axId val="78337536"/>
        <c:scaling>
          <c:orientation val="minMax"/>
          <c:max val="360"/>
          <c:min val="20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78336000"/>
        <c:crosses val="autoZero"/>
        <c:crossBetween val="between"/>
        <c:majorUnit val="4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>
        <c:manualLayout>
          <c:xMode val="edge"/>
          <c:yMode val="edge"/>
          <c:x val="0.15574525530226238"/>
          <c:y val="0.12605230908096249"/>
        </c:manualLayout>
      </c:layout>
      <c:txPr>
        <a:bodyPr/>
        <a:lstStyle/>
        <a:p>
          <a:pPr>
            <a:defRPr>
              <a:solidFill>
                <a:srgbClr val="6600CC"/>
              </a:solidFill>
            </a:defRPr>
          </a:pPr>
          <a:endParaRPr lang="ru-RU"/>
        </a:p>
      </c:txPr>
    </c:title>
    <c:view3D>
      <c:rotX val="10"/>
      <c:rotY val="0"/>
      <c:perspective val="20"/>
    </c:view3D>
    <c:plotArea>
      <c:layout>
        <c:manualLayout>
          <c:layoutTarget val="inner"/>
          <c:xMode val="edge"/>
          <c:yMode val="edge"/>
          <c:x val="7.8893545833740628E-2"/>
          <c:y val="6.4970069144858561E-2"/>
          <c:w val="0.90428734307406378"/>
          <c:h val="0.76980273601820703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Среднее пребывание больного</c:v>
                </c:pt>
              </c:strCache>
            </c:strRef>
          </c:tx>
          <c:spPr>
            <a:solidFill>
              <a:srgbClr val="00B050"/>
            </a:solidFill>
          </c:spPr>
          <c:dPt>
            <c:idx val="0"/>
            <c:spPr>
              <a:gradFill>
                <a:gsLst>
                  <a:gs pos="0">
                    <a:srgbClr val="000000"/>
                  </a:gs>
                  <a:gs pos="30000">
                    <a:srgbClr val="0A128C"/>
                  </a:gs>
                  <a:gs pos="53000">
                    <a:srgbClr val="181CC7"/>
                  </a:gs>
                  <a:gs pos="76000">
                    <a:srgbClr val="7005D4"/>
                  </a:gs>
                  <a:gs pos="97000">
                    <a:srgbClr val="8C3D91"/>
                  </a:gs>
                </a:gsLst>
                <a:lin ang="2700000" scaled="0"/>
              </a:gradFill>
            </c:spPr>
          </c:dPt>
          <c:dPt>
            <c:idx val="1"/>
            <c:spPr>
              <a:gradFill>
                <a:gsLst>
                  <a:gs pos="0">
                    <a:srgbClr val="000000"/>
                  </a:gs>
                  <a:gs pos="30000">
                    <a:srgbClr val="0A128C"/>
                  </a:gs>
                  <a:gs pos="53000">
                    <a:srgbClr val="181CC7"/>
                  </a:gs>
                  <a:gs pos="76000">
                    <a:srgbClr val="7005D4"/>
                  </a:gs>
                  <a:gs pos="97000">
                    <a:srgbClr val="8C3D91"/>
                  </a:gs>
                </a:gsLst>
                <a:lin ang="2700000" scaled="0"/>
              </a:gradFill>
            </c:spPr>
          </c:dPt>
          <c:dPt>
            <c:idx val="2"/>
            <c:spPr>
              <a:solidFill>
                <a:srgbClr val="FF0000"/>
              </a:solidFill>
              <a:ln w="19050">
                <a:solidFill>
                  <a:srgbClr val="9966FF"/>
                </a:solidFill>
              </a:ln>
            </c:spPr>
          </c:dPt>
          <c:dLbls>
            <c:dLbl>
              <c:idx val="2"/>
              <c:layout/>
              <c:tx>
                <c:rich>
                  <a:bodyPr/>
                  <a:lstStyle/>
                  <a:p>
                    <a:pPr>
                      <a:defRPr b="1" i="1" u="sng">
                        <a:solidFill>
                          <a:srgbClr val="FF0000"/>
                        </a:solidFill>
                      </a:defRPr>
                    </a:pPr>
                    <a:r>
                      <a:rPr lang="en-US" i="1" u="sng" dirty="0" smtClean="0"/>
                      <a:t>12,7</a:t>
                    </a:r>
                    <a:r>
                      <a:rPr lang="ru-RU" i="1" u="sng" dirty="0" smtClean="0"/>
                      <a:t>*</a:t>
                    </a:r>
                    <a:endParaRPr lang="en-US" i="1" u="sng" dirty="0"/>
                  </a:p>
                </c:rich>
              </c:tx>
              <c:spPr>
                <a:ln>
                  <a:solidFill>
                    <a:srgbClr val="FF0000"/>
                  </a:solidFill>
                </a:ln>
              </c:spPr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2014</c:v>
                </c:pt>
                <c:pt idx="1">
                  <c:v>2015</c:v>
                </c:pt>
                <c:pt idx="2">
                  <c:v>*Критерий эффективности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7.1</c:v>
                </c:pt>
                <c:pt idx="1">
                  <c:v>6.8</c:v>
                </c:pt>
                <c:pt idx="2">
                  <c:v>12.7</c:v>
                </c:pt>
              </c:numCache>
            </c:numRef>
          </c:val>
        </c:ser>
        <c:shape val="cone"/>
        <c:axId val="78277632"/>
        <c:axId val="78283520"/>
        <c:axId val="78217664"/>
      </c:bar3DChart>
      <c:catAx>
        <c:axId val="78277632"/>
        <c:scaling>
          <c:orientation val="minMax"/>
        </c:scaling>
        <c:axPos val="b"/>
        <c:tickLblPos val="nextTo"/>
        <c:txPr>
          <a:bodyPr rot="0"/>
          <a:lstStyle/>
          <a:p>
            <a:pPr>
              <a:defRPr sz="1400" b="1"/>
            </a:pPr>
            <a:endParaRPr lang="ru-RU"/>
          </a:p>
        </c:txPr>
        <c:crossAx val="78283520"/>
        <c:crosses val="autoZero"/>
        <c:auto val="1"/>
        <c:lblAlgn val="ctr"/>
        <c:lblOffset val="100"/>
      </c:catAx>
      <c:valAx>
        <c:axId val="78283520"/>
        <c:scaling>
          <c:orientation val="minMax"/>
          <c:max val="14"/>
          <c:min val="5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78277632"/>
        <c:crosses val="autoZero"/>
        <c:crossBetween val="between"/>
        <c:majorUnit val="400"/>
      </c:valAx>
      <c:serAx>
        <c:axId val="78217664"/>
        <c:scaling>
          <c:orientation val="minMax"/>
        </c:scaling>
        <c:delete val="1"/>
        <c:axPos val="b"/>
        <c:tickLblPos val="none"/>
        <c:crossAx val="78283520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rgbClr val="0000CC"/>
                </a:solidFill>
              </a:defRPr>
            </a:pPr>
            <a:r>
              <a:rPr lang="ru-RU" dirty="0">
                <a:solidFill>
                  <a:srgbClr val="0000CC"/>
                </a:solidFill>
              </a:rPr>
              <a:t>Оборот </a:t>
            </a:r>
            <a:r>
              <a:rPr lang="ru-RU" dirty="0" smtClean="0">
                <a:solidFill>
                  <a:srgbClr val="0000CC"/>
                </a:solidFill>
              </a:rPr>
              <a:t>койки</a:t>
            </a:r>
            <a:endParaRPr lang="ru-RU" dirty="0">
              <a:solidFill>
                <a:srgbClr val="0000CC"/>
              </a:solidFill>
            </a:endParaRPr>
          </a:p>
        </c:rich>
      </c:tx>
      <c:layout>
        <c:manualLayout>
          <c:xMode val="edge"/>
          <c:yMode val="edge"/>
          <c:x val="0.27137467775590968"/>
          <c:y val="9.5523196341536845E-2"/>
        </c:manualLayout>
      </c:layout>
    </c:title>
    <c:view3D>
      <c:rotX val="10"/>
      <c:rotY val="0"/>
      <c:perspective val="20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Оборот крйки</c:v>
                </c:pt>
              </c:strCache>
            </c:strRef>
          </c:tx>
          <c:spPr>
            <a:gradFill flip="none" rotWithShape="1">
              <a:gsLst>
                <a:gs pos="15000">
                  <a:srgbClr val="000082"/>
                </a:gs>
                <a:gs pos="24000">
                  <a:srgbClr val="66008F"/>
                </a:gs>
                <a:gs pos="32000">
                  <a:srgbClr val="BA0066"/>
                </a:gs>
                <a:gs pos="40000">
                  <a:srgbClr val="FF0000"/>
                </a:gs>
                <a:gs pos="7000">
                  <a:srgbClr val="100084"/>
                </a:gs>
                <a:gs pos="49000">
                  <a:srgbClr val="FF8200"/>
                </a:gs>
              </a:gsLst>
              <a:lin ang="13500000" scaled="1"/>
              <a:tileRect/>
            </a:gradFill>
          </c:spPr>
          <c:dPt>
            <c:idx val="1"/>
            <c:spPr>
              <a:gradFill flip="none" rotWithShape="1">
                <a:gsLst>
                  <a:gs pos="15000">
                    <a:srgbClr val="000082"/>
                  </a:gs>
                  <a:gs pos="24000">
                    <a:srgbClr val="66008F"/>
                  </a:gs>
                  <a:gs pos="32000">
                    <a:srgbClr val="BA0066"/>
                  </a:gs>
                  <a:gs pos="40000">
                    <a:srgbClr val="FF0000"/>
                  </a:gs>
                  <a:gs pos="7000">
                    <a:srgbClr val="100084"/>
                  </a:gs>
                  <a:gs pos="49000">
                    <a:srgbClr val="FF8200"/>
                  </a:gs>
                </a:gsLst>
                <a:lin ang="13500000" scaled="1"/>
                <a:tileRect/>
              </a:gradFill>
            </c:spPr>
          </c:dPt>
          <c:dLbls>
            <c:dLbl>
              <c:idx val="2"/>
              <c:spPr/>
              <c:txPr>
                <a:bodyPr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ru-RU"/>
                </a:p>
              </c:txPr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2014</c:v>
                </c:pt>
                <c:pt idx="1">
                  <c:v>2015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38.300000000000004</c:v>
                </c:pt>
                <c:pt idx="1">
                  <c:v>40.6</c:v>
                </c:pt>
              </c:numCache>
            </c:numRef>
          </c:val>
        </c:ser>
        <c:shape val="pyramid"/>
        <c:axId val="78453376"/>
        <c:axId val="78459264"/>
        <c:axId val="0"/>
      </c:bar3DChart>
      <c:catAx>
        <c:axId val="78453376"/>
        <c:scaling>
          <c:orientation val="minMax"/>
        </c:scaling>
        <c:axPos val="b"/>
        <c:numFmt formatCode="General" sourceLinked="1"/>
        <c:tickLblPos val="nextTo"/>
        <c:txPr>
          <a:bodyPr rot="0"/>
          <a:lstStyle/>
          <a:p>
            <a:pPr>
              <a:defRPr sz="1400" b="1"/>
            </a:pPr>
            <a:endParaRPr lang="ru-RU"/>
          </a:p>
        </c:txPr>
        <c:crossAx val="78459264"/>
        <c:crosses val="autoZero"/>
        <c:auto val="1"/>
        <c:lblAlgn val="ctr"/>
        <c:lblOffset val="100"/>
      </c:catAx>
      <c:valAx>
        <c:axId val="78459264"/>
        <c:scaling>
          <c:orientation val="minMax"/>
          <c:max val="43"/>
          <c:min val="3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78453376"/>
        <c:crosses val="autoZero"/>
        <c:crossBetween val="between"/>
        <c:majorUnit val="4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>
                <a:solidFill>
                  <a:schemeClr val="accent1">
                    <a:lumMod val="75000"/>
                  </a:schemeClr>
                </a:solidFill>
              </a:defRPr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Выполнение</a:t>
            </a:r>
            <a:r>
              <a:rPr lang="ru-RU" baseline="0" dirty="0" smtClean="0">
                <a:solidFill>
                  <a:schemeClr val="accent1">
                    <a:lumMod val="75000"/>
                  </a:schemeClr>
                </a:solidFill>
              </a:rPr>
              <a:t> плана ОМС, %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c:rich>
      </c:tx>
      <c:layout>
        <c:manualLayout>
          <c:xMode val="edge"/>
          <c:yMode val="edge"/>
          <c:x val="0.12536957699144538"/>
          <c:y val="6.2464124356552984E-2"/>
        </c:manualLayout>
      </c:layout>
      <c:overlay val="1"/>
    </c:title>
    <c:view3D>
      <c:rotX val="10"/>
      <c:rotY val="0"/>
      <c:perspective val="20"/>
    </c:view3D>
    <c:plotArea>
      <c:layout>
        <c:manualLayout>
          <c:layoutTarget val="inner"/>
          <c:xMode val="edge"/>
          <c:yMode val="edge"/>
          <c:x val="9.5989173654494095E-2"/>
          <c:y val="2.242285579380069E-2"/>
          <c:w val="0.86993457212835634"/>
          <c:h val="0.7977846211532052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gradFill flip="none" rotWithShape="1">
              <a:gsLst>
                <a:gs pos="27000">
                  <a:srgbClr val="03D4A8"/>
                </a:gs>
                <a:gs pos="44000">
                  <a:srgbClr val="21D6E0"/>
                </a:gs>
                <a:gs pos="64000">
                  <a:srgbClr val="0087E6"/>
                </a:gs>
                <a:gs pos="82000">
                  <a:srgbClr val="005CBF"/>
                </a:gs>
              </a:gsLst>
              <a:lin ang="2700000" scaled="1"/>
              <a:tileRect/>
            </a:gradFill>
          </c:spPr>
          <c:dPt>
            <c:idx val="2"/>
            <c:spPr>
              <a:solidFill>
                <a:srgbClr val="FF0000"/>
              </a:solidFill>
              <a:ln w="12700">
                <a:solidFill>
                  <a:srgbClr val="9966FF"/>
                </a:solidFill>
              </a:ln>
            </c:spPr>
          </c:dPt>
          <c:dLbls>
            <c:dLbl>
              <c:idx val="0"/>
              <c:layout>
                <c:manualLayout>
                  <c:x val="4.4092323075213928E-3"/>
                  <c:y val="-3.6743602562678251E-2"/>
                </c:manualLayout>
              </c:layout>
              <c:showVal val="1"/>
            </c:dLbl>
            <c:dLbl>
              <c:idx val="1"/>
              <c:layout>
                <c:manualLayout>
                  <c:x val="2.2046161537606955E-3"/>
                  <c:y val="-1.1023080768803477E-2"/>
                </c:manualLayout>
              </c:layout>
              <c:showVal val="1"/>
            </c:dLbl>
            <c:dLbl>
              <c:idx val="2"/>
              <c:layout>
                <c:manualLayout>
                  <c:x val="1.9570742139762261E-3"/>
                  <c:y val="-4.0417962818946072E-2"/>
                </c:manualLayout>
              </c:layout>
              <c:tx>
                <c:rich>
                  <a:bodyPr/>
                  <a:lstStyle/>
                  <a:p>
                    <a:pPr>
                      <a:defRPr sz="2000" b="1" i="1" u="sng">
                        <a:solidFill>
                          <a:srgbClr val="FF0000"/>
                        </a:solidFill>
                      </a:defRPr>
                    </a:pPr>
                    <a:r>
                      <a:rPr lang="en-US" i="1" u="sng" dirty="0" smtClean="0"/>
                      <a:t>100</a:t>
                    </a:r>
                    <a:r>
                      <a:rPr lang="ru-RU" i="1" u="sng" dirty="0" smtClean="0"/>
                      <a:t>*</a:t>
                    </a:r>
                    <a:endParaRPr lang="en-US" i="1" u="sng" dirty="0"/>
                  </a:p>
                </c:rich>
              </c:tx>
              <c:spPr>
                <a:ln>
                  <a:solidFill>
                    <a:srgbClr val="FF0000"/>
                  </a:solidFill>
                </a:ln>
              </c:spPr>
              <c:showVal val="1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2014</c:v>
                </c:pt>
                <c:pt idx="1">
                  <c:v>2015</c:v>
                </c:pt>
                <c:pt idx="2">
                  <c:v>*Критерий эффективности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98.2</c:v>
                </c:pt>
                <c:pt idx="1">
                  <c:v>106.3</c:v>
                </c:pt>
                <c:pt idx="2">
                  <c:v>100</c:v>
                </c:pt>
              </c:numCache>
            </c:numRef>
          </c:val>
        </c:ser>
        <c:shape val="cylinder"/>
        <c:axId val="78488704"/>
        <c:axId val="78490240"/>
        <c:axId val="0"/>
      </c:bar3DChart>
      <c:catAx>
        <c:axId val="78488704"/>
        <c:scaling>
          <c:orientation val="minMax"/>
        </c:scaling>
        <c:axPos val="b"/>
        <c:tickLblPos val="nextTo"/>
        <c:txPr>
          <a:bodyPr rot="0"/>
          <a:lstStyle/>
          <a:p>
            <a:pPr>
              <a:defRPr sz="1400" b="1"/>
            </a:pPr>
            <a:endParaRPr lang="ru-RU"/>
          </a:p>
        </c:txPr>
        <c:crossAx val="78490240"/>
        <c:crosses val="autoZero"/>
        <c:auto val="1"/>
        <c:lblAlgn val="ctr"/>
        <c:lblOffset val="100"/>
      </c:catAx>
      <c:valAx>
        <c:axId val="78490240"/>
        <c:scaling>
          <c:orientation val="minMax"/>
          <c:max val="120"/>
          <c:min val="8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78488704"/>
        <c:crosses val="autoZero"/>
        <c:crossBetween val="between"/>
        <c:majorUnit val="4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>
        <c:manualLayout>
          <c:xMode val="edge"/>
          <c:yMode val="edge"/>
          <c:x val="0.22596115242642259"/>
          <c:y val="0.16933657533272431"/>
        </c:manualLayout>
      </c:layout>
      <c:txPr>
        <a:bodyPr/>
        <a:lstStyle/>
        <a:p>
          <a:pPr>
            <a:defRPr>
              <a:solidFill>
                <a:schemeClr val="accent6">
                  <a:lumMod val="50000"/>
                </a:schemeClr>
              </a:solidFill>
            </a:defRPr>
          </a:pPr>
          <a:endParaRPr lang="ru-RU"/>
        </a:p>
      </c:txPr>
    </c:title>
    <c:view3D>
      <c:rotX val="10"/>
      <c:rotY val="0"/>
      <c:perspective val="20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Работа койки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dPt>
            <c:idx val="0"/>
            <c:spPr>
              <a:solidFill>
                <a:srgbClr val="FFC000"/>
              </a:solidFill>
              <a:ln>
                <a:noFill/>
              </a:ln>
            </c:spPr>
          </c:dPt>
          <c:dPt>
            <c:idx val="1"/>
            <c:spPr>
              <a:solidFill>
                <a:srgbClr val="FFC000"/>
              </a:solidFill>
              <a:ln>
                <a:noFill/>
              </a:ln>
            </c:spPr>
          </c:dPt>
          <c:dPt>
            <c:idx val="2"/>
            <c:spPr>
              <a:solidFill>
                <a:srgbClr val="FF0000"/>
              </a:solidFill>
              <a:ln w="12700">
                <a:solidFill>
                  <a:srgbClr val="9966FF"/>
                </a:solidFill>
              </a:ln>
            </c:spPr>
          </c:dPt>
          <c:dLbls>
            <c:dLbl>
              <c:idx val="2"/>
              <c:layout>
                <c:manualLayout>
                  <c:x val="2.6350138566457034E-3"/>
                  <c:y val="-3.4735707760558877E-2"/>
                </c:manualLayout>
              </c:layout>
              <c:tx>
                <c:rich>
                  <a:bodyPr/>
                  <a:lstStyle/>
                  <a:p>
                    <a:pPr>
                      <a:defRPr b="1" i="1" u="sng">
                        <a:solidFill>
                          <a:srgbClr val="FF0000"/>
                        </a:solidFill>
                      </a:defRPr>
                    </a:pPr>
                    <a:r>
                      <a:rPr lang="en-US" i="1" u="sng" dirty="0" smtClean="0"/>
                      <a:t>340</a:t>
                    </a:r>
                    <a:r>
                      <a:rPr lang="ru-RU" i="1" u="sng" dirty="0" smtClean="0"/>
                      <a:t>*</a:t>
                    </a:r>
                    <a:endParaRPr lang="en-US" i="1" u="sng" dirty="0"/>
                  </a:p>
                </c:rich>
              </c:tx>
              <c:spPr>
                <a:ln>
                  <a:solidFill>
                    <a:srgbClr val="FF0000"/>
                  </a:solidFill>
                </a:ln>
              </c:spPr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2014</c:v>
                </c:pt>
                <c:pt idx="1">
                  <c:v>2015</c:v>
                </c:pt>
                <c:pt idx="2">
                  <c:v>*Критерий эффективности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308.10000000000002</c:v>
                </c:pt>
                <c:pt idx="1">
                  <c:v>313.5</c:v>
                </c:pt>
                <c:pt idx="2">
                  <c:v>340</c:v>
                </c:pt>
              </c:numCache>
            </c:numRef>
          </c:val>
        </c:ser>
        <c:shape val="box"/>
        <c:axId val="79970688"/>
        <c:axId val="79972224"/>
        <c:axId val="0"/>
      </c:bar3DChart>
      <c:catAx>
        <c:axId val="79970688"/>
        <c:scaling>
          <c:orientation val="minMax"/>
        </c:scaling>
        <c:axPos val="b"/>
        <c:tickLblPos val="nextTo"/>
        <c:txPr>
          <a:bodyPr rot="0"/>
          <a:lstStyle/>
          <a:p>
            <a:pPr>
              <a:defRPr sz="1400" b="1"/>
            </a:pPr>
            <a:endParaRPr lang="ru-RU"/>
          </a:p>
        </c:txPr>
        <c:crossAx val="79972224"/>
        <c:crosses val="autoZero"/>
        <c:auto val="1"/>
        <c:lblAlgn val="ctr"/>
        <c:lblOffset val="100"/>
      </c:catAx>
      <c:valAx>
        <c:axId val="79972224"/>
        <c:scaling>
          <c:orientation val="minMax"/>
          <c:max val="360"/>
          <c:min val="25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79970688"/>
        <c:crosses val="autoZero"/>
        <c:crossBetween val="between"/>
        <c:majorUnit val="4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>
        <c:manualLayout>
          <c:xMode val="edge"/>
          <c:yMode val="edge"/>
          <c:x val="0.14216438076665863"/>
          <c:y val="8.1563258817093365E-2"/>
        </c:manualLayout>
      </c:layout>
      <c:txPr>
        <a:bodyPr/>
        <a:lstStyle/>
        <a:p>
          <a:pPr>
            <a:defRPr>
              <a:solidFill>
                <a:srgbClr val="FF00FF"/>
              </a:solidFill>
            </a:defRPr>
          </a:pPr>
          <a:endParaRPr lang="ru-RU"/>
        </a:p>
      </c:txPr>
    </c:title>
    <c:view3D>
      <c:rotX val="10"/>
      <c:rotY val="0"/>
      <c:perspective val="20"/>
    </c:view3D>
    <c:plotArea>
      <c:layout>
        <c:manualLayout>
          <c:layoutTarget val="inner"/>
          <c:xMode val="edge"/>
          <c:yMode val="edge"/>
          <c:x val="7.8893545833740628E-2"/>
          <c:y val="6.4970069144858561E-2"/>
          <c:w val="0.90428734307406378"/>
          <c:h val="0.76980273601820703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Среднее пребывание больного</c:v>
                </c:pt>
              </c:strCache>
            </c:strRef>
          </c:tx>
          <c:spPr>
            <a:solidFill>
              <a:srgbClr val="00B050"/>
            </a:solidFill>
          </c:spPr>
          <c:dPt>
            <c:idx val="0"/>
            <c:spPr>
              <a:solidFill>
                <a:srgbClr val="FF00FF"/>
              </a:solidFill>
            </c:spPr>
          </c:dPt>
          <c:dPt>
            <c:idx val="1"/>
            <c:spPr>
              <a:solidFill>
                <a:srgbClr val="FF00FF"/>
              </a:solidFill>
            </c:spPr>
          </c:dPt>
          <c:dPt>
            <c:idx val="2"/>
            <c:spPr>
              <a:solidFill>
                <a:srgbClr val="FF0000"/>
              </a:solidFill>
              <a:ln w="19050">
                <a:solidFill>
                  <a:srgbClr val="9966FF"/>
                </a:solidFill>
              </a:ln>
            </c:spPr>
          </c:dPt>
          <c:dLbls>
            <c:dLbl>
              <c:idx val="2"/>
              <c:layout/>
              <c:tx>
                <c:rich>
                  <a:bodyPr/>
                  <a:lstStyle/>
                  <a:p>
                    <a:pPr>
                      <a:defRPr b="1" i="1" u="sng">
                        <a:solidFill>
                          <a:srgbClr val="FF0000"/>
                        </a:solidFill>
                      </a:defRPr>
                    </a:pPr>
                    <a:r>
                      <a:rPr lang="en-US" i="1" u="sng" dirty="0" smtClean="0"/>
                      <a:t>12,7</a:t>
                    </a:r>
                    <a:r>
                      <a:rPr lang="ru-RU" i="1" u="sng" dirty="0" smtClean="0"/>
                      <a:t>*</a:t>
                    </a:r>
                    <a:endParaRPr lang="en-US" i="1" u="sng" dirty="0"/>
                  </a:p>
                </c:rich>
              </c:tx>
              <c:spPr>
                <a:ln>
                  <a:solidFill>
                    <a:srgbClr val="FF0000"/>
                  </a:solidFill>
                </a:ln>
              </c:spPr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2014</c:v>
                </c:pt>
                <c:pt idx="1">
                  <c:v>2015</c:v>
                </c:pt>
                <c:pt idx="2">
                  <c:v>*Критерий эффективности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9.5</c:v>
                </c:pt>
                <c:pt idx="1">
                  <c:v>8.3000000000000007</c:v>
                </c:pt>
                <c:pt idx="2">
                  <c:v>12.7</c:v>
                </c:pt>
              </c:numCache>
            </c:numRef>
          </c:val>
        </c:ser>
        <c:shape val="cone"/>
        <c:axId val="80013184"/>
        <c:axId val="80014720"/>
        <c:axId val="77248256"/>
      </c:bar3DChart>
      <c:catAx>
        <c:axId val="80013184"/>
        <c:scaling>
          <c:orientation val="minMax"/>
        </c:scaling>
        <c:axPos val="b"/>
        <c:tickLblPos val="nextTo"/>
        <c:txPr>
          <a:bodyPr rot="0"/>
          <a:lstStyle/>
          <a:p>
            <a:pPr>
              <a:defRPr sz="1400" b="1"/>
            </a:pPr>
            <a:endParaRPr lang="ru-RU"/>
          </a:p>
        </c:txPr>
        <c:crossAx val="80014720"/>
        <c:crosses val="autoZero"/>
        <c:auto val="1"/>
        <c:lblAlgn val="ctr"/>
        <c:lblOffset val="100"/>
      </c:catAx>
      <c:valAx>
        <c:axId val="80014720"/>
        <c:scaling>
          <c:orientation val="minMax"/>
          <c:max val="14"/>
          <c:min val="5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80013184"/>
        <c:crosses val="autoZero"/>
        <c:crossBetween val="between"/>
        <c:majorUnit val="400"/>
      </c:valAx>
      <c:serAx>
        <c:axId val="77248256"/>
        <c:scaling>
          <c:orientation val="minMax"/>
        </c:scaling>
        <c:delete val="1"/>
        <c:axPos val="b"/>
        <c:tickLblPos val="none"/>
        <c:crossAx val="80014720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rgbClr val="3366FF"/>
                </a:solidFill>
              </a:defRPr>
            </a:pPr>
            <a:r>
              <a:rPr lang="ru-RU" dirty="0">
                <a:solidFill>
                  <a:srgbClr val="3366FF"/>
                </a:solidFill>
              </a:rPr>
              <a:t>Оборот </a:t>
            </a:r>
            <a:r>
              <a:rPr lang="ru-RU" dirty="0" smtClean="0">
                <a:solidFill>
                  <a:srgbClr val="3366FF"/>
                </a:solidFill>
              </a:rPr>
              <a:t>койки</a:t>
            </a:r>
            <a:endParaRPr lang="ru-RU" dirty="0">
              <a:solidFill>
                <a:srgbClr val="3366FF"/>
              </a:solidFill>
            </a:endParaRPr>
          </a:p>
        </c:rich>
      </c:tx>
      <c:layout>
        <c:manualLayout>
          <c:xMode val="edge"/>
          <c:yMode val="edge"/>
          <c:x val="0.24924807292371431"/>
          <c:y val="0"/>
        </c:manualLayout>
      </c:layout>
    </c:title>
    <c:view3D>
      <c:rotX val="10"/>
      <c:rotY val="0"/>
      <c:perspective val="20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Оборот крйки</c:v>
                </c:pt>
              </c:strCache>
            </c:strRef>
          </c:tx>
          <c:spPr>
            <a:gradFill flip="none" rotWithShape="1">
              <a:gsLst>
                <a:gs pos="0">
                  <a:srgbClr val="3366FF">
                    <a:shade val="30000"/>
                    <a:satMod val="115000"/>
                  </a:srgbClr>
                </a:gs>
                <a:gs pos="50000">
                  <a:srgbClr val="3366FF">
                    <a:shade val="67500"/>
                    <a:satMod val="115000"/>
                  </a:srgbClr>
                </a:gs>
                <a:gs pos="100000">
                  <a:srgbClr val="3366FF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dPt>
            <c:idx val="0"/>
            <c:spPr>
              <a:solidFill>
                <a:srgbClr val="3333FF"/>
              </a:solidFill>
            </c:spPr>
          </c:dPt>
          <c:dPt>
            <c:idx val="1"/>
            <c:spPr>
              <a:solidFill>
                <a:srgbClr val="3333FF"/>
              </a:solidFill>
            </c:spPr>
          </c:dPt>
          <c:dLbls>
            <c:dLbl>
              <c:idx val="2"/>
              <c:spPr/>
              <c:txPr>
                <a:bodyPr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ru-RU"/>
                </a:p>
              </c:txPr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2014</c:v>
                </c:pt>
                <c:pt idx="1">
                  <c:v>2015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32.300000000000004</c:v>
                </c:pt>
                <c:pt idx="1">
                  <c:v>37.4</c:v>
                </c:pt>
              </c:numCache>
            </c:numRef>
          </c:val>
        </c:ser>
        <c:shape val="pyramid"/>
        <c:axId val="80211968"/>
        <c:axId val="80213504"/>
        <c:axId val="0"/>
      </c:bar3DChart>
      <c:catAx>
        <c:axId val="80211968"/>
        <c:scaling>
          <c:orientation val="minMax"/>
        </c:scaling>
        <c:axPos val="b"/>
        <c:numFmt formatCode="General" sourceLinked="1"/>
        <c:tickLblPos val="nextTo"/>
        <c:txPr>
          <a:bodyPr rot="0"/>
          <a:lstStyle/>
          <a:p>
            <a:pPr>
              <a:defRPr sz="1400" b="1"/>
            </a:pPr>
            <a:endParaRPr lang="ru-RU"/>
          </a:p>
        </c:txPr>
        <c:crossAx val="80213504"/>
        <c:crosses val="autoZero"/>
        <c:auto val="1"/>
        <c:lblAlgn val="ctr"/>
        <c:lblOffset val="100"/>
      </c:catAx>
      <c:valAx>
        <c:axId val="80213504"/>
        <c:scaling>
          <c:orientation val="minMax"/>
          <c:max val="43"/>
          <c:min val="25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80211968"/>
        <c:crosses val="autoZero"/>
        <c:crossBetween val="between"/>
        <c:majorUnit val="4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rgbClr val="00C400"/>
                </a:solidFill>
              </a:defRPr>
            </a:pPr>
            <a:r>
              <a:rPr lang="ru-RU" dirty="0" smtClean="0">
                <a:solidFill>
                  <a:srgbClr val="00C400"/>
                </a:solidFill>
              </a:rPr>
              <a:t>Выполнение</a:t>
            </a:r>
            <a:r>
              <a:rPr lang="ru-RU" baseline="0" dirty="0" smtClean="0">
                <a:solidFill>
                  <a:srgbClr val="00C400"/>
                </a:solidFill>
              </a:rPr>
              <a:t> плана ОМС, %</a:t>
            </a:r>
            <a:endParaRPr lang="ru-RU" dirty="0">
              <a:solidFill>
                <a:srgbClr val="00C400"/>
              </a:solidFill>
            </a:endParaRPr>
          </a:p>
        </c:rich>
      </c:tx>
      <c:layout>
        <c:manualLayout>
          <c:xMode val="edge"/>
          <c:yMode val="edge"/>
          <c:x val="0.24221423314076232"/>
          <c:y val="0.12492824871310604"/>
        </c:manualLayout>
      </c:layout>
      <c:overlay val="1"/>
    </c:title>
    <c:view3D>
      <c:rotX val="10"/>
      <c:rotY val="0"/>
      <c:perspective val="20"/>
    </c:view3D>
    <c:plotArea>
      <c:layout>
        <c:manualLayout>
          <c:layoutTarget val="inner"/>
          <c:xMode val="edge"/>
          <c:yMode val="edge"/>
          <c:x val="9.5989173654494095E-2"/>
          <c:y val="2.242285579380069E-2"/>
          <c:w val="0.86993457212835634"/>
          <c:h val="0.7977846211532052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99FF99"/>
            </a:solidFill>
          </c:spPr>
          <c:dPt>
            <c:idx val="0"/>
            <c:spPr>
              <a:solidFill>
                <a:srgbClr val="00FF00"/>
              </a:solidFill>
            </c:spPr>
          </c:dPt>
          <c:dPt>
            <c:idx val="1"/>
            <c:spPr>
              <a:solidFill>
                <a:srgbClr val="00FF00"/>
              </a:solidFill>
            </c:spPr>
          </c:dPt>
          <c:dPt>
            <c:idx val="2"/>
            <c:spPr>
              <a:solidFill>
                <a:srgbClr val="FF0000"/>
              </a:solidFill>
              <a:ln w="12700">
                <a:solidFill>
                  <a:srgbClr val="9966FF"/>
                </a:solidFill>
              </a:ln>
            </c:spPr>
          </c:dPt>
          <c:dLbls>
            <c:dLbl>
              <c:idx val="0"/>
              <c:layout>
                <c:manualLayout>
                  <c:x val="4.4092323075213928E-3"/>
                  <c:y val="-3.6743602562678251E-2"/>
                </c:manualLayout>
              </c:layout>
              <c:showVal val="1"/>
            </c:dLbl>
            <c:dLbl>
              <c:idx val="1"/>
              <c:layout>
                <c:manualLayout>
                  <c:x val="2.2046161537606955E-3"/>
                  <c:y val="-1.1023080768803477E-2"/>
                </c:manualLayout>
              </c:layout>
              <c:showVal val="1"/>
            </c:dLbl>
            <c:dLbl>
              <c:idx val="2"/>
              <c:layout>
                <c:manualLayout>
                  <c:x val="-2.4754193978446839E-4"/>
                  <c:y val="-3.306924230641041E-2"/>
                </c:manualLayout>
              </c:layout>
              <c:tx>
                <c:rich>
                  <a:bodyPr/>
                  <a:lstStyle/>
                  <a:p>
                    <a:pPr>
                      <a:defRPr sz="2000" b="1" i="1" u="sng">
                        <a:solidFill>
                          <a:srgbClr val="FF0000"/>
                        </a:solidFill>
                      </a:defRPr>
                    </a:pPr>
                    <a:r>
                      <a:rPr lang="en-US" i="1" u="sng" dirty="0" smtClean="0"/>
                      <a:t>100</a:t>
                    </a:r>
                    <a:r>
                      <a:rPr lang="ru-RU" i="1" u="sng" dirty="0" smtClean="0"/>
                      <a:t>*</a:t>
                    </a:r>
                    <a:endParaRPr lang="en-US" i="1" u="sng" dirty="0"/>
                  </a:p>
                </c:rich>
              </c:tx>
              <c:spPr>
                <a:ln>
                  <a:solidFill>
                    <a:srgbClr val="FF0000"/>
                  </a:solidFill>
                </a:ln>
              </c:spPr>
              <c:showVal val="1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2014</c:v>
                </c:pt>
                <c:pt idx="1">
                  <c:v>2015</c:v>
                </c:pt>
                <c:pt idx="2">
                  <c:v>*Критерий эффективности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105.3</c:v>
                </c:pt>
                <c:pt idx="1">
                  <c:v>103.6</c:v>
                </c:pt>
                <c:pt idx="2">
                  <c:v>100</c:v>
                </c:pt>
              </c:numCache>
            </c:numRef>
          </c:val>
        </c:ser>
        <c:shape val="cylinder"/>
        <c:axId val="76975104"/>
        <c:axId val="76980992"/>
        <c:axId val="0"/>
      </c:bar3DChart>
      <c:catAx>
        <c:axId val="76975104"/>
        <c:scaling>
          <c:orientation val="minMax"/>
        </c:scaling>
        <c:axPos val="b"/>
        <c:tickLblPos val="nextTo"/>
        <c:txPr>
          <a:bodyPr rot="0"/>
          <a:lstStyle/>
          <a:p>
            <a:pPr>
              <a:defRPr sz="1400" b="1"/>
            </a:pPr>
            <a:endParaRPr lang="ru-RU"/>
          </a:p>
        </c:txPr>
        <c:crossAx val="76980992"/>
        <c:crosses val="autoZero"/>
        <c:auto val="1"/>
        <c:lblAlgn val="ctr"/>
        <c:lblOffset val="100"/>
      </c:catAx>
      <c:valAx>
        <c:axId val="76980992"/>
        <c:scaling>
          <c:orientation val="minMax"/>
          <c:max val="120"/>
          <c:min val="9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76975104"/>
        <c:crosses val="autoZero"/>
        <c:crossBetween val="between"/>
        <c:majorUnit val="4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0"/>
      <c:rotY val="10"/>
      <c:perspective val="0"/>
    </c:view3D>
    <c:plotArea>
      <c:layout>
        <c:manualLayout>
          <c:layoutTarget val="inner"/>
          <c:xMode val="edge"/>
          <c:yMode val="edge"/>
          <c:x val="0.36419335237611422"/>
          <c:y val="5.0442354535009587E-2"/>
          <c:w val="0.61343402906317079"/>
          <c:h val="0.83467906458137964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spPr>
              <a:solidFill>
                <a:srgbClr val="00FF00"/>
              </a:solidFill>
            </c:spPr>
          </c:dPt>
          <c:dPt>
            <c:idx val="1"/>
            <c:spPr>
              <a:solidFill>
                <a:srgbClr val="9966FF"/>
              </a:solidFill>
            </c:spPr>
          </c:dPt>
          <c:dLbls>
            <c:dLbl>
              <c:idx val="0"/>
              <c:layout>
                <c:manualLayout>
                  <c:x val="2.6068051160705628E-2"/>
                  <c:y val="3.7380019702508045E-3"/>
                </c:manualLayout>
              </c:layout>
              <c:showVal val="1"/>
            </c:dLbl>
            <c:dLbl>
              <c:idx val="1"/>
              <c:layout>
                <c:manualLayout>
                  <c:x val="3.910207674105845E-2"/>
                  <c:y val="-7.4760039405016134E-3"/>
                </c:manualLayout>
              </c:layout>
              <c:spPr/>
              <c:txPr>
                <a:bodyPr/>
                <a:lstStyle/>
                <a:p>
                  <a:pPr>
                    <a:defRPr sz="2400" b="1">
                      <a:solidFill>
                        <a:srgbClr val="6600CC"/>
                      </a:solidFill>
                    </a:defRPr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2014</c:v>
                </c:pt>
                <c:pt idx="1">
                  <c:v>2015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25.3</c:v>
                </c:pt>
                <c:pt idx="1">
                  <c:v>21.4</c:v>
                </c:pt>
              </c:numCache>
            </c:numRef>
          </c:val>
        </c:ser>
        <c:shape val="cone"/>
        <c:axId val="71338624"/>
        <c:axId val="71250304"/>
        <c:axId val="0"/>
      </c:bar3DChart>
      <c:catAx>
        <c:axId val="71338624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2000" b="1"/>
            </a:pPr>
            <a:endParaRPr lang="ru-RU"/>
          </a:p>
        </c:txPr>
        <c:crossAx val="71250304"/>
        <c:crosses val="autoZero"/>
        <c:auto val="1"/>
        <c:lblAlgn val="ctr"/>
        <c:lblOffset val="100"/>
      </c:catAx>
      <c:valAx>
        <c:axId val="71250304"/>
        <c:scaling>
          <c:orientation val="minMax"/>
          <c:max val="28"/>
          <c:min val="15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71338624"/>
        <c:crosses val="autoZero"/>
        <c:crossBetween val="between"/>
        <c:majorUnit val="3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>
        <c:manualLayout>
          <c:layoutTarget val="inner"/>
          <c:xMode val="edge"/>
          <c:yMode val="edge"/>
          <c:x val="4.3638042100783501E-2"/>
          <c:y val="5.389061709192812E-2"/>
          <c:w val="0.95636195789921652"/>
          <c:h val="0.7506253163228786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lumMod val="75000"/>
                    <a:shade val="30000"/>
                    <a:satMod val="115000"/>
                  </a:schemeClr>
                </a:gs>
                <a:gs pos="50000">
                  <a:schemeClr val="accent2">
                    <a:lumMod val="75000"/>
                    <a:shade val="67500"/>
                    <a:satMod val="115000"/>
                  </a:schemeClr>
                </a:gs>
                <a:gs pos="100000">
                  <a:schemeClr val="accent2">
                    <a:lumMod val="7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c:spPr>
          <c:dLbls>
            <c:dLbl>
              <c:idx val="0"/>
              <c:layout>
                <c:manualLayout>
                  <c:x val="-1.1757952820057031E-2"/>
                  <c:y val="-2.4495735041785482E-2"/>
                </c:manualLayout>
              </c:layout>
              <c:showVal val="1"/>
            </c:dLbl>
            <c:dLbl>
              <c:idx val="1"/>
              <c:layout>
                <c:manualLayout>
                  <c:x val="-8.3985377286121647E-3"/>
                  <c:y val="-1.4697441025071282E-2"/>
                </c:manualLayout>
              </c:layout>
              <c:showVal val="1"/>
            </c:dLbl>
            <c:dLbl>
              <c:idx val="2"/>
              <c:layout>
                <c:manualLayout>
                  <c:x val="-5.0392548976039729E-3"/>
                  <c:y val="-3.9193176066856787E-2"/>
                </c:manualLayout>
              </c:layout>
              <c:showVal val="1"/>
            </c:dLbl>
            <c:dLbl>
              <c:idx val="3"/>
              <c:layout>
                <c:manualLayout>
                  <c:x val="-1.6797075457224335E-3"/>
                  <c:y val="-2.4495735041785482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всего</c:v>
                </c:pt>
                <c:pt idx="1">
                  <c:v>экстренно</c:v>
                </c:pt>
                <c:pt idx="2">
                  <c:v>ВМП</c:v>
                </c:pt>
                <c:pt idx="3">
                  <c:v>детям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12210</c:v>
                </c:pt>
                <c:pt idx="1">
                  <c:v>6814</c:v>
                </c:pt>
                <c:pt idx="2">
                  <c:v>1245</c:v>
                </c:pt>
                <c:pt idx="3">
                  <c:v>2910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gradFill flip="none" rotWithShape="1">
              <a:gsLst>
                <a:gs pos="0">
                  <a:srgbClr val="FF0066">
                    <a:tint val="66000"/>
                    <a:satMod val="160000"/>
                  </a:srgbClr>
                </a:gs>
                <a:gs pos="50000">
                  <a:srgbClr val="FF0066">
                    <a:tint val="44500"/>
                    <a:satMod val="160000"/>
                  </a:srgbClr>
                </a:gs>
                <a:gs pos="100000">
                  <a:srgbClr val="FF0066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</c:spPr>
          <c:dLbls>
            <c:dLbl>
              <c:idx val="0"/>
              <c:layout>
                <c:manualLayout>
                  <c:x val="3.3594018654011994E-2"/>
                  <c:y val="-1.4697441025071282E-2"/>
                </c:manualLayout>
              </c:layout>
              <c:showVal val="1"/>
            </c:dLbl>
            <c:dLbl>
              <c:idx val="1"/>
              <c:layout>
                <c:manualLayout>
                  <c:x val="2.1836198094391631E-2"/>
                  <c:y val="-2.9394882050142578E-2"/>
                </c:manualLayout>
              </c:layout>
              <c:showVal val="1"/>
            </c:dLbl>
            <c:dLbl>
              <c:idx val="2"/>
              <c:layout>
                <c:manualLayout>
                  <c:x val="3.1914443368726231E-2"/>
                  <c:y val="-1.4697441025071282E-2"/>
                </c:manualLayout>
              </c:layout>
              <c:showVal val="1"/>
            </c:dLbl>
            <c:dLbl>
              <c:idx val="3"/>
              <c:layout>
                <c:manualLayout>
                  <c:x val="2.5195613185836494E-2"/>
                  <c:y val="-2.9394882050142578E-2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всего</c:v>
                </c:pt>
                <c:pt idx="1">
                  <c:v>экстренно</c:v>
                </c:pt>
                <c:pt idx="2">
                  <c:v>ВМП</c:v>
                </c:pt>
                <c:pt idx="3">
                  <c:v>детям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13134</c:v>
                </c:pt>
                <c:pt idx="1">
                  <c:v>7303</c:v>
                </c:pt>
                <c:pt idx="2">
                  <c:v>1249</c:v>
                </c:pt>
                <c:pt idx="3">
                  <c:v>3379</c:v>
                </c:pt>
              </c:numCache>
            </c:numRef>
          </c:val>
        </c:ser>
        <c:shape val="cylinder"/>
        <c:axId val="81920384"/>
        <c:axId val="81921920"/>
        <c:axId val="0"/>
      </c:bar3DChart>
      <c:catAx>
        <c:axId val="81920384"/>
        <c:scaling>
          <c:orientation val="minMax"/>
        </c:scaling>
        <c:axPos val="b"/>
        <c:tickLblPos val="nextTo"/>
        <c:txPr>
          <a:bodyPr/>
          <a:lstStyle/>
          <a:p>
            <a:pPr>
              <a:defRPr b="1">
                <a:solidFill>
                  <a:schemeClr val="accent2">
                    <a:lumMod val="75000"/>
                  </a:schemeClr>
                </a:solidFill>
              </a:defRPr>
            </a:pPr>
            <a:endParaRPr lang="ru-RU"/>
          </a:p>
        </c:txPr>
        <c:crossAx val="81921920"/>
        <c:crosses val="autoZero"/>
        <c:auto val="1"/>
        <c:lblAlgn val="ctr"/>
        <c:lblOffset val="100"/>
      </c:catAx>
      <c:valAx>
        <c:axId val="81921920"/>
        <c:scaling>
          <c:orientation val="minMax"/>
          <c:max val="14000"/>
          <c:min val="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81920384"/>
        <c:crosses val="autoZero"/>
        <c:crossBetween val="between"/>
        <c:majorUnit val="20000"/>
      </c:valAx>
    </c:plotArea>
    <c:legend>
      <c:legendPos val="r"/>
      <c:layout>
        <c:manualLayout>
          <c:xMode val="edge"/>
          <c:yMode val="edge"/>
          <c:x val="0.63851979409695181"/>
          <c:y val="2.9501351701662782E-2"/>
          <c:w val="0.27425868025245892"/>
          <c:h val="0.17718170203310737"/>
        </c:manualLayout>
      </c:layout>
      <c:txPr>
        <a:bodyPr/>
        <a:lstStyle/>
        <a:p>
          <a:pPr>
            <a:defRPr sz="1800" b="1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4.3638042100783501E-2"/>
          <c:y val="5.389061709192812E-2"/>
          <c:w val="0.95636195789921652"/>
          <c:h val="0.7506253163228786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gradFill flip="none" rotWithShape="1">
              <a:gsLst>
                <a:gs pos="0">
                  <a:srgbClr val="0000FF">
                    <a:shade val="30000"/>
                    <a:satMod val="115000"/>
                  </a:srgbClr>
                </a:gs>
                <a:gs pos="50000">
                  <a:srgbClr val="0000FF">
                    <a:shade val="67500"/>
                    <a:satMod val="115000"/>
                  </a:srgbClr>
                </a:gs>
                <a:gs pos="100000">
                  <a:srgbClr val="0000FF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dLbls>
            <c:dLbl>
              <c:idx val="0"/>
              <c:layout>
                <c:manualLayout>
                  <c:x val="-3.3594150914448644E-3"/>
                  <c:y val="-2.4495735041785482E-2"/>
                </c:manualLayout>
              </c:layout>
              <c:showVal val="1"/>
            </c:dLbl>
            <c:dLbl>
              <c:idx val="1"/>
              <c:layout>
                <c:manualLayout>
                  <c:x val="3.3594150914448644E-3"/>
                  <c:y val="-4.8991470083570972E-2"/>
                </c:manualLayout>
              </c:layout>
              <c:showVal val="1"/>
            </c:dLbl>
            <c:dLbl>
              <c:idx val="2"/>
              <c:layout>
                <c:manualLayout>
                  <c:x val="-5.0392548976039729E-3"/>
                  <c:y val="-1.9596588033428394E-2"/>
                </c:manualLayout>
              </c:layout>
              <c:showVal val="1"/>
            </c:dLbl>
            <c:dLbl>
              <c:idx val="3"/>
              <c:layout>
                <c:manualLayout>
                  <c:x val="8.3985377286121647E-3"/>
                  <c:y val="-4.4092323075213921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 i="1"/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всего</c:v>
                </c:pt>
                <c:pt idx="1">
                  <c:v>экстренно</c:v>
                </c:pt>
                <c:pt idx="2">
                  <c:v>ВМП</c:v>
                </c:pt>
                <c:pt idx="3">
                  <c:v>детям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10343</c:v>
                </c:pt>
                <c:pt idx="1">
                  <c:v>5512</c:v>
                </c:pt>
                <c:pt idx="2">
                  <c:v>1245</c:v>
                </c:pt>
                <c:pt idx="3">
                  <c:v>2514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gradFill flip="none" rotWithShape="1">
              <a:gsLst>
                <a:gs pos="0">
                  <a:srgbClr val="93C9FF">
                    <a:tint val="66000"/>
                    <a:satMod val="160000"/>
                  </a:srgbClr>
                </a:gs>
                <a:gs pos="50000">
                  <a:srgbClr val="93C9FF">
                    <a:tint val="44500"/>
                    <a:satMod val="160000"/>
                  </a:srgbClr>
                </a:gs>
                <a:gs pos="100000">
                  <a:srgbClr val="93C9FF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</c:spPr>
          <c:dLbls>
            <c:dLbl>
              <c:idx val="0"/>
              <c:layout>
                <c:manualLayout>
                  <c:x val="3.3594018654011994E-2"/>
                  <c:y val="-1.4697441025071282E-2"/>
                </c:manualLayout>
              </c:layout>
              <c:showVal val="1"/>
            </c:dLbl>
            <c:dLbl>
              <c:idx val="1"/>
              <c:layout>
                <c:manualLayout>
                  <c:x val="2.1836198094391631E-2"/>
                  <c:y val="-2.9394882050142578E-2"/>
                </c:manualLayout>
              </c:layout>
              <c:showVal val="1"/>
            </c:dLbl>
            <c:dLbl>
              <c:idx val="2"/>
              <c:layout>
                <c:manualLayout>
                  <c:x val="3.1914443368726231E-2"/>
                  <c:y val="-1.4697441025071282E-2"/>
                </c:manualLayout>
              </c:layout>
              <c:showVal val="1"/>
            </c:dLbl>
            <c:dLbl>
              <c:idx val="3"/>
              <c:layout>
                <c:manualLayout>
                  <c:x val="2.5195613185836494E-2"/>
                  <c:y val="-2.9394882050142578E-2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 i="1">
                    <a:solidFill>
                      <a:srgbClr val="0000FF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всего</c:v>
                </c:pt>
                <c:pt idx="1">
                  <c:v>экстренно</c:v>
                </c:pt>
                <c:pt idx="2">
                  <c:v>ВМП</c:v>
                </c:pt>
                <c:pt idx="3">
                  <c:v>детям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11007</c:v>
                </c:pt>
                <c:pt idx="1">
                  <c:v>5948</c:v>
                </c:pt>
                <c:pt idx="2">
                  <c:v>1249</c:v>
                </c:pt>
                <c:pt idx="3">
                  <c:v>2908</c:v>
                </c:pt>
              </c:numCache>
            </c:numRef>
          </c:val>
        </c:ser>
        <c:shape val="box"/>
        <c:axId val="82054144"/>
        <c:axId val="82060032"/>
        <c:axId val="0"/>
      </c:bar3DChart>
      <c:catAx>
        <c:axId val="82054144"/>
        <c:scaling>
          <c:orientation val="minMax"/>
        </c:scaling>
        <c:axPos val="b"/>
        <c:tickLblPos val="nextTo"/>
        <c:txPr>
          <a:bodyPr/>
          <a:lstStyle/>
          <a:p>
            <a:pPr>
              <a:defRPr b="1" i="1">
                <a:solidFill>
                  <a:srgbClr val="0000FF"/>
                </a:solidFill>
              </a:defRPr>
            </a:pPr>
            <a:endParaRPr lang="ru-RU"/>
          </a:p>
        </c:txPr>
        <c:crossAx val="82060032"/>
        <c:crosses val="autoZero"/>
        <c:auto val="1"/>
        <c:lblAlgn val="ctr"/>
        <c:lblOffset val="100"/>
      </c:catAx>
      <c:valAx>
        <c:axId val="82060032"/>
        <c:scaling>
          <c:orientation val="minMax"/>
          <c:max val="14000"/>
          <c:min val="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82054144"/>
        <c:crosses val="autoZero"/>
        <c:crossBetween val="between"/>
        <c:majorUnit val="20000"/>
      </c:valAx>
    </c:plotArea>
    <c:legend>
      <c:legendPos val="r"/>
      <c:layout>
        <c:manualLayout>
          <c:xMode val="edge"/>
          <c:yMode val="edge"/>
          <c:x val="0.63851979409695181"/>
          <c:y val="2.9501351701662782E-2"/>
          <c:w val="0.25616386539061825"/>
          <c:h val="0.20089974570726724"/>
        </c:manualLayout>
      </c:layout>
      <c:txPr>
        <a:bodyPr/>
        <a:lstStyle/>
        <a:p>
          <a:pPr>
            <a:defRPr sz="1800" b="1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view3D>
      <c:rAngAx val="1"/>
    </c:view3D>
    <c:plotArea>
      <c:layout>
        <c:manualLayout>
          <c:layoutTarget val="inner"/>
          <c:xMode val="edge"/>
          <c:yMode val="edge"/>
          <c:x val="0.18773882038330125"/>
          <c:y val="4.4861391929187297E-2"/>
          <c:w val="0.81138810478878809"/>
          <c:h val="0.56531571292120597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dPt>
            <c:idx val="0"/>
            <c:spPr>
              <a:solidFill>
                <a:srgbClr val="3333FF"/>
              </a:solidFill>
            </c:spPr>
          </c:dPt>
          <c:dLbls>
            <c:dLbl>
              <c:idx val="0"/>
              <c:layout>
                <c:manualLayout>
                  <c:x val="2.0366511000693463E-2"/>
                  <c:y val="-5.2593322964115126E-2"/>
                </c:manualLayout>
              </c:layout>
              <c:showVal val="1"/>
            </c:dLbl>
            <c:dLbl>
              <c:idx val="1"/>
              <c:layout>
                <c:manualLayout>
                  <c:x val="4.4693426692015738E-2"/>
                  <c:y val="-3.0866359269839327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Госпитализировано, абс.ч.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1469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C00000"/>
            </a:solidFill>
          </c:spPr>
          <c:dLbls>
            <c:dLbl>
              <c:idx val="0"/>
              <c:layout>
                <c:manualLayout>
                  <c:x val="4.7322451791546108E-2"/>
                  <c:y val="-7.8568914505045717E-2"/>
                </c:manualLayout>
              </c:layout>
              <c:showVal val="1"/>
            </c:dLbl>
            <c:dLbl>
              <c:idx val="1"/>
              <c:layout>
                <c:manualLayout>
                  <c:x val="3.4177326293894375E-2"/>
                  <c:y val="-2.8060326608944936E-2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Госпитализировано, абс.ч.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1484</c:v>
                </c:pt>
              </c:numCache>
            </c:numRef>
          </c:val>
        </c:ser>
        <c:shape val="cylinder"/>
        <c:axId val="81897344"/>
        <c:axId val="81898880"/>
        <c:axId val="0"/>
      </c:bar3DChart>
      <c:catAx>
        <c:axId val="81897344"/>
        <c:scaling>
          <c:orientation val="minMax"/>
        </c:scaling>
        <c:axPos val="b"/>
        <c:tickLblPos val="nextTo"/>
        <c:txPr>
          <a:bodyPr rot="0"/>
          <a:lstStyle/>
          <a:p>
            <a:pPr>
              <a:defRPr sz="1800" b="1">
                <a:solidFill>
                  <a:schemeClr val="tx1"/>
                </a:solidFill>
              </a:defRPr>
            </a:pPr>
            <a:endParaRPr lang="ru-RU"/>
          </a:p>
        </c:txPr>
        <c:crossAx val="81898880"/>
        <c:crosses val="autoZero"/>
        <c:auto val="1"/>
        <c:lblAlgn val="ctr"/>
        <c:lblOffset val="100"/>
      </c:catAx>
      <c:valAx>
        <c:axId val="81898880"/>
        <c:scaling>
          <c:orientation val="minMax"/>
          <c:max val="1600"/>
          <c:min val="130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81897344"/>
        <c:crosses val="autoZero"/>
        <c:crossBetween val="between"/>
        <c:majorUnit val="20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view3D>
      <c:rAngAx val="1"/>
    </c:view3D>
    <c:plotArea>
      <c:layout>
        <c:manualLayout>
          <c:layoutTarget val="inner"/>
          <c:xMode val="edge"/>
          <c:yMode val="edge"/>
          <c:x val="0.17036684621248979"/>
          <c:y val="4.7161695809955252E-2"/>
          <c:w val="0.81138810478878809"/>
          <c:h val="0.56531571292120597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3333FF"/>
            </a:solidFill>
          </c:spPr>
          <c:dLbls>
            <c:dLbl>
              <c:idx val="0"/>
              <c:layout>
                <c:manualLayout>
                  <c:x val="2.6290250995303376E-3"/>
                  <c:y val="-3.0866359269839376E-2"/>
                </c:manualLayout>
              </c:layout>
              <c:showVal val="1"/>
            </c:dLbl>
            <c:dLbl>
              <c:idx val="1"/>
              <c:layout>
                <c:manualLayout>
                  <c:x val="4.4693426692015738E-2"/>
                  <c:y val="-3.0866359269839327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Оперировано, абс.ч.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747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dPt>
            <c:idx val="0"/>
            <c:spPr>
              <a:solidFill>
                <a:srgbClr val="C00000"/>
              </a:solidFill>
            </c:spPr>
          </c:dPt>
          <c:dLbls>
            <c:dLbl>
              <c:idx val="0"/>
              <c:layout>
                <c:manualLayout>
                  <c:x val="3.4177326293894375E-2"/>
                  <c:y val="-5.8926685878784281E-2"/>
                </c:manualLayout>
              </c:layout>
              <c:showVal val="1"/>
            </c:dLbl>
            <c:dLbl>
              <c:idx val="1"/>
              <c:layout>
                <c:manualLayout>
                  <c:x val="3.4177326293894375E-2"/>
                  <c:y val="-2.8060326608944936E-2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Оперировано, абс.ч.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677</c:v>
                </c:pt>
              </c:numCache>
            </c:numRef>
          </c:val>
        </c:ser>
        <c:shape val="box"/>
        <c:axId val="82442112"/>
        <c:axId val="82443648"/>
        <c:axId val="0"/>
      </c:bar3DChart>
      <c:catAx>
        <c:axId val="82442112"/>
        <c:scaling>
          <c:orientation val="minMax"/>
        </c:scaling>
        <c:axPos val="b"/>
        <c:tickLblPos val="nextTo"/>
        <c:txPr>
          <a:bodyPr rot="0"/>
          <a:lstStyle/>
          <a:p>
            <a:pPr>
              <a:defRPr sz="1800" b="1">
                <a:solidFill>
                  <a:schemeClr val="tx1"/>
                </a:solidFill>
              </a:defRPr>
            </a:pPr>
            <a:endParaRPr lang="ru-RU"/>
          </a:p>
        </c:txPr>
        <c:crossAx val="82443648"/>
        <c:crosses val="autoZero"/>
        <c:auto val="1"/>
        <c:lblAlgn val="ctr"/>
        <c:lblOffset val="100"/>
      </c:catAx>
      <c:valAx>
        <c:axId val="82443648"/>
        <c:scaling>
          <c:orientation val="minMax"/>
          <c:max val="800"/>
          <c:min val="60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82442112"/>
        <c:crosses val="autoZero"/>
        <c:crossBetween val="between"/>
        <c:majorUnit val="2000"/>
      </c:valAx>
    </c:plotArea>
    <c:legend>
      <c:legendPos val="t"/>
      <c:layout>
        <c:manualLayout>
          <c:xMode val="edge"/>
          <c:yMode val="edge"/>
          <c:x val="0.56831831903734797"/>
          <c:y val="5.5523680373909173E-2"/>
          <c:w val="0.4107163380314065"/>
          <c:h val="9.0651216390364192E-2"/>
        </c:manualLayout>
      </c:layout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view3D>
      <c:rAngAx val="1"/>
    </c:view3D>
    <c:plotArea>
      <c:layout>
        <c:manualLayout>
          <c:layoutTarget val="inner"/>
          <c:xMode val="edge"/>
          <c:yMode val="edge"/>
          <c:x val="0.18861184990626603"/>
          <c:y val="3.0831228624714824E-2"/>
          <c:w val="0.81138810478878809"/>
          <c:h val="0.56531571292120597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0000FF"/>
            </a:solidFill>
          </c:spPr>
          <c:dPt>
            <c:idx val="0"/>
            <c:spPr>
              <a:solidFill>
                <a:srgbClr val="3333FF"/>
              </a:solidFill>
            </c:spPr>
          </c:dPt>
          <c:dLbls>
            <c:dLbl>
              <c:idx val="0"/>
              <c:layout>
                <c:manualLayout>
                  <c:x val="4.5200916373276535E-2"/>
                  <c:y val="-4.0664730838736826E-2"/>
                </c:manualLayout>
              </c:layout>
              <c:showVal val="1"/>
            </c:dLbl>
            <c:dLbl>
              <c:idx val="1"/>
              <c:layout>
                <c:manualLayout>
                  <c:x val="4.4693426692015738E-2"/>
                  <c:y val="-3.0866359269839327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Число умерших, абс.ч.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62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C00000"/>
            </a:solidFill>
          </c:spPr>
          <c:dLbls>
            <c:dLbl>
              <c:idx val="0"/>
              <c:layout>
                <c:manualLayout>
                  <c:x val="3.721808687923564E-2"/>
                  <c:y val="-1.9733409182264013E-2"/>
                </c:manualLayout>
              </c:layout>
              <c:showVal val="1"/>
            </c:dLbl>
            <c:dLbl>
              <c:idx val="1"/>
              <c:layout>
                <c:manualLayout>
                  <c:x val="3.4177326293894375E-2"/>
                  <c:y val="-2.8060326608944936E-2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Число умерших, абс.ч.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42</c:v>
                </c:pt>
              </c:numCache>
            </c:numRef>
          </c:val>
        </c:ser>
        <c:shape val="cone"/>
        <c:axId val="82572416"/>
        <c:axId val="82573952"/>
        <c:axId val="0"/>
      </c:bar3DChart>
      <c:catAx>
        <c:axId val="82572416"/>
        <c:scaling>
          <c:orientation val="minMax"/>
        </c:scaling>
        <c:axPos val="b"/>
        <c:tickLblPos val="nextTo"/>
        <c:txPr>
          <a:bodyPr rot="0"/>
          <a:lstStyle/>
          <a:p>
            <a:pPr>
              <a:defRPr sz="1800" b="1">
                <a:solidFill>
                  <a:schemeClr val="tx1"/>
                </a:solidFill>
              </a:defRPr>
            </a:pPr>
            <a:endParaRPr lang="ru-RU"/>
          </a:p>
        </c:txPr>
        <c:crossAx val="82573952"/>
        <c:crosses val="autoZero"/>
        <c:auto val="1"/>
        <c:lblAlgn val="ctr"/>
        <c:lblOffset val="100"/>
      </c:catAx>
      <c:valAx>
        <c:axId val="82573952"/>
        <c:scaling>
          <c:orientation val="minMax"/>
          <c:max val="70"/>
          <c:min val="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82572416"/>
        <c:crosses val="autoZero"/>
        <c:crossBetween val="between"/>
        <c:majorUnit val="20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view3D>
      <c:rAngAx val="1"/>
    </c:view3D>
    <c:plotArea>
      <c:layout>
        <c:manualLayout>
          <c:layoutTarget val="inner"/>
          <c:xMode val="edge"/>
          <c:yMode val="edge"/>
          <c:x val="0.18861184990626603"/>
          <c:y val="3.0831228624714824E-2"/>
          <c:w val="0.81138810478878809"/>
          <c:h val="0.56531571292120597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3333FF"/>
            </a:solidFill>
          </c:spPr>
          <c:dLbls>
            <c:dLbl>
              <c:idx val="0"/>
              <c:layout>
                <c:manualLayout>
                  <c:x val="2.6290250995303376E-3"/>
                  <c:y val="-3.0866359269839376E-2"/>
                </c:manualLayout>
              </c:layout>
              <c:showVal val="1"/>
            </c:dLbl>
            <c:dLbl>
              <c:idx val="1"/>
              <c:layout>
                <c:manualLayout>
                  <c:x val="4.4693426692015738E-2"/>
                  <c:y val="-3.0866359269839327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Проведено операций, абс.ч.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906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C00000"/>
            </a:solidFill>
          </c:spPr>
          <c:dLbls>
            <c:dLbl>
              <c:idx val="0"/>
              <c:layout>
                <c:manualLayout>
                  <c:x val="3.4177326293894375E-2"/>
                  <c:y val="-5.8926685878784281E-2"/>
                </c:manualLayout>
              </c:layout>
              <c:showVal val="1"/>
            </c:dLbl>
            <c:dLbl>
              <c:idx val="1"/>
              <c:layout>
                <c:manualLayout>
                  <c:x val="3.4177326293894375E-2"/>
                  <c:y val="-2.8060326608944936E-2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Проведено операций, абс.ч.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797</c:v>
                </c:pt>
              </c:numCache>
            </c:numRef>
          </c:val>
        </c:ser>
        <c:shape val="cylinder"/>
        <c:axId val="82823808"/>
        <c:axId val="83280256"/>
        <c:axId val="0"/>
      </c:bar3DChart>
      <c:catAx>
        <c:axId val="82823808"/>
        <c:scaling>
          <c:orientation val="minMax"/>
        </c:scaling>
        <c:axPos val="b"/>
        <c:tickLblPos val="nextTo"/>
        <c:txPr>
          <a:bodyPr rot="0"/>
          <a:lstStyle/>
          <a:p>
            <a:pPr>
              <a:defRPr sz="1800" b="1">
                <a:solidFill>
                  <a:schemeClr val="tx1"/>
                </a:solidFill>
              </a:defRPr>
            </a:pPr>
            <a:endParaRPr lang="ru-RU"/>
          </a:p>
        </c:txPr>
        <c:crossAx val="83280256"/>
        <c:crosses val="autoZero"/>
        <c:auto val="1"/>
        <c:lblAlgn val="ctr"/>
        <c:lblOffset val="100"/>
      </c:catAx>
      <c:valAx>
        <c:axId val="83280256"/>
        <c:scaling>
          <c:orientation val="minMax"/>
          <c:max val="1000"/>
          <c:min val="60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82823808"/>
        <c:crosses val="autoZero"/>
        <c:crossBetween val="between"/>
        <c:majorUnit val="20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view3D>
      <c:rAngAx val="1"/>
    </c:view3D>
    <c:plotArea>
      <c:layout>
        <c:manualLayout>
          <c:layoutTarget val="inner"/>
          <c:xMode val="edge"/>
          <c:yMode val="edge"/>
          <c:x val="0.18861184990626603"/>
          <c:y val="3.0831228624714824E-2"/>
          <c:w val="0.81138810478878809"/>
          <c:h val="0.56531571292120597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3333FF"/>
            </a:solidFill>
          </c:spPr>
          <c:dLbls>
            <c:dLbl>
              <c:idx val="0"/>
              <c:layout>
                <c:manualLayout>
                  <c:x val="4.5200916373276535E-2"/>
                  <c:y val="-4.0664730838736826E-2"/>
                </c:manualLayout>
              </c:layout>
              <c:showVal val="1"/>
            </c:dLbl>
            <c:dLbl>
              <c:idx val="1"/>
              <c:layout>
                <c:manualLayout>
                  <c:x val="4.4693426692015738E-2"/>
                  <c:y val="-3.0866359269839327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Летальность, %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C00000"/>
            </a:solidFill>
          </c:spPr>
          <c:dLbls>
            <c:dLbl>
              <c:idx val="0"/>
              <c:layout>
                <c:manualLayout>
                  <c:x val="3.721808687923564E-2"/>
                  <c:y val="-1.9733409182264013E-2"/>
                </c:manualLayout>
              </c:layout>
              <c:showVal val="1"/>
            </c:dLbl>
            <c:dLbl>
              <c:idx val="1"/>
              <c:layout>
                <c:manualLayout>
                  <c:x val="3.4177326293894375E-2"/>
                  <c:y val="-2.8060326608944936E-2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Летальность, %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2.8</c:v>
                </c:pt>
              </c:numCache>
            </c:numRef>
          </c:val>
        </c:ser>
        <c:shape val="pyramid"/>
        <c:axId val="81211776"/>
        <c:axId val="81283712"/>
        <c:axId val="0"/>
      </c:bar3DChart>
      <c:catAx>
        <c:axId val="81211776"/>
        <c:scaling>
          <c:orientation val="minMax"/>
        </c:scaling>
        <c:axPos val="b"/>
        <c:tickLblPos val="nextTo"/>
        <c:txPr>
          <a:bodyPr rot="0"/>
          <a:lstStyle/>
          <a:p>
            <a:pPr>
              <a:defRPr sz="1800" b="1">
                <a:solidFill>
                  <a:schemeClr val="tx1"/>
                </a:solidFill>
              </a:defRPr>
            </a:pPr>
            <a:endParaRPr lang="ru-RU"/>
          </a:p>
        </c:txPr>
        <c:crossAx val="81283712"/>
        <c:crosses val="autoZero"/>
        <c:auto val="1"/>
        <c:lblAlgn val="ctr"/>
        <c:lblOffset val="100"/>
      </c:catAx>
      <c:valAx>
        <c:axId val="81283712"/>
        <c:scaling>
          <c:orientation val="minMax"/>
          <c:max val="5"/>
          <c:min val="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81211776"/>
        <c:crosses val="autoZero"/>
        <c:crossBetween val="between"/>
        <c:majorUnit val="20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view3D>
      <c:rAngAx val="1"/>
    </c:view3D>
    <c:plotArea>
      <c:layout>
        <c:manualLayout>
          <c:layoutTarget val="inner"/>
          <c:xMode val="edge"/>
          <c:yMode val="edge"/>
          <c:x val="0.18773882038330125"/>
          <c:y val="4.4861391929187297E-2"/>
          <c:w val="0.81138810478878809"/>
          <c:h val="0.56531571292120597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00B050"/>
            </a:solidFill>
          </c:spPr>
          <c:dLbls>
            <c:dLbl>
              <c:idx val="0"/>
              <c:layout>
                <c:manualLayout>
                  <c:x val="4.4693426692015738E-2"/>
                  <c:y val="-5.6120653217889747E-2"/>
                </c:manualLayout>
              </c:layout>
              <c:showVal val="1"/>
            </c:dLbl>
            <c:dLbl>
              <c:idx val="1"/>
              <c:layout>
                <c:manualLayout>
                  <c:x val="4.4693426692015738E-2"/>
                  <c:y val="-3.0866359269839327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accent2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Госпитализировано пострадавших от ДТП, абс.ч.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232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4.7322451791546108E-2"/>
                  <c:y val="-7.8568914505045717E-2"/>
                </c:manualLayout>
              </c:layout>
              <c:showVal val="1"/>
            </c:dLbl>
            <c:dLbl>
              <c:idx val="1"/>
              <c:layout>
                <c:manualLayout>
                  <c:x val="3.4177326293894375E-2"/>
                  <c:y val="-2.8060326608944936E-2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>
                    <a:solidFill>
                      <a:schemeClr val="accent2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Госпитализировано пострадавших от ДТП, абс.ч.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235</c:v>
                </c:pt>
              </c:numCache>
            </c:numRef>
          </c:val>
        </c:ser>
        <c:shape val="cylinder"/>
        <c:axId val="81656832"/>
        <c:axId val="83641088"/>
        <c:axId val="0"/>
      </c:bar3DChart>
      <c:catAx>
        <c:axId val="81656832"/>
        <c:scaling>
          <c:orientation val="minMax"/>
        </c:scaling>
        <c:axPos val="b"/>
        <c:tickLblPos val="nextTo"/>
        <c:txPr>
          <a:bodyPr rot="0"/>
          <a:lstStyle/>
          <a:p>
            <a:pPr>
              <a:defRPr sz="1800" b="1">
                <a:solidFill>
                  <a:schemeClr val="accent2">
                    <a:lumMod val="50000"/>
                  </a:schemeClr>
                </a:solidFill>
              </a:defRPr>
            </a:pPr>
            <a:endParaRPr lang="ru-RU"/>
          </a:p>
        </c:txPr>
        <c:crossAx val="83641088"/>
        <c:crosses val="autoZero"/>
        <c:auto val="1"/>
        <c:lblAlgn val="ctr"/>
        <c:lblOffset val="100"/>
      </c:catAx>
      <c:valAx>
        <c:axId val="83641088"/>
        <c:scaling>
          <c:orientation val="minMax"/>
          <c:max val="240"/>
          <c:min val="21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000">
                <a:solidFill>
                  <a:schemeClr val="accent2">
                    <a:lumMod val="50000"/>
                  </a:schemeClr>
                </a:solidFill>
              </a:defRPr>
            </a:pPr>
            <a:endParaRPr lang="ru-RU"/>
          </a:p>
        </c:txPr>
        <c:crossAx val="81656832"/>
        <c:crosses val="autoZero"/>
        <c:crossBetween val="between"/>
        <c:majorUnit val="20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view3D>
      <c:rAngAx val="1"/>
    </c:view3D>
    <c:plotArea>
      <c:layout>
        <c:manualLayout>
          <c:layoutTarget val="inner"/>
          <c:xMode val="edge"/>
          <c:yMode val="edge"/>
          <c:x val="0.18861184990626603"/>
          <c:y val="3.0831228624714824E-2"/>
          <c:w val="0.81138810478878809"/>
          <c:h val="0.56531571292120597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00B050"/>
            </a:solidFill>
          </c:spPr>
          <c:dLbls>
            <c:dLbl>
              <c:idx val="0"/>
              <c:layout>
                <c:manualLayout>
                  <c:x val="2.6290250995303376E-3"/>
                  <c:y val="-3.0866359269839376E-2"/>
                </c:manualLayout>
              </c:layout>
              <c:showVal val="1"/>
            </c:dLbl>
            <c:dLbl>
              <c:idx val="1"/>
              <c:layout>
                <c:manualLayout>
                  <c:x val="4.4693426692015738E-2"/>
                  <c:y val="-3.0866359269839327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accent2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Число умерших от ДТП, абс.ч.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3.4177326293894375E-2"/>
                  <c:y val="-5.8926685878784281E-2"/>
                </c:manualLayout>
              </c:layout>
              <c:showVal val="1"/>
            </c:dLbl>
            <c:dLbl>
              <c:idx val="1"/>
              <c:layout>
                <c:manualLayout>
                  <c:x val="3.4177326293894375E-2"/>
                  <c:y val="-2.8060326608944936E-2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>
                    <a:solidFill>
                      <a:schemeClr val="accent2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Число умерших от ДТП, абс.ч.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</c:ser>
        <c:shape val="cone"/>
        <c:axId val="83903616"/>
        <c:axId val="83905152"/>
        <c:axId val="0"/>
      </c:bar3DChart>
      <c:catAx>
        <c:axId val="83903616"/>
        <c:scaling>
          <c:orientation val="minMax"/>
        </c:scaling>
        <c:axPos val="b"/>
        <c:tickLblPos val="nextTo"/>
        <c:txPr>
          <a:bodyPr rot="0"/>
          <a:lstStyle/>
          <a:p>
            <a:pPr>
              <a:defRPr sz="1800" b="1">
                <a:solidFill>
                  <a:schemeClr val="accent2">
                    <a:lumMod val="50000"/>
                  </a:schemeClr>
                </a:solidFill>
              </a:defRPr>
            </a:pPr>
            <a:endParaRPr lang="ru-RU"/>
          </a:p>
        </c:txPr>
        <c:crossAx val="83905152"/>
        <c:crosses val="autoZero"/>
        <c:auto val="1"/>
        <c:lblAlgn val="ctr"/>
        <c:lblOffset val="100"/>
      </c:catAx>
      <c:valAx>
        <c:axId val="83905152"/>
        <c:scaling>
          <c:orientation val="minMax"/>
          <c:max val="15"/>
          <c:min val="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83903616"/>
        <c:crosses val="autoZero"/>
        <c:crossBetween val="between"/>
        <c:majorUnit val="20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view3D>
      <c:rAngAx val="1"/>
    </c:view3D>
    <c:plotArea>
      <c:layout>
        <c:manualLayout>
          <c:layoutTarget val="inner"/>
          <c:xMode val="edge"/>
          <c:yMode val="edge"/>
          <c:x val="0.18861184990626603"/>
          <c:y val="3.0831228624714824E-2"/>
          <c:w val="0.81138810478878809"/>
          <c:h val="0.56531571292120597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00B050"/>
            </a:solidFill>
          </c:spPr>
          <c:dLbls>
            <c:dLbl>
              <c:idx val="0"/>
              <c:layout>
                <c:manualLayout>
                  <c:x val="2.3914727865486197E-2"/>
                  <c:y val="-3.0866434302164548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chemeClr val="accent2">
                          <a:lumMod val="50000"/>
                        </a:schemeClr>
                      </a:solidFill>
                    </a:defRPr>
                  </a:pPr>
                  <a:endParaRPr lang="ru-RU"/>
                </a:p>
              </c:txPr>
              <c:showVal val="1"/>
            </c:dLbl>
            <c:dLbl>
              <c:idx val="1"/>
              <c:layout>
                <c:manualLayout>
                  <c:x val="4.4693426692015738E-2"/>
                  <c:y val="-3.0866359269839327E-2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Проведено операций, абс.ч.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160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3.4177326293894375E-2"/>
                  <c:y val="-5.8926685878784281E-2"/>
                </c:manualLayout>
              </c:layout>
              <c:showVal val="1"/>
            </c:dLbl>
            <c:dLbl>
              <c:idx val="1"/>
              <c:layout>
                <c:manualLayout>
                  <c:x val="3.4177326293894375E-2"/>
                  <c:y val="-2.8060326608944936E-2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>
                    <a:solidFill>
                      <a:schemeClr val="accent2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Проведено операций, абс.ч.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139</c:v>
                </c:pt>
              </c:numCache>
            </c:numRef>
          </c:val>
        </c:ser>
        <c:shape val="cylinder"/>
        <c:axId val="84028032"/>
        <c:axId val="84042496"/>
        <c:axId val="0"/>
      </c:bar3DChart>
      <c:catAx>
        <c:axId val="84028032"/>
        <c:scaling>
          <c:orientation val="minMax"/>
        </c:scaling>
        <c:axPos val="b"/>
        <c:tickLblPos val="nextTo"/>
        <c:txPr>
          <a:bodyPr rot="0"/>
          <a:lstStyle/>
          <a:p>
            <a:pPr>
              <a:defRPr sz="1800" b="1">
                <a:solidFill>
                  <a:schemeClr val="accent2">
                    <a:lumMod val="50000"/>
                  </a:schemeClr>
                </a:solidFill>
              </a:defRPr>
            </a:pPr>
            <a:endParaRPr lang="ru-RU"/>
          </a:p>
        </c:txPr>
        <c:crossAx val="84042496"/>
        <c:crosses val="autoZero"/>
        <c:auto val="1"/>
        <c:lblAlgn val="ctr"/>
        <c:lblOffset val="100"/>
      </c:catAx>
      <c:valAx>
        <c:axId val="84042496"/>
        <c:scaling>
          <c:orientation val="minMax"/>
          <c:max val="200"/>
          <c:min val="10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84028032"/>
        <c:crosses val="autoZero"/>
        <c:crossBetween val="between"/>
        <c:majorUnit val="20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0"/>
      <c:rotY val="10"/>
      <c:perspective val="0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spPr>
              <a:solidFill>
                <a:srgbClr val="FF0000"/>
              </a:solidFill>
            </c:spPr>
          </c:dPt>
          <c:dPt>
            <c:idx val="1"/>
            <c:spPr>
              <a:solidFill>
                <a:srgbClr val="9966FF"/>
              </a:solidFill>
            </c:spPr>
          </c:dPt>
          <c:dPt>
            <c:idx val="2"/>
            <c:spPr>
              <a:solidFill>
                <a:srgbClr val="00FF00"/>
              </a:solidFill>
            </c:spPr>
          </c:dPt>
          <c:dLbls>
            <c:dLbl>
              <c:idx val="0"/>
              <c:layout>
                <c:manualLayout>
                  <c:x val="2.8674856276776201E-2"/>
                  <c:y val="-1.7206760224473781E-2"/>
                </c:manualLayout>
              </c:layout>
              <c:tx>
                <c:rich>
                  <a:bodyPr/>
                  <a:lstStyle/>
                  <a:p>
                    <a:pPr>
                      <a:defRPr sz="2400" b="1" i="1" u="sng">
                        <a:solidFill>
                          <a:srgbClr val="FF0000"/>
                        </a:solidFill>
                      </a:defRPr>
                    </a:pPr>
                    <a:r>
                      <a:rPr lang="en-US" sz="2400" i="1" u="sng" dirty="0" smtClean="0">
                        <a:solidFill>
                          <a:srgbClr val="FF0000"/>
                        </a:solidFill>
                      </a:rPr>
                      <a:t>60</a:t>
                    </a:r>
                    <a:r>
                      <a:rPr lang="ru-RU" sz="2400" i="1" u="sng" dirty="0" smtClean="0">
                        <a:solidFill>
                          <a:srgbClr val="FF0000"/>
                        </a:solidFill>
                      </a:rPr>
                      <a:t>*</a:t>
                    </a:r>
                    <a:endParaRPr lang="en-US" sz="2800" i="1" u="sng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ln>
                  <a:solidFill>
                    <a:srgbClr val="FF0000"/>
                  </a:solidFill>
                </a:ln>
              </c:spPr>
              <c:showVal val="1"/>
            </c:dLbl>
            <c:dLbl>
              <c:idx val="1"/>
              <c:layout>
                <c:manualLayout>
                  <c:x val="4.6922492089270143E-2"/>
                  <c:y val="-2.5810140336710564E-2"/>
                </c:manualLayout>
              </c:layout>
              <c:spPr/>
              <c:txPr>
                <a:bodyPr/>
                <a:lstStyle/>
                <a:p>
                  <a:pPr>
                    <a:defRPr sz="2400" b="1">
                      <a:solidFill>
                        <a:srgbClr val="6600CC"/>
                      </a:solidFill>
                    </a:defRPr>
                  </a:pPr>
                  <a:endParaRPr lang="ru-RU"/>
                </a:p>
              </c:txPr>
              <c:showVal val="1"/>
            </c:dLbl>
            <c:dLbl>
              <c:idx val="2"/>
              <c:layout>
                <c:manualLayout>
                  <c:x val="4.210722688213782E-3"/>
                  <c:y val="-8.6033801122368525E-3"/>
                </c:manualLayout>
              </c:layout>
              <c:showVal val="1"/>
            </c:dLbl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*Критерий эффективности</c:v>
                </c:pt>
                <c:pt idx="1">
                  <c:v>2015</c:v>
                </c:pt>
                <c:pt idx="2">
                  <c:v>2014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60</c:v>
                </c:pt>
                <c:pt idx="1">
                  <c:v>70.8</c:v>
                </c:pt>
                <c:pt idx="2">
                  <c:v>69.8</c:v>
                </c:pt>
              </c:numCache>
            </c:numRef>
          </c:val>
        </c:ser>
        <c:shape val="cylinder"/>
        <c:axId val="71275648"/>
        <c:axId val="71277184"/>
        <c:axId val="0"/>
      </c:bar3DChart>
      <c:catAx>
        <c:axId val="71275648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2000" b="1"/>
            </a:pPr>
            <a:endParaRPr lang="ru-RU"/>
          </a:p>
        </c:txPr>
        <c:crossAx val="71277184"/>
        <c:crosses val="autoZero"/>
        <c:auto val="1"/>
        <c:lblAlgn val="ctr"/>
        <c:lblOffset val="100"/>
      </c:catAx>
      <c:valAx>
        <c:axId val="71277184"/>
        <c:scaling>
          <c:orientation val="minMax"/>
          <c:max val="75"/>
          <c:min val="50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71275648"/>
        <c:crosses val="autoZero"/>
        <c:crossBetween val="between"/>
        <c:majorUnit val="11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view3D>
      <c:rAngAx val="1"/>
    </c:view3D>
    <c:plotArea>
      <c:layout>
        <c:manualLayout>
          <c:layoutTarget val="inner"/>
          <c:xMode val="edge"/>
          <c:yMode val="edge"/>
          <c:x val="0.18861184990626603"/>
          <c:y val="3.0831228624714824E-2"/>
          <c:w val="0.81138810478878809"/>
          <c:h val="0.56531571292120597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00B050"/>
            </a:solidFill>
          </c:spPr>
          <c:dLbls>
            <c:dLbl>
              <c:idx val="0"/>
              <c:layout>
                <c:manualLayout>
                  <c:x val="2.6290250995303376E-3"/>
                  <c:y val="-3.0866359269839376E-2"/>
                </c:manualLayout>
              </c:layout>
              <c:showVal val="1"/>
            </c:dLbl>
            <c:dLbl>
              <c:idx val="1"/>
              <c:layout>
                <c:manualLayout>
                  <c:x val="4.4693426692015738E-2"/>
                  <c:y val="-3.0866359269839327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accent2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Летальность, %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3.4177326293894375E-2"/>
                  <c:y val="-5.8926685878784281E-2"/>
                </c:manualLayout>
              </c:layout>
              <c:showVal val="1"/>
            </c:dLbl>
            <c:dLbl>
              <c:idx val="1"/>
              <c:layout>
                <c:manualLayout>
                  <c:x val="3.4177326293894375E-2"/>
                  <c:y val="-2.8060326608944936E-2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>
                    <a:solidFill>
                      <a:schemeClr val="accent2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Летальность, %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1.7</c:v>
                </c:pt>
              </c:numCache>
            </c:numRef>
          </c:val>
        </c:ser>
        <c:shape val="cone"/>
        <c:axId val="84163200"/>
        <c:axId val="84173184"/>
        <c:axId val="0"/>
      </c:bar3DChart>
      <c:catAx>
        <c:axId val="84163200"/>
        <c:scaling>
          <c:orientation val="minMax"/>
        </c:scaling>
        <c:axPos val="b"/>
        <c:tickLblPos val="nextTo"/>
        <c:txPr>
          <a:bodyPr rot="0"/>
          <a:lstStyle/>
          <a:p>
            <a:pPr>
              <a:defRPr sz="1800" b="1">
                <a:solidFill>
                  <a:schemeClr val="accent2">
                    <a:lumMod val="50000"/>
                  </a:schemeClr>
                </a:solidFill>
              </a:defRPr>
            </a:pPr>
            <a:endParaRPr lang="ru-RU"/>
          </a:p>
        </c:txPr>
        <c:crossAx val="84173184"/>
        <c:crosses val="autoZero"/>
        <c:auto val="1"/>
        <c:lblAlgn val="ctr"/>
        <c:lblOffset val="100"/>
      </c:catAx>
      <c:valAx>
        <c:axId val="84173184"/>
        <c:scaling>
          <c:orientation val="minMax"/>
          <c:max val="7"/>
          <c:min val="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84163200"/>
        <c:crosses val="autoZero"/>
        <c:crossBetween val="between"/>
        <c:majorUnit val="20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view3D>
      <c:rAngAx val="1"/>
    </c:view3D>
    <c:plotArea>
      <c:layout>
        <c:manualLayout>
          <c:layoutTarget val="inner"/>
          <c:xMode val="edge"/>
          <c:yMode val="edge"/>
          <c:x val="9.4015378499611238E-2"/>
          <c:y val="4.9235034594977772E-2"/>
          <c:w val="0.90598462150038883"/>
          <c:h val="0.6124422007063405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9900FF"/>
            </a:solidFill>
          </c:spPr>
          <c:dLbls>
            <c:dLbl>
              <c:idx val="0"/>
              <c:layout>
                <c:manualLayout>
                  <c:x val="2.7557701922008679E-3"/>
                  <c:y val="-2.6607492348600052E-2"/>
                </c:manualLayout>
              </c:layout>
              <c:showVal val="1"/>
            </c:dLbl>
            <c:dLbl>
              <c:idx val="1"/>
              <c:layout>
                <c:manualLayout>
                  <c:x val="3.0474927737074078E-2"/>
                  <c:y val="-4.78325994607345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Число больных с ОНМК</c:v>
                </c:pt>
                <c:pt idx="1">
                  <c:v>в т.ч. из ПСО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1515</c:v>
                </c:pt>
                <c:pt idx="1">
                  <c:v>89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6DFFAF"/>
            </a:solidFill>
          </c:spPr>
          <c:dLbls>
            <c:dLbl>
              <c:idx val="0"/>
              <c:layout>
                <c:manualLayout>
                  <c:x val="3.5825012498611239E-2"/>
                  <c:y val="-2.6607492348600052E-2"/>
                </c:manualLayout>
              </c:layout>
              <c:showVal val="1"/>
            </c:dLbl>
            <c:dLbl>
              <c:idx val="1"/>
              <c:layout>
                <c:manualLayout>
                  <c:x val="4.6848093267414626E-2"/>
                  <c:y val="-3.547665646480009E-2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Число больных с ОНМК</c:v>
                </c:pt>
                <c:pt idx="1">
                  <c:v>в т.ч. из ПСО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1442</c:v>
                </c:pt>
                <c:pt idx="1">
                  <c:v>98</c:v>
                </c:pt>
              </c:numCache>
            </c:numRef>
          </c:val>
        </c:ser>
        <c:shape val="box"/>
        <c:axId val="84626816"/>
        <c:axId val="84653184"/>
        <c:axId val="0"/>
      </c:bar3DChart>
      <c:catAx>
        <c:axId val="84626816"/>
        <c:scaling>
          <c:orientation val="minMax"/>
        </c:scaling>
        <c:axPos val="b"/>
        <c:numFmt formatCode="General" sourceLinked="1"/>
        <c:tickLblPos val="nextTo"/>
        <c:txPr>
          <a:bodyPr rot="0"/>
          <a:lstStyle/>
          <a:p>
            <a:pPr>
              <a:defRPr sz="1400" b="1"/>
            </a:pPr>
            <a:endParaRPr lang="ru-RU"/>
          </a:p>
        </c:txPr>
        <c:crossAx val="84653184"/>
        <c:crosses val="autoZero"/>
        <c:auto val="1"/>
        <c:lblAlgn val="ctr"/>
        <c:lblOffset val="100"/>
      </c:catAx>
      <c:valAx>
        <c:axId val="84653184"/>
        <c:scaling>
          <c:orientation val="minMax"/>
          <c:max val="1600"/>
          <c:min val="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84626816"/>
        <c:crosses val="autoZero"/>
        <c:crossBetween val="between"/>
        <c:majorUnit val="5000"/>
      </c:valAx>
    </c:plotArea>
    <c:plotVisOnly val="1"/>
    <c:dispBlanksAs val="gap"/>
  </c:chart>
  <c:txPr>
    <a:bodyPr/>
    <a:lstStyle/>
    <a:p>
      <a:pPr>
        <a:defRPr sz="1600"/>
      </a:pPr>
      <a:endParaRPr lang="ru-RU"/>
    </a:p>
  </c:txPr>
  <c:externalData r:id="rId2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view3D>
      <c:rAngAx val="1"/>
    </c:view3D>
    <c:plotArea>
      <c:layout>
        <c:manualLayout>
          <c:layoutTarget val="inner"/>
          <c:xMode val="edge"/>
          <c:yMode val="edge"/>
          <c:x val="0.20544508464576747"/>
          <c:y val="3.2437864046851964E-2"/>
          <c:w val="0.74177869125652762"/>
          <c:h val="0.5607759852079926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9900FF"/>
            </a:solidFill>
          </c:spPr>
          <c:dLbls>
            <c:dLbl>
              <c:idx val="0"/>
              <c:layout>
                <c:manualLayout>
                  <c:x val="4.8611820908787906E-2"/>
                  <c:y val="-6.440091312605481E-2"/>
                </c:manualLayout>
              </c:layout>
              <c:showVal val="1"/>
            </c:dLbl>
            <c:dLbl>
              <c:idx val="1"/>
              <c:layout>
                <c:manualLayout>
                  <c:x val="-6.6554449924851114E-3"/>
                  <c:y val="-9.5665198921469196E-3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Госпитализировано с ОНМК до 6 часов от начала заболевания (без переводов из ПСО)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36.200000000000003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6DFFAF"/>
            </a:solidFill>
          </c:spPr>
          <c:dLbls>
            <c:dLbl>
              <c:idx val="0"/>
              <c:layout>
                <c:manualLayout>
                  <c:x val="3.5825012498611239E-2"/>
                  <c:y val="-2.6607492348600052E-2"/>
                </c:manualLayout>
              </c:layout>
              <c:showVal val="1"/>
            </c:dLbl>
            <c:dLbl>
              <c:idx val="1"/>
              <c:layout>
                <c:manualLayout>
                  <c:x val="4.6848093267414626E-2"/>
                  <c:y val="-3.547665646480009E-2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Госпитализировано с ОНМК до 6 часов от начала заболевания (без переводов из ПСО)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43.1</c:v>
                </c:pt>
              </c:numCache>
            </c:numRef>
          </c:val>
        </c:ser>
        <c:shape val="cylinder"/>
        <c:axId val="87712128"/>
        <c:axId val="87713664"/>
        <c:axId val="0"/>
      </c:bar3DChart>
      <c:catAx>
        <c:axId val="8771212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87713664"/>
        <c:crosses val="autoZero"/>
        <c:auto val="1"/>
        <c:lblAlgn val="ctr"/>
        <c:lblOffset val="100"/>
      </c:catAx>
      <c:valAx>
        <c:axId val="87713664"/>
        <c:scaling>
          <c:orientation val="minMax"/>
          <c:max val="50"/>
          <c:min val="2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87712128"/>
        <c:crosses val="autoZero"/>
        <c:crossBetween val="between"/>
        <c:majorUnit val="5000"/>
      </c:valAx>
    </c:plotArea>
    <c:plotVisOnly val="1"/>
    <c:dispBlanksAs val="gap"/>
  </c:chart>
  <c:txPr>
    <a:bodyPr/>
    <a:lstStyle/>
    <a:p>
      <a:pPr>
        <a:defRPr sz="1600"/>
      </a:pPr>
      <a:endParaRPr lang="ru-RU"/>
    </a:p>
  </c:txPr>
  <c:externalData r:id="rId2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view3D>
      <c:rAngAx val="1"/>
    </c:view3D>
    <c:sideWall>
      <c:spPr>
        <a:ln>
          <a:noFill/>
        </a:ln>
      </c:spPr>
    </c:sideWall>
    <c:backWall>
      <c:spPr>
        <a:ln>
          <a:noFill/>
        </a:ln>
      </c:spPr>
    </c:backWall>
    <c:plotArea>
      <c:layout>
        <c:manualLayout>
          <c:layoutTarget val="inner"/>
          <c:xMode val="edge"/>
          <c:yMode val="edge"/>
          <c:x val="0.10317937924592742"/>
          <c:y val="0.13309539680776231"/>
          <c:w val="0.78999761343389896"/>
          <c:h val="0.68346757767655442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9900FF"/>
            </a:solidFill>
          </c:spPr>
          <c:dLbls>
            <c:dLbl>
              <c:idx val="0"/>
              <c:layout>
                <c:manualLayout>
                  <c:x val="2.7557701922008679E-3"/>
                  <c:y val="-2.6607492348600052E-2"/>
                </c:manualLayout>
              </c:layout>
              <c:showVal val="1"/>
            </c:dLbl>
            <c:dLbl>
              <c:idx val="1"/>
              <c:layout>
                <c:manualLayout>
                  <c:x val="-6.6554449924851114E-3"/>
                  <c:y val="-9.5665198921469196E-3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Госпитализировано с ИИ до 4,5 часов от начала заболевания (без переводов из ПСО)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24.2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6DFFAF"/>
            </a:solidFill>
          </c:spPr>
          <c:dLbls>
            <c:dLbl>
              <c:idx val="0"/>
              <c:layout>
                <c:manualLayout>
                  <c:x val="3.5825012498611239E-2"/>
                  <c:y val="-2.6607492348600052E-2"/>
                </c:manualLayout>
              </c:layout>
              <c:showVal val="1"/>
            </c:dLbl>
            <c:dLbl>
              <c:idx val="1"/>
              <c:layout>
                <c:manualLayout>
                  <c:x val="4.6848093267414626E-2"/>
                  <c:y val="-3.547665646480009E-2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Госпитализировано с ИИ до 4,5 часов от начала заболевания (без переводов из ПСО)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29.8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*Сигнальный индикатор снижения смертности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4.5640946561214368E-2"/>
                  <c:y val="-4.7832599460734546E-3"/>
                </c:manualLayout>
              </c:layout>
              <c:tx>
                <c:rich>
                  <a:bodyPr/>
                  <a:lstStyle/>
                  <a:p>
                    <a:pPr>
                      <a:defRPr sz="1800" b="1" i="1" u="sng">
                        <a:solidFill>
                          <a:srgbClr val="FF0000"/>
                        </a:solidFill>
                      </a:defRPr>
                    </a:pPr>
                    <a:r>
                      <a:rPr lang="en-US" sz="1800" b="1" i="1" u="sng" dirty="0" smtClean="0">
                        <a:solidFill>
                          <a:srgbClr val="FF0000"/>
                        </a:solidFill>
                      </a:rPr>
                      <a:t>30</a:t>
                    </a:r>
                    <a:r>
                      <a:rPr lang="ru-RU" sz="1800" b="1" i="1" u="sng" dirty="0" smtClean="0">
                        <a:solidFill>
                          <a:srgbClr val="FF0000"/>
                        </a:solidFill>
                      </a:rPr>
                      <a:t>*</a:t>
                    </a:r>
                    <a:endParaRPr lang="en-US" sz="1800" b="1" i="1" u="sng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ln>
                  <a:solidFill>
                    <a:srgbClr val="FF0000"/>
                  </a:solidFill>
                </a:ln>
              </c:spPr>
              <c:showVal val="1"/>
            </c:dLbl>
            <c:showVal val="1"/>
          </c:dLbls>
          <c:cat>
            <c:strRef>
              <c:f>Лист1!$A$2</c:f>
              <c:strCache>
                <c:ptCount val="1"/>
                <c:pt idx="0">
                  <c:v>Госпитализировано с ИИ до 4,5 часов от начала заболевания (без переводов из ПСО)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30</c:v>
                </c:pt>
              </c:numCache>
            </c:numRef>
          </c:val>
        </c:ser>
        <c:shape val="cone"/>
        <c:axId val="87970944"/>
        <c:axId val="87972480"/>
        <c:axId val="0"/>
      </c:bar3DChart>
      <c:catAx>
        <c:axId val="8797094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87972480"/>
        <c:crosses val="autoZero"/>
        <c:auto val="1"/>
        <c:lblAlgn val="ctr"/>
        <c:lblOffset val="100"/>
      </c:catAx>
      <c:valAx>
        <c:axId val="87972480"/>
        <c:scaling>
          <c:orientation val="minMax"/>
          <c:max val="40"/>
          <c:min val="2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87970944"/>
        <c:crosses val="autoZero"/>
        <c:crossBetween val="between"/>
        <c:majorUnit val="5000"/>
      </c:valAx>
    </c:plotArea>
    <c:legend>
      <c:legendPos val="t"/>
      <c:legendEntry>
        <c:idx val="2"/>
        <c:delete val="1"/>
      </c:legendEntry>
      <c:layout>
        <c:manualLayout>
          <c:xMode val="edge"/>
          <c:yMode val="edge"/>
          <c:x val="3.5927078061285381E-2"/>
          <c:y val="2.4780271327877152E-2"/>
          <c:w val="0.4055701629860059"/>
          <c:h val="0.1059024305941315"/>
        </c:manualLayout>
      </c:layout>
      <c:txPr>
        <a:bodyPr/>
        <a:lstStyle/>
        <a:p>
          <a:pPr>
            <a:defRPr sz="1200" b="1"/>
          </a:pPr>
          <a:endParaRPr lang="ru-RU"/>
        </a:p>
      </c:txPr>
    </c:legend>
    <c:plotVisOnly val="1"/>
    <c:dispBlanksAs val="gap"/>
  </c:chart>
  <c:txPr>
    <a:bodyPr/>
    <a:lstStyle/>
    <a:p>
      <a:pPr>
        <a:defRPr sz="1600"/>
      </a:pPr>
      <a:endParaRPr lang="ru-RU"/>
    </a:p>
  </c:txPr>
  <c:externalData r:id="rId2"/>
  <c:userShapes r:id="rId3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2.6609477253850124E-2"/>
          <c:y val="6.0501010916097032E-2"/>
        </c:manualLayout>
      </c:layout>
      <c:txPr>
        <a:bodyPr/>
        <a:lstStyle/>
        <a:p>
          <a:pPr>
            <a:defRPr>
              <a:solidFill>
                <a:srgbClr val="0000FF"/>
              </a:solidFill>
            </a:defRPr>
          </a:pPr>
          <a:endParaRPr lang="ru-RU"/>
        </a:p>
      </c:txPr>
    </c:title>
    <c:view3D>
      <c:rotX val="40"/>
      <c:rotY val="90"/>
      <c:perspective val="30"/>
    </c:view3D>
    <c:plotArea>
      <c:layout>
        <c:manualLayout>
          <c:layoutTarget val="inner"/>
          <c:xMode val="edge"/>
          <c:yMode val="edge"/>
          <c:x val="4.0856983152090846E-2"/>
          <c:y val="0.11186345725179471"/>
          <c:w val="0.91894895573346003"/>
          <c:h val="0.826425905395854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dPt>
            <c:idx val="0"/>
            <c:spPr>
              <a:solidFill>
                <a:srgbClr val="CC00CC"/>
              </a:solidFill>
              <a:ln w="76200">
                <a:solidFill>
                  <a:schemeClr val="bg1"/>
                </a:solidFill>
              </a:ln>
            </c:spPr>
          </c:dPt>
          <c:dPt>
            <c:idx val="1"/>
            <c:spPr>
              <a:solidFill>
                <a:schemeClr val="accent6">
                  <a:lumMod val="75000"/>
                </a:schemeClr>
              </a:solidFill>
              <a:ln w="76200">
                <a:solidFill>
                  <a:schemeClr val="bg1"/>
                </a:solidFill>
              </a:ln>
            </c:spPr>
          </c:dPt>
          <c:dPt>
            <c:idx val="2"/>
            <c:spPr>
              <a:solidFill>
                <a:srgbClr val="FFFF00"/>
              </a:solidFill>
              <a:ln w="76200">
                <a:solidFill>
                  <a:schemeClr val="bg1"/>
                </a:solidFill>
              </a:ln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dLbl>
              <c:idx val="1"/>
              <c:layout>
                <c:manualLayout>
                  <c:x val="-4.3956425476534354E-2"/>
                  <c:y val="0.11928442413310526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CatName val="1"/>
              <c:showPercent val="1"/>
            </c:dLbl>
            <c:dLbl>
              <c:idx val="2"/>
              <c:layout>
                <c:manualLayout>
                  <c:x val="-0.1239659078146544"/>
                  <c:y val="8.0795467924602696E-2"/>
                </c:manualLayout>
              </c:layout>
              <c:showCatName val="1"/>
              <c:showPercent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CatName val="1"/>
            <c:showPercent val="1"/>
            <c:showLeaderLines val="1"/>
          </c:dLbls>
          <c:cat>
            <c:strRef>
              <c:f>Лист1!$A$2:$A$4</c:f>
              <c:strCache>
                <c:ptCount val="3"/>
                <c:pt idx="0">
                  <c:v>ИИ</c:v>
                </c:pt>
                <c:pt idx="1">
                  <c:v>ГИ</c:v>
                </c:pt>
                <c:pt idx="2">
                  <c:v>ТИА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999</c:v>
                </c:pt>
                <c:pt idx="1">
                  <c:v>320</c:v>
                </c:pt>
                <c:pt idx="2">
                  <c:v>196</c:v>
                </c:pt>
              </c:numCache>
            </c:numRef>
          </c:val>
        </c:ser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2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7.3819516507622099E-2"/>
          <c:y val="6.0811602248950644E-2"/>
        </c:manualLayout>
      </c:layout>
      <c:txPr>
        <a:bodyPr/>
        <a:lstStyle/>
        <a:p>
          <a:pPr>
            <a:defRPr>
              <a:solidFill>
                <a:srgbClr val="0000FF"/>
              </a:solidFill>
            </a:defRPr>
          </a:pPr>
          <a:endParaRPr lang="ru-RU"/>
        </a:p>
      </c:txPr>
    </c:title>
    <c:view3D>
      <c:rotX val="40"/>
      <c:rotY val="90"/>
      <c:perspective val="30"/>
    </c:view3D>
    <c:plotArea>
      <c:layout>
        <c:manualLayout>
          <c:layoutTarget val="inner"/>
          <c:xMode val="edge"/>
          <c:yMode val="edge"/>
          <c:x val="4.0856983152090846E-2"/>
          <c:y val="0.11186345725179471"/>
          <c:w val="0.91894895573346003"/>
          <c:h val="0.826425905395854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dPt>
            <c:idx val="0"/>
            <c:spPr>
              <a:solidFill>
                <a:srgbClr val="CC00CC"/>
              </a:solidFill>
              <a:ln w="76200">
                <a:solidFill>
                  <a:schemeClr val="bg1"/>
                </a:solidFill>
              </a:ln>
            </c:spPr>
          </c:dPt>
          <c:dPt>
            <c:idx val="1"/>
            <c:spPr>
              <a:solidFill>
                <a:schemeClr val="accent6">
                  <a:lumMod val="75000"/>
                </a:schemeClr>
              </a:solidFill>
              <a:ln w="76200">
                <a:solidFill>
                  <a:schemeClr val="bg1"/>
                </a:solidFill>
              </a:ln>
            </c:spPr>
          </c:dPt>
          <c:dPt>
            <c:idx val="2"/>
            <c:spPr>
              <a:solidFill>
                <a:srgbClr val="FFFF00"/>
              </a:solidFill>
              <a:ln w="76200">
                <a:solidFill>
                  <a:schemeClr val="bg1"/>
                </a:solidFill>
              </a:ln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</c:dLbl>
            <c:dLbl>
              <c:idx val="1"/>
              <c:layout>
                <c:manualLayout>
                  <c:x val="-0.10979069701475254"/>
                  <c:y val="0.11462572044722295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CatName val="1"/>
              <c:showPercent val="1"/>
            </c:dLbl>
            <c:dLbl>
              <c:idx val="2"/>
              <c:layout>
                <c:manualLayout>
                  <c:x val="-0.12884582724206026"/>
                  <c:y val="5.8128832358163851E-2"/>
                </c:manualLayout>
              </c:layout>
              <c:showCatName val="1"/>
              <c:showPercent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CatName val="1"/>
            <c:showPercent val="1"/>
            <c:showLeaderLines val="1"/>
          </c:dLbls>
          <c:cat>
            <c:strRef>
              <c:f>Лист1!$A$2:$A$4</c:f>
              <c:strCache>
                <c:ptCount val="3"/>
                <c:pt idx="0">
                  <c:v>ИИ</c:v>
                </c:pt>
                <c:pt idx="1">
                  <c:v>ГИ</c:v>
                </c:pt>
                <c:pt idx="2">
                  <c:v>ТИА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1016</c:v>
                </c:pt>
                <c:pt idx="1">
                  <c:v>256</c:v>
                </c:pt>
                <c:pt idx="2">
                  <c:v>170</c:v>
                </c:pt>
              </c:numCache>
            </c:numRef>
          </c:val>
        </c:ser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2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view3D>
      <c:rAngAx val="1"/>
    </c:view3D>
    <c:plotArea>
      <c:layout>
        <c:manualLayout>
          <c:layoutTarget val="inner"/>
          <c:xMode val="edge"/>
          <c:yMode val="edge"/>
          <c:x val="0.20544508464576747"/>
          <c:y val="3.2437864046851964E-2"/>
          <c:w val="0.74177869125652762"/>
          <c:h val="0.5607759852079926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9900FF"/>
            </a:solidFill>
          </c:spPr>
          <c:dLbls>
            <c:dLbl>
              <c:idx val="0"/>
              <c:layout>
                <c:manualLayout>
                  <c:x val="4.8611820908787906E-2"/>
                  <c:y val="-6.440091312605481E-2"/>
                </c:manualLayout>
              </c:layout>
              <c:showVal val="1"/>
            </c:dLbl>
            <c:dLbl>
              <c:idx val="1"/>
              <c:layout>
                <c:manualLayout>
                  <c:x val="-6.6554449924851114E-3"/>
                  <c:y val="-9.5665198921469196E-3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Доставлены скорой помощью (без переводов из ПСО)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65.900000000000006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CCCCFF"/>
            </a:solidFill>
          </c:spPr>
          <c:dPt>
            <c:idx val="0"/>
            <c:spPr>
              <a:solidFill>
                <a:srgbClr val="6DFFAF"/>
              </a:solidFill>
            </c:spPr>
          </c:dPt>
          <c:dLbls>
            <c:dLbl>
              <c:idx val="0"/>
              <c:layout>
                <c:manualLayout>
                  <c:x val="3.5825012498611239E-2"/>
                  <c:y val="-2.6607492348600052E-2"/>
                </c:manualLayout>
              </c:layout>
              <c:showVal val="1"/>
            </c:dLbl>
            <c:dLbl>
              <c:idx val="1"/>
              <c:layout>
                <c:manualLayout>
                  <c:x val="4.6848093267414626E-2"/>
                  <c:y val="-3.547665646480009E-2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Доставлены скорой помощью (без переводов из ПСО)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64.099999999999994</c:v>
                </c:pt>
              </c:numCache>
            </c:numRef>
          </c:val>
        </c:ser>
        <c:shape val="pyramid"/>
        <c:axId val="88389120"/>
        <c:axId val="88390656"/>
        <c:axId val="0"/>
      </c:bar3DChart>
      <c:catAx>
        <c:axId val="8838912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88390656"/>
        <c:crosses val="autoZero"/>
        <c:auto val="1"/>
        <c:lblAlgn val="ctr"/>
        <c:lblOffset val="100"/>
      </c:catAx>
      <c:valAx>
        <c:axId val="88390656"/>
        <c:scaling>
          <c:orientation val="minMax"/>
          <c:max val="70"/>
          <c:min val="4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88389120"/>
        <c:crosses val="autoZero"/>
        <c:crossBetween val="between"/>
        <c:majorUnit val="5000"/>
      </c:valAx>
    </c:plotArea>
    <c:plotVisOnly val="1"/>
    <c:dispBlanksAs val="gap"/>
  </c:chart>
  <c:txPr>
    <a:bodyPr/>
    <a:lstStyle/>
    <a:p>
      <a:pPr>
        <a:defRPr sz="1600"/>
      </a:pPr>
      <a:endParaRPr lang="ru-RU"/>
    </a:p>
  </c:txPr>
  <c:externalData r:id="rId2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4668631927851407E-2"/>
          <c:y val="0.28261350913775135"/>
          <c:w val="0.95399311023622069"/>
          <c:h val="0.44498578664569033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12 мес. 2014г.</c:v>
                </c:pt>
              </c:strCache>
            </c:strRef>
          </c:tx>
          <c:spPr>
            <a:solidFill>
              <a:srgbClr val="9900FF"/>
            </a:solidFill>
          </c:spPr>
          <c:dLbls>
            <c:dLbl>
              <c:idx val="0"/>
              <c:delete val="1"/>
            </c:dLbl>
            <c:dLbl>
              <c:idx val="1"/>
              <c:layout>
                <c:manualLayout>
                  <c:x val="-9.7222222222222224E-3"/>
                  <c:y val="4.5444461143197114E-3"/>
                </c:manualLayout>
              </c:layout>
              <c:showVal val="1"/>
            </c:dLbl>
            <c:dLbl>
              <c:idx val="4"/>
              <c:layout>
                <c:manualLayout>
                  <c:x val="-1.4703371839959341E-2"/>
                  <c:y val="2.2722230571598392E-3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1.8886478508265657E-2"/>
                </c:manualLayout>
              </c:layout>
              <c:showVal val="1"/>
            </c:dLbl>
            <c:dLbl>
              <c:idx val="6"/>
              <c:layout>
                <c:manualLayout>
                  <c:x val="-1.8055555555555561E-2"/>
                  <c:y val="2.2722230571598392E-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Val val="1"/>
          </c:dLbls>
          <c:cat>
            <c:strRef>
              <c:f>Лист1!$A$2:$A$9</c:f>
              <c:strCache>
                <c:ptCount val="8"/>
                <c:pt idx="0">
                  <c:v>Целевой показатель мониторинга снижения смертности</c:v>
                </c:pt>
                <c:pt idx="1">
                  <c:v>ПСО № 1 г. Октябрьский </c:v>
                </c:pt>
                <c:pt idx="2">
                  <c:v>ПСО № 2 г. Белорецк</c:v>
                </c:pt>
                <c:pt idx="3">
                  <c:v>ПСО № 3 ГКБ № 18 г. Уфа</c:v>
                </c:pt>
                <c:pt idx="4">
                  <c:v>ПСО № 4 г. Туймазы</c:v>
                </c:pt>
                <c:pt idx="5">
                  <c:v>ПСО № 12 г. Белебей</c:v>
                </c:pt>
                <c:pt idx="6">
                  <c:v>РСЦ № 1  БСМП</c:v>
                </c:pt>
                <c:pt idx="7">
                  <c:v>ИТОГО по зоне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1">
                  <c:v>1.1000000000000001</c:v>
                </c:pt>
                <c:pt idx="2">
                  <c:v>0.60000000000000031</c:v>
                </c:pt>
                <c:pt idx="3">
                  <c:v>2.9</c:v>
                </c:pt>
                <c:pt idx="4">
                  <c:v>1.6</c:v>
                </c:pt>
                <c:pt idx="5">
                  <c:v>0</c:v>
                </c:pt>
                <c:pt idx="6">
                  <c:v>3.2</c:v>
                </c:pt>
                <c:pt idx="7">
                  <c:v>2.2000000000000002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12 мес. 2015г. </c:v>
                </c:pt>
              </c:strCache>
            </c:strRef>
          </c:tx>
          <c:spPr>
            <a:solidFill>
              <a:srgbClr val="FFFFFF"/>
            </a:solidFill>
            <a:ln w="57150">
              <a:solidFill>
                <a:srgbClr val="9900FF"/>
              </a:solidFill>
            </a:ln>
          </c:spPr>
          <c:dPt>
            <c:idx val="0"/>
            <c:spPr>
              <a:solidFill>
                <a:srgbClr val="FF0000"/>
              </a:solidFill>
              <a:ln w="57150">
                <a:solidFill>
                  <a:srgbClr val="9900FF"/>
                </a:solidFill>
              </a:ln>
            </c:spPr>
          </c:dPt>
          <c:dLbls>
            <c:dLbl>
              <c:idx val="0"/>
              <c:layout>
                <c:manualLayout>
                  <c:x val="6.9921444366942411E-3"/>
                  <c:y val="-7.5580578053203312E-3"/>
                </c:manualLayout>
              </c:layout>
              <c:spPr/>
              <c:txPr>
                <a:bodyPr/>
                <a:lstStyle/>
                <a:p>
                  <a:pPr>
                    <a:defRPr sz="2400" b="1">
                      <a:solidFill>
                        <a:srgbClr val="FF0000"/>
                      </a:solidFill>
                    </a:defRPr>
                  </a:pPr>
                  <a:endParaRPr lang="ru-RU"/>
                </a:p>
              </c:txPr>
              <c:showVal val="1"/>
            </c:dLbl>
            <c:dLbl>
              <c:idx val="1"/>
              <c:layout>
                <c:manualLayout>
                  <c:x val="1.1428737416277028E-2"/>
                  <c:y val="-1.3214465573715911E-2"/>
                </c:manualLayout>
              </c:layout>
              <c:showVal val="1"/>
            </c:dLbl>
            <c:dLbl>
              <c:idx val="2"/>
              <c:layout>
                <c:manualLayout>
                  <c:x val="1.3888888888888918E-3"/>
                  <c:y val="2.3608098135332028E-3"/>
                </c:manualLayout>
              </c:layout>
              <c:showVal val="1"/>
            </c:dLbl>
            <c:dLbl>
              <c:idx val="3"/>
              <c:layout>
                <c:manualLayout>
                  <c:x val="5.5555555555555558E-3"/>
                  <c:y val="-2.3608098135332028E-3"/>
                </c:manualLayout>
              </c:layout>
              <c:showVal val="1"/>
            </c:dLbl>
            <c:dLbl>
              <c:idx val="5"/>
              <c:layout>
                <c:manualLayout>
                  <c:x val="2.7777777777777861E-3"/>
                  <c:y val="4.7216196270664064E-3"/>
                </c:manualLayout>
              </c:layout>
              <c:showVal val="1"/>
            </c:dLbl>
            <c:dLbl>
              <c:idx val="6"/>
              <c:layout>
                <c:manualLayout>
                  <c:x val="1.3888888888888918E-3"/>
                  <c:y val="2.3608098135332028E-3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>
                    <a:solidFill>
                      <a:srgbClr val="0000FF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Лист1!$A$2:$A$9</c:f>
              <c:strCache>
                <c:ptCount val="8"/>
                <c:pt idx="0">
                  <c:v>Целевой показатель мониторинга снижения смертности</c:v>
                </c:pt>
                <c:pt idx="1">
                  <c:v>ПСО № 1 г. Октябрьский </c:v>
                </c:pt>
                <c:pt idx="2">
                  <c:v>ПСО № 2 г. Белорецк</c:v>
                </c:pt>
                <c:pt idx="3">
                  <c:v>ПСО № 3 ГКБ № 18 г. Уфа</c:v>
                </c:pt>
                <c:pt idx="4">
                  <c:v>ПСО № 4 г. Туймазы</c:v>
                </c:pt>
                <c:pt idx="5">
                  <c:v>ПСО № 12 г. Белебей</c:v>
                </c:pt>
                <c:pt idx="6">
                  <c:v>РСЦ № 1  БСМП</c:v>
                </c:pt>
                <c:pt idx="7">
                  <c:v>ИТОГО по зоне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5</c:v>
                </c:pt>
                <c:pt idx="1">
                  <c:v>1.4</c:v>
                </c:pt>
                <c:pt idx="2">
                  <c:v>1.4</c:v>
                </c:pt>
                <c:pt idx="3">
                  <c:v>5.4</c:v>
                </c:pt>
                <c:pt idx="4">
                  <c:v>1.1000000000000001</c:v>
                </c:pt>
                <c:pt idx="5">
                  <c:v>0</c:v>
                </c:pt>
                <c:pt idx="6">
                  <c:v>4.3</c:v>
                </c:pt>
                <c:pt idx="7">
                  <c:v>3.2</c:v>
                </c:pt>
              </c:numCache>
            </c:numRef>
          </c:val>
        </c:ser>
        <c:axId val="90468736"/>
        <c:axId val="90470272"/>
      </c:barChart>
      <c:catAx>
        <c:axId val="9046873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90470272"/>
        <c:crosses val="autoZero"/>
        <c:auto val="1"/>
        <c:lblAlgn val="ctr"/>
        <c:lblOffset val="100"/>
      </c:catAx>
      <c:valAx>
        <c:axId val="90470272"/>
        <c:scaling>
          <c:orientation val="minMax"/>
          <c:max val="6"/>
          <c:min val="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90468736"/>
        <c:crosses val="autoZero"/>
        <c:crossBetween val="between"/>
        <c:majorUnit val="8"/>
        <c:minorUnit val="1"/>
      </c:valAx>
    </c:plotArea>
    <c:legend>
      <c:legendPos val="t"/>
      <c:layout>
        <c:manualLayout>
          <c:xMode val="edge"/>
          <c:yMode val="edge"/>
          <c:x val="0.48345077412717113"/>
          <c:y val="0.9274813020514675"/>
          <c:w val="0.43491743219597589"/>
          <c:h val="5.9810280118449563E-2"/>
        </c:manualLayout>
      </c:layout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view3D>
      <c:rAngAx val="1"/>
    </c:view3D>
    <c:plotArea>
      <c:layout>
        <c:manualLayout>
          <c:layoutTarget val="inner"/>
          <c:xMode val="edge"/>
          <c:yMode val="edge"/>
          <c:x val="5.5416781647917336E-2"/>
          <c:y val="0.18370237774034182"/>
          <c:w val="0.94076137134188165"/>
          <c:h val="0.5020041632801033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0000FF"/>
            </a:solidFill>
          </c:spPr>
          <c:dLbls>
            <c:dLbl>
              <c:idx val="0"/>
              <c:layout>
                <c:manualLayout>
                  <c:x val="2.0833333333333304E-2"/>
                  <c:y val="-2.812499999999999E-2"/>
                </c:manualLayout>
              </c:layout>
              <c:showVal val="1"/>
            </c:dLbl>
            <c:dLbl>
              <c:idx val="1"/>
              <c:layout>
                <c:manualLayout>
                  <c:x val="2.083333333333335E-2"/>
                  <c:y val="-3.437500000000001E-2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Транскраниальные вмешательства при нетравматических ВМГ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0000FF"/>
              </a:solidFill>
            </a:ln>
          </c:spPr>
          <c:dLbls>
            <c:dLbl>
              <c:idx val="0"/>
              <c:layout>
                <c:manualLayout>
                  <c:x val="1.4583333333333341E-2"/>
                  <c:y val="-1.8749999999999999E-2"/>
                </c:manualLayout>
              </c:layout>
              <c:showVal val="1"/>
            </c:dLbl>
            <c:dLbl>
              <c:idx val="1"/>
              <c:layout>
                <c:manualLayout>
                  <c:x val="1.4583333333333341E-2"/>
                  <c:y val="-3.125E-2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Транскраниальные вмешательства при нетравматических ВМГ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46</c:v>
                </c:pt>
              </c:numCache>
            </c:numRef>
          </c:val>
        </c:ser>
        <c:shape val="cylinder"/>
        <c:axId val="90274048"/>
        <c:axId val="90284032"/>
        <c:axId val="0"/>
      </c:bar3DChart>
      <c:catAx>
        <c:axId val="90274048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90284032"/>
        <c:crosses val="autoZero"/>
        <c:auto val="1"/>
        <c:lblAlgn val="ctr"/>
        <c:lblOffset val="100"/>
      </c:catAx>
      <c:valAx>
        <c:axId val="90284032"/>
        <c:scaling>
          <c:orientation val="minMax"/>
          <c:max val="60"/>
          <c:min val="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90274048"/>
        <c:crosses val="autoZero"/>
        <c:crossBetween val="between"/>
        <c:majorUnit val="70"/>
      </c:valAx>
    </c:plotArea>
    <c:legend>
      <c:legendPos val="r"/>
      <c:layout>
        <c:manualLayout>
          <c:xMode val="edge"/>
          <c:yMode val="edge"/>
          <c:x val="0.16252162458139571"/>
          <c:y val="5.8777457832126456E-2"/>
          <c:w val="0.18529828885225927"/>
          <c:h val="0.1265813301446039"/>
        </c:manualLayout>
      </c:layout>
      <c:txPr>
        <a:bodyPr/>
        <a:lstStyle/>
        <a:p>
          <a:pPr>
            <a:defRPr sz="1000" b="1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view3D>
      <c:rAngAx val="1"/>
    </c:view3D>
    <c:plotArea>
      <c:layout>
        <c:manualLayout>
          <c:layoutTarget val="inner"/>
          <c:xMode val="edge"/>
          <c:yMode val="edge"/>
          <c:x val="5.6325253478210956E-2"/>
          <c:y val="0.1858866526907639"/>
          <c:w val="0.93263056978343406"/>
          <c:h val="0.528982890789911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C00000"/>
            </a:solidFill>
          </c:spPr>
          <c:dLbls>
            <c:dLbl>
              <c:idx val="0"/>
              <c:layout>
                <c:manualLayout>
                  <c:x val="2.0833333333333304E-2"/>
                  <c:y val="-2.812499999999999E-2"/>
                </c:manualLayout>
              </c:layout>
              <c:showVal val="1"/>
            </c:dLbl>
            <c:dLbl>
              <c:idx val="1"/>
              <c:layout>
                <c:manualLayout>
                  <c:x val="2.083333333333335E-2"/>
                  <c:y val="-3.437500000000001E-2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Тромболизис и пункционная аспирация ВМГ и ВЖК с использованием  нейронавигации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FFCCFF"/>
            </a:solidFill>
            <a:ln>
              <a:solidFill>
                <a:srgbClr val="0000FF"/>
              </a:solidFill>
            </a:ln>
          </c:spPr>
          <c:dLbls>
            <c:dLbl>
              <c:idx val="0"/>
              <c:layout>
                <c:manualLayout>
                  <c:x val="1.4583333333333341E-2"/>
                  <c:y val="-1.8749999999999999E-2"/>
                </c:manualLayout>
              </c:layout>
              <c:showVal val="1"/>
            </c:dLbl>
            <c:dLbl>
              <c:idx val="1"/>
              <c:layout>
                <c:manualLayout>
                  <c:x val="1.4583333333333341E-2"/>
                  <c:y val="-3.125E-2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Тромболизис и пункционная аспирация ВМГ и ВЖК с использованием  нейронавигации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31</c:v>
                </c:pt>
              </c:numCache>
            </c:numRef>
          </c:val>
        </c:ser>
        <c:shape val="cylinder"/>
        <c:axId val="90576000"/>
        <c:axId val="90577536"/>
        <c:axId val="0"/>
      </c:bar3DChart>
      <c:catAx>
        <c:axId val="90576000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90577536"/>
        <c:crosses val="autoZero"/>
        <c:auto val="1"/>
        <c:lblAlgn val="ctr"/>
        <c:lblOffset val="100"/>
      </c:catAx>
      <c:valAx>
        <c:axId val="90577536"/>
        <c:scaling>
          <c:orientation val="minMax"/>
          <c:max val="60"/>
          <c:min val="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90576000"/>
        <c:crosses val="autoZero"/>
        <c:crossBetween val="between"/>
        <c:majorUnit val="70"/>
      </c:valAx>
    </c:plotArea>
    <c:legend>
      <c:legendPos val="r"/>
      <c:layout>
        <c:manualLayout>
          <c:xMode val="edge"/>
          <c:yMode val="edge"/>
          <c:x val="0.18959588688495038"/>
          <c:y val="0.27158938861865606"/>
          <c:w val="0.19428553101694671"/>
          <c:h val="0.16411521908193785"/>
        </c:manualLayout>
      </c:layout>
      <c:txPr>
        <a:bodyPr/>
        <a:lstStyle/>
        <a:p>
          <a:pPr>
            <a:defRPr sz="1000" b="1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>
        <c:manualLayout>
          <c:xMode val="edge"/>
          <c:yMode val="edge"/>
          <c:x val="0.28393145727262786"/>
          <c:y val="0.14762675798237504"/>
        </c:manualLayout>
      </c:layout>
      <c:txPr>
        <a:bodyPr/>
        <a:lstStyle/>
        <a:p>
          <a:pPr>
            <a:defRPr>
              <a:solidFill>
                <a:srgbClr val="3366FF"/>
              </a:solidFill>
            </a:defRPr>
          </a:pPr>
          <a:endParaRPr lang="ru-RU"/>
        </a:p>
      </c:txPr>
    </c:title>
    <c:view3D>
      <c:rotX val="10"/>
      <c:rotY val="0"/>
      <c:perspective val="20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Работа койки</c:v>
                </c:pt>
              </c:strCache>
            </c:strRef>
          </c:tx>
          <c:dPt>
            <c:idx val="0"/>
            <c:spPr>
              <a:solidFill>
                <a:srgbClr val="3366FF"/>
              </a:solidFill>
            </c:spPr>
          </c:dPt>
          <c:dPt>
            <c:idx val="1"/>
            <c:spPr>
              <a:solidFill>
                <a:srgbClr val="3366FF"/>
              </a:solidFill>
            </c:spPr>
          </c:dPt>
          <c:dPt>
            <c:idx val="2"/>
            <c:spPr>
              <a:solidFill>
                <a:srgbClr val="FF0000"/>
              </a:solidFill>
            </c:spPr>
          </c:dPt>
          <c:dLbls>
            <c:dLbl>
              <c:idx val="2"/>
              <c:layout>
                <c:manualLayout>
                  <c:x val="-9.6616058626722179E-17"/>
                  <c:y val="-2.1709817350349294E-2"/>
                </c:manualLayout>
              </c:layout>
              <c:tx>
                <c:rich>
                  <a:bodyPr/>
                  <a:lstStyle/>
                  <a:p>
                    <a:pPr>
                      <a:defRPr b="1" i="1" u="sng">
                        <a:solidFill>
                          <a:srgbClr val="FF0000"/>
                        </a:solidFill>
                      </a:defRPr>
                    </a:pPr>
                    <a:r>
                      <a:rPr lang="en-US" i="1" u="sng" dirty="0" smtClean="0"/>
                      <a:t>340</a:t>
                    </a:r>
                    <a:r>
                      <a:rPr lang="ru-RU" i="1" u="sng" dirty="0" smtClean="0"/>
                      <a:t>*</a:t>
                    </a:r>
                    <a:endParaRPr lang="en-US" i="1" u="sng" dirty="0"/>
                  </a:p>
                </c:rich>
              </c:tx>
              <c:spPr>
                <a:ln>
                  <a:solidFill>
                    <a:srgbClr val="FF0000"/>
                  </a:solidFill>
                </a:ln>
              </c:spPr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2014</c:v>
                </c:pt>
                <c:pt idx="1">
                  <c:v>2015</c:v>
                </c:pt>
                <c:pt idx="2">
                  <c:v>*Критерий эффективности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318</c:v>
                </c:pt>
                <c:pt idx="1">
                  <c:v>332</c:v>
                </c:pt>
                <c:pt idx="2">
                  <c:v>340</c:v>
                </c:pt>
              </c:numCache>
            </c:numRef>
          </c:val>
        </c:ser>
        <c:shape val="box"/>
        <c:axId val="69131264"/>
        <c:axId val="71254784"/>
        <c:axId val="0"/>
      </c:bar3DChart>
      <c:catAx>
        <c:axId val="69131264"/>
        <c:scaling>
          <c:orientation val="minMax"/>
        </c:scaling>
        <c:axPos val="b"/>
        <c:tickLblPos val="nextTo"/>
        <c:txPr>
          <a:bodyPr rot="0"/>
          <a:lstStyle/>
          <a:p>
            <a:pPr>
              <a:defRPr sz="1400" b="1"/>
            </a:pPr>
            <a:endParaRPr lang="ru-RU"/>
          </a:p>
        </c:txPr>
        <c:crossAx val="71254784"/>
        <c:crosses val="autoZero"/>
        <c:auto val="1"/>
        <c:lblAlgn val="ctr"/>
        <c:lblOffset val="100"/>
      </c:catAx>
      <c:valAx>
        <c:axId val="71254784"/>
        <c:scaling>
          <c:orientation val="minMax"/>
          <c:max val="350"/>
          <c:min val="30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69131264"/>
        <c:crosses val="autoZero"/>
        <c:crossBetween val="between"/>
        <c:majorUnit val="4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view3D>
      <c:rAngAx val="1"/>
    </c:view3D>
    <c:plotArea>
      <c:layout>
        <c:manualLayout>
          <c:layoutTarget val="inner"/>
          <c:xMode val="edge"/>
          <c:yMode val="edge"/>
          <c:x val="5.4113735783027132E-2"/>
          <c:y val="2.5753402127432483E-2"/>
          <c:w val="0.89326377952755875"/>
          <c:h val="0.68940433633735687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FF3399"/>
            </a:solidFill>
          </c:spPr>
          <c:dLbls>
            <c:dLbl>
              <c:idx val="0"/>
              <c:layout>
                <c:manualLayout>
                  <c:x val="2.0833333333333304E-2"/>
                  <c:y val="-2.812499999999999E-2"/>
                </c:manualLayout>
              </c:layout>
              <c:showVal val="1"/>
            </c:dLbl>
            <c:dLbl>
              <c:idx val="1"/>
              <c:layout>
                <c:manualLayout>
                  <c:x val="2.083333333333335E-2"/>
                  <c:y val="-3.437500000000001E-2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Реконструктивные вмешательства при стенозах прецеребральных артерий, ангиопластика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94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666699"/>
            </a:solidFill>
            <a:ln>
              <a:solidFill>
                <a:srgbClr val="0000FF"/>
              </a:solidFill>
            </a:ln>
          </c:spPr>
          <c:dLbls>
            <c:dLbl>
              <c:idx val="0"/>
              <c:layout>
                <c:manualLayout>
                  <c:x val="1.4583333333333341E-2"/>
                  <c:y val="-1.8749999999999999E-2"/>
                </c:manualLayout>
              </c:layout>
              <c:showVal val="1"/>
            </c:dLbl>
            <c:dLbl>
              <c:idx val="1"/>
              <c:layout>
                <c:manualLayout>
                  <c:x val="1.4583333333333341E-2"/>
                  <c:y val="-3.125E-2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Реконструктивные вмешательства при стенозах прецеребральных артерий, ангиопластика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40</c:v>
                </c:pt>
              </c:numCache>
            </c:numRef>
          </c:val>
        </c:ser>
        <c:shape val="cylinder"/>
        <c:axId val="90722304"/>
        <c:axId val="90723840"/>
        <c:axId val="0"/>
      </c:bar3DChart>
      <c:catAx>
        <c:axId val="9072230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90723840"/>
        <c:crosses val="autoZero"/>
        <c:auto val="1"/>
        <c:lblAlgn val="ctr"/>
        <c:lblOffset val="100"/>
      </c:catAx>
      <c:valAx>
        <c:axId val="90723840"/>
        <c:scaling>
          <c:orientation val="minMax"/>
          <c:max val="150"/>
          <c:min val="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90722304"/>
        <c:crosses val="autoZero"/>
        <c:crossBetween val="between"/>
        <c:majorUnit val="200"/>
      </c:valAx>
    </c:plotArea>
    <c:legend>
      <c:legendPos val="r"/>
      <c:layout>
        <c:manualLayout>
          <c:xMode val="edge"/>
          <c:yMode val="edge"/>
          <c:x val="0.13566779612397989"/>
          <c:y val="0.18966961029806093"/>
          <c:w val="0.1336624192744264"/>
          <c:h val="0.10217997564253463"/>
        </c:manualLayout>
      </c:layout>
      <c:txPr>
        <a:bodyPr/>
        <a:lstStyle/>
        <a:p>
          <a:pPr>
            <a:defRPr sz="1000" b="1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view3D>
      <c:rAngAx val="1"/>
    </c:view3D>
    <c:plotArea>
      <c:layout>
        <c:manualLayout>
          <c:layoutTarget val="inner"/>
          <c:xMode val="edge"/>
          <c:yMode val="edge"/>
          <c:x val="5.8261447652769763E-2"/>
          <c:y val="0.17747515403218234"/>
          <c:w val="0.94173855234723025"/>
          <c:h val="0.5180690645268798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00B050"/>
            </a:solidFill>
          </c:spPr>
          <c:dLbls>
            <c:dLbl>
              <c:idx val="0"/>
              <c:layout>
                <c:manualLayout>
                  <c:x val="2.0833333333333304E-2"/>
                  <c:y val="-2.812499999999999E-2"/>
                </c:manualLayout>
              </c:layout>
              <c:showVal val="1"/>
            </c:dLbl>
            <c:dLbl>
              <c:idx val="1"/>
              <c:layout>
                <c:manualLayout>
                  <c:x val="2.083333333333335E-2"/>
                  <c:y val="-3.437500000000001E-2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Микрохирургические вмешательства при аневризмах ГМ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0000FF"/>
              </a:solidFill>
            </a:ln>
          </c:spPr>
          <c:dLbls>
            <c:dLbl>
              <c:idx val="0"/>
              <c:layout>
                <c:manualLayout>
                  <c:x val="1.4583333333333341E-2"/>
                  <c:y val="-1.8749999999999999E-2"/>
                </c:manualLayout>
              </c:layout>
              <c:showVal val="1"/>
            </c:dLbl>
            <c:dLbl>
              <c:idx val="1"/>
              <c:layout>
                <c:manualLayout>
                  <c:x val="1.4583333333333341E-2"/>
                  <c:y val="-3.125E-2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Микрохирургические вмешательства при аневризмах ГМ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44</c:v>
                </c:pt>
              </c:numCache>
            </c:numRef>
          </c:val>
        </c:ser>
        <c:shape val="cylinder"/>
        <c:axId val="90753664"/>
        <c:axId val="90759552"/>
        <c:axId val="0"/>
      </c:bar3DChart>
      <c:catAx>
        <c:axId val="9075366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90759552"/>
        <c:crosses val="autoZero"/>
        <c:auto val="1"/>
        <c:lblAlgn val="ctr"/>
        <c:lblOffset val="100"/>
      </c:catAx>
      <c:valAx>
        <c:axId val="90759552"/>
        <c:scaling>
          <c:orientation val="minMax"/>
          <c:max val="60"/>
          <c:min val="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90753664"/>
        <c:crosses val="autoZero"/>
        <c:crossBetween val="between"/>
        <c:majorUnit val="70"/>
      </c:valAx>
    </c:plotArea>
    <c:legend>
      <c:legendPos val="r"/>
      <c:layout>
        <c:manualLayout>
          <c:xMode val="edge"/>
          <c:yMode val="edge"/>
          <c:x val="9.824180118166137E-2"/>
          <c:y val="0.1409427602067419"/>
          <c:w val="0.1736935653178619"/>
          <c:h val="0.13418777151917005"/>
        </c:manualLayout>
      </c:layout>
      <c:txPr>
        <a:bodyPr/>
        <a:lstStyle/>
        <a:p>
          <a:pPr>
            <a:defRPr sz="1000" b="1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view3D>
      <c:rAngAx val="1"/>
    </c:view3D>
    <c:plotArea>
      <c:layout>
        <c:manualLayout>
          <c:layoutTarget val="inner"/>
          <c:xMode val="edge"/>
          <c:yMode val="edge"/>
          <c:x val="8.304346819125169E-2"/>
          <c:y val="0.22184113120301266"/>
          <c:w val="0.94076137134188165"/>
          <c:h val="0.56556880643026852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9900CC"/>
            </a:solidFill>
          </c:spPr>
          <c:dLbls>
            <c:dLbl>
              <c:idx val="0"/>
              <c:layout>
                <c:manualLayout>
                  <c:x val="2.0833333333333304E-2"/>
                  <c:y val="-2.812499999999999E-2"/>
                </c:manualLayout>
              </c:layout>
              <c:showVal val="1"/>
            </c:dLbl>
            <c:dLbl>
              <c:idx val="1"/>
              <c:layout>
                <c:manualLayout>
                  <c:x val="2.083333333333335E-2"/>
                  <c:y val="-3.437500000000001E-2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Тромбоэкстракция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66FFFF"/>
            </a:solidFill>
            <a:ln>
              <a:solidFill>
                <a:srgbClr val="0000FF"/>
              </a:solidFill>
            </a:ln>
          </c:spPr>
          <c:dLbls>
            <c:dLbl>
              <c:idx val="0"/>
              <c:layout>
                <c:manualLayout>
                  <c:x val="1.4583333333333341E-2"/>
                  <c:y val="-1.8749999999999999E-2"/>
                </c:manualLayout>
              </c:layout>
              <c:showVal val="1"/>
            </c:dLbl>
            <c:dLbl>
              <c:idx val="1"/>
              <c:layout>
                <c:manualLayout>
                  <c:x val="1.4583333333333341E-2"/>
                  <c:y val="-3.125E-2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Тромбоэкстракция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11</c:v>
                </c:pt>
              </c:numCache>
            </c:numRef>
          </c:val>
        </c:ser>
        <c:shape val="cylinder"/>
        <c:axId val="90737280"/>
        <c:axId val="91095424"/>
        <c:axId val="0"/>
      </c:bar3DChart>
      <c:catAx>
        <c:axId val="90737280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91095424"/>
        <c:crosses val="autoZero"/>
        <c:auto val="1"/>
        <c:lblAlgn val="ctr"/>
        <c:lblOffset val="100"/>
      </c:catAx>
      <c:valAx>
        <c:axId val="91095424"/>
        <c:scaling>
          <c:orientation val="minMax"/>
          <c:max val="15"/>
          <c:min val="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90737280"/>
        <c:crosses val="autoZero"/>
        <c:crossBetween val="between"/>
        <c:majorUnit val="70"/>
      </c:valAx>
    </c:plotArea>
    <c:legend>
      <c:legendPos val="r"/>
      <c:layout>
        <c:manualLayout>
          <c:xMode val="edge"/>
          <c:yMode val="edge"/>
          <c:x val="0.12320076905029073"/>
          <c:y val="2.7240685616815245E-2"/>
          <c:w val="0.19276471095665068"/>
          <c:h val="0.19438355848994521"/>
        </c:manualLayout>
      </c:layout>
      <c:txPr>
        <a:bodyPr/>
        <a:lstStyle/>
        <a:p>
          <a:pPr>
            <a:defRPr sz="1000" b="1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view3D>
      <c:rAngAx val="1"/>
    </c:view3D>
    <c:plotArea>
      <c:layout>
        <c:manualLayout>
          <c:layoutTarget val="inner"/>
          <c:xMode val="edge"/>
          <c:yMode val="edge"/>
          <c:x val="9.3847015240184434E-2"/>
          <c:y val="0.14522803641748316"/>
          <c:w val="0.89326377952755875"/>
          <c:h val="0.68940433633735687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66FF66"/>
            </a:solidFill>
          </c:spPr>
          <c:dLbls>
            <c:dLbl>
              <c:idx val="0"/>
              <c:layout>
                <c:manualLayout>
                  <c:x val="2.0833333333333304E-2"/>
                  <c:y val="-2.812499999999999E-2"/>
                </c:manualLayout>
              </c:layout>
              <c:showVal val="1"/>
            </c:dLbl>
            <c:dLbl>
              <c:idx val="1"/>
              <c:layout>
                <c:manualLayout>
                  <c:x val="2.083333333333335E-2"/>
                  <c:y val="-3.437500000000001E-2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Кол-во выявленных стенозов более 70%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93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ysClr val="window" lastClr="FFFFFF"/>
            </a:solidFill>
            <a:ln>
              <a:solidFill>
                <a:srgbClr val="0000FF"/>
              </a:solidFill>
            </a:ln>
          </c:spPr>
          <c:dLbls>
            <c:dLbl>
              <c:idx val="0"/>
              <c:layout>
                <c:manualLayout>
                  <c:x val="4.9650327123233078E-2"/>
                  <c:y val="-4.7811421957887318E-2"/>
                </c:manualLayout>
              </c:layout>
              <c:showVal val="1"/>
            </c:dLbl>
            <c:dLbl>
              <c:idx val="1"/>
              <c:layout>
                <c:manualLayout>
                  <c:x val="1.4583333333333341E-2"/>
                  <c:y val="-3.125E-2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Кол-во выявленных стенозов более 70%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107</c:v>
                </c:pt>
              </c:numCache>
            </c:numRef>
          </c:val>
        </c:ser>
        <c:shape val="cylinder"/>
        <c:axId val="91121152"/>
        <c:axId val="91122688"/>
        <c:axId val="0"/>
      </c:bar3DChart>
      <c:catAx>
        <c:axId val="91121152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91122688"/>
        <c:crosses val="autoZero"/>
        <c:auto val="1"/>
        <c:lblAlgn val="ctr"/>
        <c:lblOffset val="100"/>
      </c:catAx>
      <c:valAx>
        <c:axId val="91122688"/>
        <c:scaling>
          <c:orientation val="minMax"/>
          <c:max val="150"/>
          <c:min val="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91121152"/>
        <c:crosses val="autoZero"/>
        <c:crossBetween val="between"/>
        <c:majorUnit val="200"/>
      </c:valAx>
    </c:plotArea>
    <c:legend>
      <c:legendPos val="r"/>
      <c:layout>
        <c:manualLayout>
          <c:xMode val="edge"/>
          <c:yMode val="edge"/>
          <c:x val="0.13566786062172589"/>
          <c:y val="0.27362463183844854"/>
          <c:w val="0.1336624192744264"/>
          <c:h val="0.10217997564253463"/>
        </c:manualLayout>
      </c:layout>
      <c:txPr>
        <a:bodyPr/>
        <a:lstStyle/>
        <a:p>
          <a:pPr>
            <a:defRPr sz="1000" b="1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130"/>
      <c:perspective val="20"/>
    </c:view3D>
    <c:plotArea>
      <c:layout>
        <c:manualLayout>
          <c:layoutTarget val="inner"/>
          <c:xMode val="edge"/>
          <c:yMode val="edge"/>
          <c:x val="0.1608558529174639"/>
          <c:y val="6.3965252643531367E-2"/>
          <c:w val="0.83901087952510933"/>
          <c:h val="0.722740486309784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ЦАГ</c:v>
                </c:pt>
              </c:strCache>
            </c:strRef>
          </c:tx>
          <c:explosion val="4"/>
          <c:dPt>
            <c:idx val="0"/>
            <c:spPr>
              <a:solidFill>
                <a:srgbClr val="00B05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Pt>
            <c:idx val="2"/>
            <c:spPr>
              <a:solidFill>
                <a:srgbClr val="0000FF"/>
              </a:solidFill>
            </c:spPr>
          </c:dPt>
          <c:dPt>
            <c:idx val="3"/>
            <c:spPr>
              <a:solidFill>
                <a:srgbClr val="FFFF00"/>
              </a:solidFill>
            </c:spPr>
          </c:dPt>
          <c:dPt>
            <c:idx val="4"/>
            <c:spPr>
              <a:solidFill>
                <a:srgbClr val="9900FF"/>
              </a:solidFill>
            </c:spPr>
          </c:dPt>
          <c:dLbls>
            <c:dLbl>
              <c:idx val="0"/>
              <c:layout>
                <c:manualLayout>
                  <c:x val="-2.2859717931442886E-2"/>
                  <c:y val="5.9184630538778905E-2"/>
                </c:manualLayout>
              </c:layout>
              <c:spPr>
                <a:solidFill>
                  <a:srgbClr val="00B050"/>
                </a:solidFill>
              </c:spPr>
              <c:txPr>
                <a:bodyPr/>
                <a:lstStyle/>
                <a:p>
                  <a:pPr>
                    <a:defRPr sz="16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Val val="1"/>
              <c:showCatName val="1"/>
            </c:dLbl>
            <c:dLbl>
              <c:idx val="1"/>
              <c:layout>
                <c:manualLayout>
                  <c:x val="-2.5771346506861151E-2"/>
                  <c:y val="0.11175173869845999"/>
                </c:manualLayout>
              </c:layout>
              <c:spPr>
                <a:solidFill>
                  <a:srgbClr val="FF0000"/>
                </a:solidFill>
              </c:spPr>
              <c:txPr>
                <a:bodyPr/>
                <a:lstStyle/>
                <a:p>
                  <a:pPr>
                    <a:defRPr sz="20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Val val="1"/>
              <c:showCatName val="1"/>
            </c:dLbl>
            <c:dLbl>
              <c:idx val="2"/>
              <c:layout>
                <c:manualLayout>
                  <c:x val="-4.7242457260100561E-3"/>
                  <c:y val="7.8150201909605796E-2"/>
                </c:manualLayout>
              </c:layout>
              <c:spPr>
                <a:solidFill>
                  <a:srgbClr val="0000FF"/>
                </a:solidFill>
              </c:spPr>
              <c:txPr>
                <a:bodyPr/>
                <a:lstStyle/>
                <a:p>
                  <a:pPr>
                    <a:defRPr sz="20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Val val="1"/>
              <c:showCatName val="1"/>
            </c:dLbl>
            <c:dLbl>
              <c:idx val="3"/>
              <c:layout>
                <c:manualLayout>
                  <c:x val="-0.11759766244117636"/>
                  <c:y val="4.3173385213702377E-2"/>
                </c:manualLayout>
              </c:layout>
              <c:spPr>
                <a:solidFill>
                  <a:srgbClr val="FFFF00"/>
                </a:solidFill>
              </c:spPr>
              <c:txPr>
                <a:bodyPr/>
                <a:lstStyle/>
                <a:p>
                  <a:pPr>
                    <a:defRPr sz="2000" b="1"/>
                  </a:pPr>
                  <a:endParaRPr lang="ru-RU"/>
                </a:p>
              </c:txPr>
              <c:showVal val="1"/>
              <c:showCatName val="1"/>
            </c:dLbl>
            <c:dLbl>
              <c:idx val="4"/>
              <c:layout>
                <c:manualLayout>
                  <c:x val="-7.4405213895703801E-2"/>
                  <c:y val="-8.5274732098502504E-2"/>
                </c:manualLayout>
              </c:layout>
              <c:spPr>
                <a:solidFill>
                  <a:srgbClr val="9900FF"/>
                </a:solidFill>
              </c:spPr>
              <c:txPr>
                <a:bodyPr/>
                <a:lstStyle/>
                <a:p>
                  <a:pPr>
                    <a:defRPr sz="20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Val val="1"/>
              <c:showCatName val="1"/>
            </c:dLbl>
            <c:dLbl>
              <c:idx val="5"/>
              <c:layout>
                <c:manualLayout>
                  <c:x val="-8.0852509761912342E-2"/>
                  <c:y val="0.10350667092470377"/>
                </c:manualLayout>
              </c:layout>
              <c:spPr/>
              <c:txPr>
                <a:bodyPr/>
                <a:lstStyle/>
                <a:p>
                  <a:pPr>
                    <a:defRPr sz="20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Val val="1"/>
              <c:showCatName val="1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Val val="1"/>
            <c:showCatName val="1"/>
            <c:showLeaderLines val="1"/>
          </c:dLbls>
          <c:cat>
            <c:strRef>
              <c:f>Лист1!$A$2:$A$7</c:f>
              <c:strCache>
                <c:ptCount val="6"/>
                <c:pt idx="0">
                  <c:v>г. Октябрьский</c:v>
                </c:pt>
                <c:pt idx="1">
                  <c:v>г. Белорецк</c:v>
                </c:pt>
                <c:pt idx="2">
                  <c:v>ГКБ № 18</c:v>
                </c:pt>
                <c:pt idx="3">
                  <c:v>г. Туймазы</c:v>
                </c:pt>
                <c:pt idx="4">
                  <c:v>г. Белебей</c:v>
                </c:pt>
                <c:pt idx="5">
                  <c:v>Прочие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31</c:v>
                </c:pt>
                <c:pt idx="1">
                  <c:v>12</c:v>
                </c:pt>
                <c:pt idx="2">
                  <c:v>25</c:v>
                </c:pt>
                <c:pt idx="3">
                  <c:v>8</c:v>
                </c:pt>
                <c:pt idx="4">
                  <c:v>8</c:v>
                </c:pt>
                <c:pt idx="5">
                  <c:v>185</c:v>
                </c:pt>
              </c:numCache>
            </c:numRef>
          </c:val>
        </c:ser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2"/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5.6325253478210956E-2"/>
          <c:y val="0.21249735868127959"/>
          <c:w val="0.89326377952755875"/>
          <c:h val="0.60277977362204782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dLbls>
            <c:dLbl>
              <c:idx val="0"/>
              <c:layout>
                <c:manualLayout>
                  <c:x val="2.0833333333333304E-2"/>
                  <c:y val="-2.812499999999999E-2"/>
                </c:manualLayout>
              </c:layout>
              <c:showVal val="1"/>
            </c:dLbl>
            <c:dLbl>
              <c:idx val="1"/>
              <c:layout>
                <c:manualLayout>
                  <c:x val="2.083333333333335E-2"/>
                  <c:y val="-3.437500000000001E-2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ЦАГ</c:v>
                </c:pt>
                <c:pt idx="1">
                  <c:v>больным из ПСО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441</c:v>
                </c:pt>
                <c:pt idx="1">
                  <c:v>96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0000FF"/>
              </a:solidFill>
            </a:ln>
          </c:spPr>
          <c:dLbls>
            <c:dLbl>
              <c:idx val="0"/>
              <c:layout>
                <c:manualLayout>
                  <c:x val="4.8500487125362139E-2"/>
                  <c:y val="-1.8750126248598654E-2"/>
                </c:manualLayout>
              </c:layout>
              <c:showVal val="1"/>
            </c:dLbl>
            <c:dLbl>
              <c:idx val="1"/>
              <c:layout>
                <c:manualLayout>
                  <c:x val="1.4583333333333341E-2"/>
                  <c:y val="-3.125E-2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ЦАГ</c:v>
                </c:pt>
                <c:pt idx="1">
                  <c:v>больным из ПСО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269</c:v>
                </c:pt>
                <c:pt idx="1">
                  <c:v>76</c:v>
                </c:pt>
              </c:numCache>
            </c:numRef>
          </c:val>
        </c:ser>
        <c:shape val="cylinder"/>
        <c:axId val="90991232"/>
        <c:axId val="90997120"/>
        <c:axId val="0"/>
      </c:bar3DChart>
      <c:catAx>
        <c:axId val="90991232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90997120"/>
        <c:crosses val="autoZero"/>
        <c:auto val="1"/>
        <c:lblAlgn val="ctr"/>
        <c:lblOffset val="100"/>
      </c:catAx>
      <c:valAx>
        <c:axId val="90997120"/>
        <c:scaling>
          <c:orientation val="minMax"/>
          <c:max val="500"/>
          <c:min val="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90991232"/>
        <c:crosses val="autoZero"/>
        <c:crossBetween val="between"/>
        <c:majorUnit val="600"/>
      </c:valAx>
    </c:plotArea>
    <c:legend>
      <c:legendPos val="r"/>
      <c:layout>
        <c:manualLayout>
          <c:xMode val="edge"/>
          <c:yMode val="edge"/>
          <c:x val="0.1486902096348269"/>
          <c:y val="0.12365450555998829"/>
          <c:w val="0.77779526755290951"/>
          <c:h val="0.12193996062992123"/>
        </c:manualLayout>
      </c:layout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>
        <c:manualLayout>
          <c:xMode val="edge"/>
          <c:yMode val="edge"/>
          <c:x val="9.6041666666666706E-2"/>
          <c:y val="0.1"/>
        </c:manualLayout>
      </c:layout>
    </c:title>
    <c:view3D>
      <c:rotX val="50"/>
      <c:perspective val="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explosion val="1"/>
          <c:dPt>
            <c:idx val="0"/>
            <c:spPr>
              <a:solidFill>
                <a:srgbClr val="6DFFAF"/>
              </a:solidFill>
            </c:spPr>
          </c:dPt>
          <c:dPt>
            <c:idx val="1"/>
            <c:spPr>
              <a:solidFill>
                <a:schemeClr val="tx1">
                  <a:lumMod val="85000"/>
                  <a:lumOff val="15000"/>
                </a:schemeClr>
              </a:solidFill>
            </c:spPr>
          </c:dPt>
          <c:dLbls>
            <c:dLbl>
              <c:idx val="0"/>
              <c:layout>
                <c:manualLayout>
                  <c:x val="-9.1956282808398931E-2"/>
                  <c:y val="-0.442387057086614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80</a:t>
                    </a:r>
                    <a:r>
                      <a:rPr lang="ru-RU" dirty="0" smtClean="0">
                        <a:solidFill>
                          <a:schemeClr val="bg1"/>
                        </a:solidFill>
                      </a:rPr>
                      <a:t>,2</a:t>
                    </a:r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%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howPercent val="1"/>
            </c:dLbl>
            <c:dLbl>
              <c:idx val="1"/>
              <c:layout>
                <c:manualLayout>
                  <c:x val="0.14633727034120741"/>
                  <c:y val="0.1717704232283463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19,8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Percent val="1"/>
            </c:dLbl>
            <c:txPr>
              <a:bodyPr/>
              <a:lstStyle/>
              <a:p>
                <a:pPr>
                  <a:defRPr sz="3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Лист1!$A$2:$A$3</c:f>
              <c:strCache>
                <c:ptCount val="1"/>
                <c:pt idx="0">
                  <c:v>% независимых больных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80.2</c:v>
                </c:pt>
                <c:pt idx="1">
                  <c:v>19.8</c:v>
                </c:pt>
              </c:numCache>
            </c:numRef>
          </c:val>
        </c:ser>
      </c:pie3DChart>
    </c:plotArea>
    <c:legend>
      <c:legendPos val="r"/>
      <c:legendEntry>
        <c:idx val="1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22464058398950118"/>
          <c:y val="0.58102288385826728"/>
          <c:w val="0.31001558398950163"/>
          <c:h val="0.15471998031496081"/>
        </c:manualLayout>
      </c:layout>
      <c:txPr>
        <a:bodyPr/>
        <a:lstStyle/>
        <a:p>
          <a:pPr>
            <a:defRPr b="1"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>
        <c:manualLayout>
          <c:xMode val="edge"/>
          <c:yMode val="edge"/>
          <c:x val="9.6041666666666706E-2"/>
          <c:y val="0.1"/>
        </c:manualLayout>
      </c:layout>
    </c:title>
    <c:view3D>
      <c:rotX val="50"/>
      <c:perspective val="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explosion val="1"/>
          <c:dPt>
            <c:idx val="0"/>
            <c:spPr>
              <a:solidFill>
                <a:srgbClr val="6DFFAF"/>
              </a:solidFill>
            </c:spPr>
          </c:dPt>
          <c:dPt>
            <c:idx val="1"/>
            <c:spPr>
              <a:solidFill>
                <a:schemeClr val="tx1">
                  <a:lumMod val="85000"/>
                  <a:lumOff val="15000"/>
                </a:schemeClr>
              </a:solidFill>
            </c:spPr>
          </c:dPt>
          <c:dLbls>
            <c:dLbl>
              <c:idx val="0"/>
              <c:layout>
                <c:manualLayout>
                  <c:x val="-9.1956282808398931E-2"/>
                  <c:y val="-0.442387057086614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80</a:t>
                    </a:r>
                    <a:r>
                      <a:rPr lang="ru-RU" dirty="0" smtClean="0">
                        <a:solidFill>
                          <a:schemeClr val="bg1"/>
                        </a:solidFill>
                      </a:rPr>
                      <a:t>,3</a:t>
                    </a:r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%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howPercent val="1"/>
            </c:dLbl>
            <c:dLbl>
              <c:idx val="1"/>
              <c:layout>
                <c:manualLayout>
                  <c:x val="0.1421706036745406"/>
                  <c:y val="0.1623954232283463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19,7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Percent val="1"/>
            </c:dLbl>
            <c:txPr>
              <a:bodyPr/>
              <a:lstStyle/>
              <a:p>
                <a:pPr>
                  <a:defRPr sz="3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Лист1!$A$2:$A$3</c:f>
              <c:strCache>
                <c:ptCount val="1"/>
                <c:pt idx="0">
                  <c:v>% независимых больных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80.3</c:v>
                </c:pt>
                <c:pt idx="1">
                  <c:v>19.700000000000003</c:v>
                </c:pt>
              </c:numCache>
            </c:numRef>
          </c:val>
        </c:ser>
      </c:pie3DChart>
    </c:plotArea>
    <c:legend>
      <c:legendPos val="r"/>
      <c:legendEntry>
        <c:idx val="1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22464058398950118"/>
          <c:y val="0.58102288385826728"/>
          <c:w val="0.31001558398950163"/>
          <c:h val="0.15471998031496081"/>
        </c:manualLayout>
      </c:layout>
      <c:txPr>
        <a:bodyPr/>
        <a:lstStyle/>
        <a:p>
          <a:pPr>
            <a:defRPr b="1"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view3D>
      <c:rAngAx val="1"/>
    </c:view3D>
    <c:plotArea>
      <c:layout>
        <c:manualLayout>
          <c:layoutTarget val="inner"/>
          <c:xMode val="edge"/>
          <c:yMode val="edge"/>
          <c:x val="9.4015378499611238E-2"/>
          <c:y val="4.9235034594977772E-2"/>
          <c:w val="0.90598462150038883"/>
          <c:h val="0.6124422007063405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9900FF"/>
            </a:solidFill>
          </c:spPr>
          <c:dLbls>
            <c:dLbl>
              <c:idx val="0"/>
              <c:layout>
                <c:manualLayout>
                  <c:x val="2.7557701922008679E-3"/>
                  <c:y val="-2.6607492348600052E-2"/>
                </c:manualLayout>
              </c:layout>
              <c:showVal val="1"/>
            </c:dLbl>
            <c:dLbl>
              <c:idx val="1"/>
              <c:layout>
                <c:manualLayout>
                  <c:x val="-6.6554449924851114E-3"/>
                  <c:y val="-9.5665198921469196E-3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Число больных с ОКС</c:v>
                </c:pt>
                <c:pt idx="1">
                  <c:v>в т.ч. из ПСО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1661</c:v>
                </c:pt>
                <c:pt idx="1">
                  <c:v>680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CCCCFF"/>
            </a:solidFill>
          </c:spPr>
          <c:dLbls>
            <c:dLbl>
              <c:idx val="0"/>
              <c:layout>
                <c:manualLayout>
                  <c:x val="3.5825012498611239E-2"/>
                  <c:y val="-2.6607492348600052E-2"/>
                </c:manualLayout>
              </c:layout>
              <c:showVal val="1"/>
            </c:dLbl>
            <c:dLbl>
              <c:idx val="1"/>
              <c:layout>
                <c:manualLayout>
                  <c:x val="4.6848093267414626E-2"/>
                  <c:y val="-3.547665646480009E-2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Число больных с ОКС</c:v>
                </c:pt>
                <c:pt idx="1">
                  <c:v>в т.ч. из ПСО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2006</c:v>
                </c:pt>
                <c:pt idx="1">
                  <c:v>876</c:v>
                </c:pt>
              </c:numCache>
            </c:numRef>
          </c:val>
        </c:ser>
        <c:shape val="box"/>
        <c:axId val="92026752"/>
        <c:axId val="92028288"/>
        <c:axId val="0"/>
      </c:bar3DChart>
      <c:catAx>
        <c:axId val="9202675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92028288"/>
        <c:crosses val="autoZero"/>
        <c:auto val="1"/>
        <c:lblAlgn val="ctr"/>
        <c:lblOffset val="100"/>
      </c:catAx>
      <c:valAx>
        <c:axId val="92028288"/>
        <c:scaling>
          <c:orientation val="minMax"/>
          <c:max val="2200"/>
          <c:min val="30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92026752"/>
        <c:crosses val="autoZero"/>
        <c:crossBetween val="between"/>
        <c:majorUnit val="5000"/>
      </c:valAx>
    </c:plotArea>
    <c:plotVisOnly val="1"/>
    <c:dispBlanksAs val="gap"/>
  </c:chart>
  <c:txPr>
    <a:bodyPr/>
    <a:lstStyle/>
    <a:p>
      <a:pPr>
        <a:defRPr sz="1600"/>
      </a:pPr>
      <a:endParaRPr lang="ru-RU"/>
    </a:p>
  </c:txPr>
  <c:externalData r:id="rId2"/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view3D>
      <c:rAngAx val="1"/>
    </c:view3D>
    <c:plotArea>
      <c:layout>
        <c:manualLayout>
          <c:layoutTarget val="inner"/>
          <c:xMode val="edge"/>
          <c:yMode val="edge"/>
          <c:x val="9.4015378499611238E-2"/>
          <c:y val="4.9235034594977772E-2"/>
          <c:w val="0.90598462150038883"/>
          <c:h val="0.5740992876709030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9900FF"/>
            </a:solidFill>
          </c:spPr>
          <c:dLbls>
            <c:dLbl>
              <c:idx val="0"/>
              <c:layout>
                <c:manualLayout>
                  <c:x val="2.2352454665530978E-2"/>
                  <c:y val="-4.5740394027629194E-2"/>
                </c:manualLayout>
              </c:layout>
              <c:showVal val="1"/>
            </c:dLbl>
            <c:dLbl>
              <c:idx val="1"/>
              <c:layout>
                <c:manualLayout>
                  <c:x val="-6.6554449924851114E-3"/>
                  <c:y val="-9.5665198921469196E-3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Госпитализировано с ОКС до 12 часов от начала заболевания (без переводов из ПСО)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44.4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CCCCFF"/>
            </a:solidFill>
          </c:spPr>
          <c:dLbls>
            <c:dLbl>
              <c:idx val="0"/>
              <c:layout>
                <c:manualLayout>
                  <c:x val="3.5824980351977349E-2"/>
                  <c:y val="-6.0090173865849569E-2"/>
                </c:manualLayout>
              </c:layout>
              <c:showVal val="1"/>
            </c:dLbl>
            <c:dLbl>
              <c:idx val="1"/>
              <c:layout>
                <c:manualLayout>
                  <c:x val="4.6848093267414626E-2"/>
                  <c:y val="-3.547665646480009E-2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Госпитализировано с ОКС до 12 часов от начала заболевания (без переводов из ПСО)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44.2</c:v>
                </c:pt>
              </c:numCache>
            </c:numRef>
          </c:val>
        </c:ser>
        <c:shape val="cylinder"/>
        <c:axId val="92062080"/>
        <c:axId val="92063616"/>
        <c:axId val="0"/>
      </c:bar3DChart>
      <c:catAx>
        <c:axId val="9206208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92063616"/>
        <c:crosses val="autoZero"/>
        <c:auto val="1"/>
        <c:lblAlgn val="ctr"/>
        <c:lblOffset val="100"/>
      </c:catAx>
      <c:valAx>
        <c:axId val="92063616"/>
        <c:scaling>
          <c:orientation val="minMax"/>
          <c:max val="60"/>
          <c:min val="3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92062080"/>
        <c:crosses val="autoZero"/>
        <c:crossBetween val="between"/>
        <c:majorUnit val="5000"/>
      </c:valAx>
    </c:plotArea>
    <c:legend>
      <c:legendPos val="r"/>
      <c:layout>
        <c:manualLayout>
          <c:xMode val="edge"/>
          <c:yMode val="edge"/>
          <c:x val="0"/>
          <c:y val="2.4722297863012791E-3"/>
          <c:w val="0.99656982557493579"/>
          <c:h val="0.13472447104489371"/>
        </c:manualLayout>
      </c:layout>
      <c:txPr>
        <a:bodyPr/>
        <a:lstStyle/>
        <a:p>
          <a:pPr>
            <a:defRPr sz="1000" b="1"/>
          </a:pPr>
          <a:endParaRPr lang="ru-RU"/>
        </a:p>
      </c:txPr>
    </c:legend>
    <c:plotVisOnly val="1"/>
    <c:dispBlanksAs val="gap"/>
  </c:chart>
  <c:txPr>
    <a:bodyPr/>
    <a:lstStyle/>
    <a:p>
      <a:pPr>
        <a:defRPr sz="1600"/>
      </a:pPr>
      <a:endParaRPr lang="ru-RU"/>
    </a:p>
  </c:txPr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  <c:txPr>
        <a:bodyPr/>
        <a:lstStyle/>
        <a:p>
          <a:pPr>
            <a:defRPr>
              <a:solidFill>
                <a:srgbClr val="00B050"/>
              </a:solidFill>
            </a:defRPr>
          </a:pPr>
          <a:endParaRPr lang="ru-RU"/>
        </a:p>
      </c:txPr>
    </c:title>
    <c:view3D>
      <c:rotX val="10"/>
      <c:rotY val="0"/>
      <c:perspective val="20"/>
    </c:view3D>
    <c:plotArea>
      <c:layout>
        <c:manualLayout>
          <c:layoutTarget val="inner"/>
          <c:xMode val="edge"/>
          <c:yMode val="edge"/>
          <c:x val="7.8893545833740628E-2"/>
          <c:y val="6.4970069144858561E-2"/>
          <c:w val="0.90428734307406378"/>
          <c:h val="0.76980273601820703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Среднее пребывание больного</c:v>
                </c:pt>
              </c:strCache>
            </c:strRef>
          </c:tx>
          <c:spPr>
            <a:solidFill>
              <a:srgbClr val="00B050"/>
            </a:solidFill>
          </c:spPr>
          <c:dPt>
            <c:idx val="2"/>
            <c:spPr>
              <a:solidFill>
                <a:srgbClr val="FF0000"/>
              </a:solidFill>
            </c:spPr>
          </c:dPt>
          <c:dLbls>
            <c:dLbl>
              <c:idx val="2"/>
              <c:layout/>
              <c:tx>
                <c:rich>
                  <a:bodyPr/>
                  <a:lstStyle/>
                  <a:p>
                    <a:pPr>
                      <a:defRPr b="1" i="1" u="sng">
                        <a:solidFill>
                          <a:srgbClr val="FF0000"/>
                        </a:solidFill>
                      </a:defRPr>
                    </a:pPr>
                    <a:r>
                      <a:rPr lang="en-US" i="1" u="sng" dirty="0" smtClean="0"/>
                      <a:t>12,7</a:t>
                    </a:r>
                    <a:r>
                      <a:rPr lang="ru-RU" i="1" u="sng" dirty="0" smtClean="0"/>
                      <a:t>*</a:t>
                    </a:r>
                    <a:endParaRPr lang="en-US" i="1" u="sng" dirty="0"/>
                  </a:p>
                </c:rich>
              </c:tx>
              <c:spPr>
                <a:ln>
                  <a:solidFill>
                    <a:srgbClr val="FF0000"/>
                  </a:solidFill>
                </a:ln>
              </c:spPr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2014</c:v>
                </c:pt>
                <c:pt idx="1">
                  <c:v>2015</c:v>
                </c:pt>
                <c:pt idx="2">
                  <c:v>*Критерий эффективности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10.5</c:v>
                </c:pt>
                <c:pt idx="1">
                  <c:v>9.2000000000000011</c:v>
                </c:pt>
                <c:pt idx="2">
                  <c:v>12.7</c:v>
                </c:pt>
              </c:numCache>
            </c:numRef>
          </c:val>
        </c:ser>
        <c:shape val="cone"/>
        <c:axId val="71333376"/>
        <c:axId val="71334912"/>
        <c:axId val="58509504"/>
      </c:bar3DChart>
      <c:catAx>
        <c:axId val="71333376"/>
        <c:scaling>
          <c:orientation val="minMax"/>
        </c:scaling>
        <c:axPos val="b"/>
        <c:tickLblPos val="nextTo"/>
        <c:txPr>
          <a:bodyPr rot="0"/>
          <a:lstStyle/>
          <a:p>
            <a:pPr>
              <a:defRPr sz="1400" b="1"/>
            </a:pPr>
            <a:endParaRPr lang="ru-RU"/>
          </a:p>
        </c:txPr>
        <c:crossAx val="71334912"/>
        <c:crosses val="autoZero"/>
        <c:auto val="1"/>
        <c:lblAlgn val="ctr"/>
        <c:lblOffset val="100"/>
      </c:catAx>
      <c:valAx>
        <c:axId val="71334912"/>
        <c:scaling>
          <c:orientation val="minMax"/>
          <c:max val="13"/>
          <c:min val="5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71333376"/>
        <c:crosses val="autoZero"/>
        <c:crossBetween val="between"/>
        <c:majorUnit val="400"/>
      </c:valAx>
      <c:serAx>
        <c:axId val="58509504"/>
        <c:scaling>
          <c:orientation val="minMax"/>
        </c:scaling>
        <c:delete val="1"/>
        <c:axPos val="b"/>
        <c:tickLblPos val="none"/>
        <c:crossAx val="71334912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view3D>
      <c:rAngAx val="1"/>
    </c:view3D>
    <c:sideWall>
      <c:spPr>
        <a:ln>
          <a:noFill/>
        </a:ln>
      </c:spPr>
    </c:sideWall>
    <c:backWall>
      <c:spPr>
        <a:ln>
          <a:noFill/>
        </a:ln>
      </c:spPr>
    </c:backWall>
    <c:plotArea>
      <c:layout>
        <c:manualLayout>
          <c:layoutTarget val="inner"/>
          <c:xMode val="edge"/>
          <c:yMode val="edge"/>
          <c:x val="0.11448003951846018"/>
          <c:y val="2.3354360845363992E-2"/>
          <c:w val="0.90598462150038883"/>
          <c:h val="0.8452178511261186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9900FF"/>
            </a:solidFill>
          </c:spPr>
          <c:dLbls>
            <c:dLbl>
              <c:idx val="0"/>
              <c:layout>
                <c:manualLayout>
                  <c:x val="2.7557701922008679E-3"/>
                  <c:y val="-2.6607492348600052E-2"/>
                </c:manualLayout>
              </c:layout>
              <c:showVal val="1"/>
            </c:dLbl>
            <c:dLbl>
              <c:idx val="1"/>
              <c:layout>
                <c:manualLayout>
                  <c:x val="-6.6554449924851114E-3"/>
                  <c:y val="-9.5665198921469196E-3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Госпитализировано с ИМ до 6 часов от начала заболевания (без переводов из ПСО)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31.2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CCCCFF"/>
            </a:solidFill>
          </c:spPr>
          <c:dLbls>
            <c:dLbl>
              <c:idx val="0"/>
              <c:layout>
                <c:manualLayout>
                  <c:x val="3.5825012498611239E-2"/>
                  <c:y val="-2.6607492348600052E-2"/>
                </c:manualLayout>
              </c:layout>
              <c:showVal val="1"/>
            </c:dLbl>
            <c:dLbl>
              <c:idx val="1"/>
              <c:layout>
                <c:manualLayout>
                  <c:x val="4.6848093267414626E-2"/>
                  <c:y val="-3.547665646480009E-2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Госпитализировано с ИМ до 6 часов от начала заболевания (без переводов из ПСО)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31.1</c:v>
                </c:pt>
              </c:numCache>
            </c:numRef>
          </c:val>
        </c:ser>
        <c:shape val="cone"/>
        <c:axId val="92191744"/>
        <c:axId val="92316416"/>
        <c:axId val="0"/>
      </c:bar3DChart>
      <c:catAx>
        <c:axId val="9219174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92316416"/>
        <c:crosses val="autoZero"/>
        <c:auto val="1"/>
        <c:lblAlgn val="ctr"/>
        <c:lblOffset val="100"/>
      </c:catAx>
      <c:valAx>
        <c:axId val="92316416"/>
        <c:scaling>
          <c:orientation val="minMax"/>
          <c:max val="40"/>
          <c:min val="2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92191744"/>
        <c:crosses val="autoZero"/>
        <c:crossBetween val="between"/>
        <c:majorUnit val="5000"/>
      </c:valAx>
    </c:plotArea>
    <c:plotVisOnly val="1"/>
    <c:dispBlanksAs val="gap"/>
  </c:chart>
  <c:txPr>
    <a:bodyPr/>
    <a:lstStyle/>
    <a:p>
      <a:pPr>
        <a:defRPr sz="1600"/>
      </a:pPr>
      <a:endParaRPr lang="ru-RU"/>
    </a:p>
  </c:txPr>
  <c:externalData r:id="rId2"/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5.613048292275831E-3"/>
          <c:y val="0.15385406349649108"/>
        </c:manualLayout>
      </c:layout>
      <c:txPr>
        <a:bodyPr/>
        <a:lstStyle/>
        <a:p>
          <a:pPr>
            <a:defRPr>
              <a:solidFill>
                <a:srgbClr val="0000FF"/>
              </a:solidFill>
            </a:defRPr>
          </a:pPr>
          <a:endParaRPr lang="ru-RU"/>
        </a:p>
      </c:txPr>
    </c:title>
    <c:view3D>
      <c:rotX val="40"/>
      <c:rotY val="90"/>
      <c:perspective val="30"/>
    </c:view3D>
    <c:plotArea>
      <c:layout>
        <c:manualLayout>
          <c:layoutTarget val="inner"/>
          <c:xMode val="edge"/>
          <c:yMode val="edge"/>
          <c:x val="4.0856983152090846E-2"/>
          <c:y val="0.11186345725179471"/>
          <c:w val="0.91894895573346003"/>
          <c:h val="0.826425905395854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dPt>
            <c:idx val="0"/>
            <c:spPr>
              <a:solidFill>
                <a:srgbClr val="0000FF"/>
              </a:solidFill>
              <a:ln w="76200">
                <a:solidFill>
                  <a:schemeClr val="bg1"/>
                </a:solidFill>
              </a:ln>
            </c:spPr>
          </c:dPt>
          <c:dPt>
            <c:idx val="1"/>
            <c:spPr>
              <a:solidFill>
                <a:schemeClr val="accent6">
                  <a:lumMod val="60000"/>
                  <a:lumOff val="40000"/>
                </a:schemeClr>
              </a:solidFill>
              <a:ln w="76200">
                <a:solidFill>
                  <a:schemeClr val="bg1"/>
                </a:solidFill>
              </a:ln>
            </c:spPr>
          </c:dPt>
          <c:dPt>
            <c:idx val="2"/>
            <c:spPr>
              <a:solidFill>
                <a:srgbClr val="00B050"/>
              </a:solidFill>
              <a:ln w="76200">
                <a:solidFill>
                  <a:schemeClr val="bg1"/>
                </a:solidFill>
              </a:ln>
            </c:spPr>
          </c:dPt>
          <c:dLbls>
            <c:dLbl>
              <c:idx val="0"/>
              <c:layout>
                <c:manualLayout>
                  <c:x val="-0.22683680286066804"/>
                  <c:y val="-0.24133045500854514"/>
                </c:manualLayout>
              </c:layout>
              <c:showCatName val="1"/>
              <c:showPercent val="1"/>
            </c:dLbl>
            <c:dLbl>
              <c:idx val="1"/>
              <c:layout>
                <c:manualLayout>
                  <c:x val="0.13278720373008679"/>
                  <c:y val="-0.1995774110205249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chemeClr val="accent2">
                          <a:lumMod val="50000"/>
                        </a:schemeClr>
                      </a:solidFill>
                    </a:defRPr>
                  </a:pPr>
                  <a:endParaRPr lang="ru-RU"/>
                </a:p>
              </c:txPr>
              <c:showCatName val="1"/>
              <c:showPercent val="1"/>
            </c:dLbl>
            <c:dLbl>
              <c:idx val="2"/>
              <c:delete val="1"/>
            </c:dLbl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CatName val="1"/>
            <c:showPercent val="1"/>
            <c:showLeaderLines val="1"/>
          </c:dLbls>
          <c:cat>
            <c:strRef>
              <c:f>Лист1!$A$2:$A$4</c:f>
              <c:strCache>
                <c:ptCount val="3"/>
                <c:pt idx="0">
                  <c:v>ИМ с ↑ST</c:v>
                </c:pt>
                <c:pt idx="1">
                  <c:v>ИМ без ПST</c:v>
                </c:pt>
                <c:pt idx="2">
                  <c:v>Нестабильная стенокардия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544</c:v>
                </c:pt>
                <c:pt idx="1">
                  <c:v>241</c:v>
                </c:pt>
                <c:pt idx="2">
                  <c:v>876</c:v>
                </c:pt>
              </c:numCache>
            </c:numRef>
          </c:val>
        </c:ser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2"/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2.5211974373182022E-3"/>
          <c:y val="0.15760660163055168"/>
        </c:manualLayout>
      </c:layout>
      <c:txPr>
        <a:bodyPr/>
        <a:lstStyle/>
        <a:p>
          <a:pPr>
            <a:defRPr>
              <a:solidFill>
                <a:srgbClr val="0000FF"/>
              </a:solidFill>
            </a:defRPr>
          </a:pPr>
          <a:endParaRPr lang="ru-RU"/>
        </a:p>
      </c:txPr>
    </c:title>
    <c:view3D>
      <c:rotX val="40"/>
      <c:rotY val="90"/>
      <c:perspective val="30"/>
    </c:view3D>
    <c:plotArea>
      <c:layout>
        <c:manualLayout>
          <c:layoutTarget val="inner"/>
          <c:xMode val="edge"/>
          <c:yMode val="edge"/>
          <c:x val="4.0856983152090846E-2"/>
          <c:y val="0.11186345725179471"/>
          <c:w val="0.91894895573346003"/>
          <c:h val="0.826425905395854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dPt>
            <c:idx val="0"/>
            <c:spPr>
              <a:solidFill>
                <a:srgbClr val="0000FF"/>
              </a:solidFill>
              <a:ln w="76200">
                <a:solidFill>
                  <a:schemeClr val="bg1"/>
                </a:solidFill>
              </a:ln>
            </c:spPr>
          </c:dPt>
          <c:dPt>
            <c:idx val="1"/>
            <c:spPr>
              <a:solidFill>
                <a:schemeClr val="accent6">
                  <a:lumMod val="60000"/>
                  <a:lumOff val="40000"/>
                </a:schemeClr>
              </a:solidFill>
              <a:ln w="76200">
                <a:solidFill>
                  <a:schemeClr val="bg1"/>
                </a:solidFill>
              </a:ln>
            </c:spPr>
          </c:dPt>
          <c:dPt>
            <c:idx val="2"/>
            <c:spPr>
              <a:solidFill>
                <a:srgbClr val="00B050"/>
              </a:solidFill>
              <a:ln w="76200">
                <a:solidFill>
                  <a:schemeClr val="bg1"/>
                </a:solidFill>
              </a:ln>
            </c:spPr>
          </c:dPt>
          <c:dLbls>
            <c:dLbl>
              <c:idx val="0"/>
              <c:layout>
                <c:manualLayout>
                  <c:x val="-0.2208689220785417"/>
                  <c:y val="-0.2114977768427623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ИМ с ↑</a:t>
                    </a:r>
                    <a:r>
                      <a:rPr lang="en-US" dirty="0"/>
                      <a:t>ST
26</a:t>
                    </a:r>
                    <a:r>
                      <a:rPr lang="en-US" dirty="0" smtClean="0"/>
                      <a:t>%</a:t>
                    </a:r>
                    <a:endParaRPr lang="ru-RU" dirty="0" smtClean="0"/>
                  </a:p>
                  <a:p>
                    <a:endParaRPr lang="en-US" sz="1400" i="1" u="sng" dirty="0"/>
                  </a:p>
                </c:rich>
              </c:tx>
              <c:showCatName val="1"/>
              <c:showPercent val="1"/>
            </c:dLbl>
            <c:dLbl>
              <c:idx val="1"/>
              <c:layout>
                <c:manualLayout>
                  <c:x val="0.21418979387336376"/>
                  <c:y val="-0.14376446352296576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accent2">
                            <a:lumMod val="50000"/>
                          </a:schemeClr>
                        </a:solidFill>
                      </a:defRPr>
                    </a:pPr>
                    <a:r>
                      <a:rPr lang="ru-RU" dirty="0">
                        <a:solidFill>
                          <a:schemeClr val="accent2">
                            <a:lumMod val="50000"/>
                          </a:schemeClr>
                        </a:solidFill>
                      </a:rPr>
                      <a:t>ИМ без П</a:t>
                    </a:r>
                    <a:r>
                      <a:rPr lang="en-US" dirty="0">
                        <a:solidFill>
                          <a:schemeClr val="accent2">
                            <a:lumMod val="50000"/>
                          </a:schemeClr>
                        </a:solidFill>
                      </a:rPr>
                      <a:t>ST
13</a:t>
                    </a:r>
                    <a:r>
                      <a:rPr lang="en-US" dirty="0" smtClean="0">
                        <a:solidFill>
                          <a:schemeClr val="accent2">
                            <a:lumMod val="50000"/>
                          </a:schemeClr>
                        </a:solidFill>
                      </a:rPr>
                      <a:t>%</a:t>
                    </a:r>
                    <a:endParaRPr lang="ru-RU" dirty="0" smtClean="0">
                      <a:solidFill>
                        <a:schemeClr val="accent2">
                          <a:lumMod val="50000"/>
                        </a:schemeClr>
                      </a:solidFill>
                    </a:endParaRPr>
                  </a:p>
                  <a:p>
                    <a:pPr>
                      <a:defRPr b="1">
                        <a:solidFill>
                          <a:schemeClr val="accent2">
                            <a:lumMod val="50000"/>
                          </a:schemeClr>
                        </a:solidFill>
                      </a:defRPr>
                    </a:pPr>
                    <a:r>
                      <a:rPr lang="ru-RU" sz="1400" i="1" u="sng" dirty="0" smtClean="0">
                        <a:solidFill>
                          <a:schemeClr val="accent2">
                            <a:lumMod val="50000"/>
                          </a:schemeClr>
                        </a:solidFill>
                      </a:rPr>
                      <a:t> </a:t>
                    </a:r>
                    <a:endParaRPr lang="en-US" sz="1400" i="1" u="sng" dirty="0">
                      <a:solidFill>
                        <a:schemeClr val="accent2">
                          <a:lumMod val="50000"/>
                        </a:schemeClr>
                      </a:solidFill>
                    </a:endParaRPr>
                  </a:p>
                </c:rich>
              </c:tx>
              <c:spPr/>
              <c:showCatName val="1"/>
              <c:showPercent val="1"/>
            </c:dLbl>
            <c:dLbl>
              <c:idx val="2"/>
              <c:delete val="1"/>
            </c:dLbl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CatName val="1"/>
            <c:showPercent val="1"/>
            <c:showLeaderLines val="1"/>
          </c:dLbls>
          <c:cat>
            <c:strRef>
              <c:f>Лист1!$A$2:$A$4</c:f>
              <c:strCache>
                <c:ptCount val="3"/>
                <c:pt idx="0">
                  <c:v>ИМ с ↑ST</c:v>
                </c:pt>
                <c:pt idx="1">
                  <c:v>ИМ без ПST</c:v>
                </c:pt>
                <c:pt idx="2">
                  <c:v>Нестабильная стенокардия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531</c:v>
                </c:pt>
                <c:pt idx="1">
                  <c:v>254</c:v>
                </c:pt>
                <c:pt idx="2">
                  <c:v>1221</c:v>
                </c:pt>
              </c:numCache>
            </c:numRef>
          </c:val>
        </c:ser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2"/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7026316900831186E-2"/>
          <c:y val="2.6010216264797246E-2"/>
          <c:w val="0.95031474190726029"/>
          <c:h val="0.705689563279933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12 мес. 2014г.</c:v>
                </c:pt>
              </c:strCache>
            </c:strRef>
          </c:tx>
          <c:spPr>
            <a:solidFill>
              <a:srgbClr val="66FFFF"/>
            </a:solidFill>
            <a:ln w="25400">
              <a:solidFill>
                <a:srgbClr val="0000FF"/>
              </a:solidFill>
            </a:ln>
          </c:spPr>
          <c:dPt>
            <c:idx val="0"/>
            <c:spPr>
              <a:solidFill>
                <a:srgbClr val="FF0000"/>
              </a:solidFill>
              <a:ln w="25400">
                <a:solidFill>
                  <a:srgbClr val="0000FF"/>
                </a:solidFill>
              </a:ln>
            </c:spPr>
          </c:dPt>
          <c:dLbls>
            <c:dLbl>
              <c:idx val="0"/>
              <c:layout>
                <c:manualLayout>
                  <c:x val="-1.0693361338152223E-2"/>
                  <c:y val="9.0888922286393708E-3"/>
                </c:manualLayout>
              </c:layout>
              <c:spPr/>
              <c:txPr>
                <a:bodyPr/>
                <a:lstStyle/>
                <a:p>
                  <a:pPr>
                    <a:defRPr sz="2800" b="1">
                      <a:solidFill>
                        <a:srgbClr val="FF0000"/>
                      </a:solidFill>
                    </a:defRPr>
                  </a:pPr>
                  <a:endParaRPr lang="ru-RU"/>
                </a:p>
              </c:txPr>
              <c:showVal val="1"/>
            </c:dLbl>
            <c:dLbl>
              <c:idx val="1"/>
              <c:layout>
                <c:manualLayout>
                  <c:x val="-7.0329334318123375E-3"/>
                  <c:y val="-1.3134143306764465E-3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1.4566395955359156E-2"/>
                </c:manualLayout>
              </c:layout>
              <c:showVal val="1"/>
            </c:dLbl>
            <c:dLbl>
              <c:idx val="3"/>
              <c:layout>
                <c:manualLayout>
                  <c:x val="-1.6102713480329047E-3"/>
                  <c:y val="1.464474275644501E-2"/>
                </c:manualLayout>
              </c:layout>
              <c:showVal val="1"/>
            </c:dLbl>
            <c:dLbl>
              <c:idx val="4"/>
              <c:layout>
                <c:manualLayout>
                  <c:x val="-5.2007987565697023E-3"/>
                  <c:y val="5.2010746243046982E-3"/>
                </c:manualLayout>
              </c:layout>
              <c:showVal val="1"/>
            </c:dLbl>
            <c:dLbl>
              <c:idx val="5"/>
              <c:layout>
                <c:manualLayout>
                  <c:x val="-4.4301758738418429E-5"/>
                  <c:y val="1.3468550818525821E-3"/>
                </c:manualLayout>
              </c:layout>
              <c:showVal val="1"/>
            </c:dLbl>
            <c:dLbl>
              <c:idx val="6"/>
              <c:layout>
                <c:manualLayout>
                  <c:x val="3.7365635249958112E-3"/>
                  <c:y val="-8.0184002544264662E-3"/>
                </c:manualLayout>
              </c:layout>
              <c:showVal val="1"/>
            </c:dLbl>
            <c:dLbl>
              <c:idx val="7"/>
              <c:layout>
                <c:manualLayout>
                  <c:x val="-7.0330077085060255E-3"/>
                  <c:y val="7.9957989191488024E-3"/>
                </c:manualLayout>
              </c:layout>
              <c:showVal val="1"/>
            </c:dLbl>
            <c:dLbl>
              <c:idx val="8"/>
              <c:layout>
                <c:manualLayout>
                  <c:x val="-6.7231396278578104E-3"/>
                  <c:y val="-2.9289485512890047E-2"/>
                </c:manualLayout>
              </c:layout>
              <c:showVal val="1"/>
            </c:dLbl>
            <c:dLbl>
              <c:idx val="9"/>
              <c:layout>
                <c:manualLayout>
                  <c:x val="-8.0677675534293926E-3"/>
                  <c:y val="5.8578971025780094E-3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Лист1!$A$2:$A$9</c:f>
              <c:strCache>
                <c:ptCount val="8"/>
                <c:pt idx="0">
                  <c:v>ЦП мониторинга снижения смертности</c:v>
                </c:pt>
                <c:pt idx="1">
                  <c:v>ПСО № 1 г. Октябрьский</c:v>
                </c:pt>
                <c:pt idx="2">
                  <c:v>ПСО № 2 г. Белорецк</c:v>
                </c:pt>
                <c:pt idx="3">
                  <c:v>ПСО № 3 ГКБ № 18 г. Уфа</c:v>
                </c:pt>
                <c:pt idx="4">
                  <c:v>ПСО № 4 г. Туймазы</c:v>
                </c:pt>
                <c:pt idx="5">
                  <c:v>ПСО № 12 г. Белебей</c:v>
                </c:pt>
                <c:pt idx="6">
                  <c:v>РСЦ № 1 </c:v>
                </c:pt>
                <c:pt idx="7">
                  <c:v>ИТОГО по зоне 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20</c:v>
                </c:pt>
                <c:pt idx="1">
                  <c:v>31.4</c:v>
                </c:pt>
                <c:pt idx="2">
                  <c:v>36</c:v>
                </c:pt>
                <c:pt idx="3">
                  <c:v>24.7</c:v>
                </c:pt>
                <c:pt idx="4">
                  <c:v>42.3</c:v>
                </c:pt>
                <c:pt idx="5">
                  <c:v>37.300000000000004</c:v>
                </c:pt>
                <c:pt idx="6">
                  <c:v>7.4</c:v>
                </c:pt>
                <c:pt idx="7">
                  <c:v>21.7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12 мес. 2015г. </c:v>
                </c:pt>
              </c:strCache>
            </c:strRef>
          </c:tx>
          <c:spPr>
            <a:solidFill>
              <a:sysClr val="window" lastClr="FFFFFF"/>
            </a:solidFill>
            <a:ln w="28575">
              <a:solidFill>
                <a:srgbClr val="0000FF"/>
              </a:solidFill>
            </a:ln>
          </c:spPr>
          <c:dPt>
            <c:idx val="0"/>
            <c:spPr>
              <a:solidFill>
                <a:srgbClr val="FF0000"/>
              </a:solidFill>
              <a:ln w="28575">
                <a:solidFill>
                  <a:srgbClr val="0000FF"/>
                </a:solidFill>
              </a:ln>
            </c:spPr>
          </c:dPt>
          <c:dLbls>
            <c:dLbl>
              <c:idx val="0"/>
              <c:layout>
                <c:manualLayout>
                  <c:x val="1.6544217295260835E-3"/>
                  <c:y val="1.838088185336487E-4"/>
                </c:manualLayout>
              </c:layout>
              <c:spPr/>
              <c:txPr>
                <a:bodyPr/>
                <a:lstStyle/>
                <a:p>
                  <a:pPr>
                    <a:defRPr sz="2800" b="1" u="none">
                      <a:solidFill>
                        <a:srgbClr val="FF0000"/>
                      </a:solidFill>
                    </a:defRPr>
                  </a:pPr>
                  <a:endParaRPr lang="ru-RU"/>
                </a:p>
              </c:txPr>
              <c:showVal val="1"/>
            </c:dLbl>
            <c:dLbl>
              <c:idx val="1"/>
              <c:layout>
                <c:manualLayout>
                  <c:x val="1.0934048435403651E-2"/>
                  <c:y val="3.7199952860072173E-3"/>
                </c:manualLayout>
              </c:layout>
              <c:showVal val="1"/>
            </c:dLbl>
            <c:dLbl>
              <c:idx val="2"/>
              <c:layout>
                <c:manualLayout>
                  <c:x val="8.2038990516111344E-3"/>
                  <c:y val="3.9503905303172188E-3"/>
                </c:manualLayout>
              </c:layout>
              <c:showVal val="1"/>
            </c:dLbl>
            <c:dLbl>
              <c:idx val="3"/>
              <c:layout>
                <c:manualLayout>
                  <c:x val="9.5009079944165208E-3"/>
                  <c:y val="2.4570880209002391E-3"/>
                </c:manualLayout>
              </c:layout>
              <c:showVal val="1"/>
            </c:dLbl>
            <c:dLbl>
              <c:idx val="4"/>
              <c:layout>
                <c:manualLayout>
                  <c:x val="1.2101651330144059E-2"/>
                  <c:y val="2.9289485512890047E-3"/>
                </c:manualLayout>
              </c:layout>
              <c:showVal val="1"/>
            </c:dLbl>
            <c:dLbl>
              <c:idx val="5"/>
              <c:layout>
                <c:manualLayout>
                  <c:x val="2.7334062326364022E-3"/>
                  <c:y val="-9.5977262134207281E-3"/>
                </c:manualLayout>
              </c:layout>
              <c:showVal val="1"/>
            </c:dLbl>
            <c:dLbl>
              <c:idx val="6"/>
              <c:layout>
                <c:manualLayout>
                  <c:x val="5.4528426409810359E-3"/>
                  <c:y val="-1.2076723691988086E-2"/>
                </c:manualLayout>
              </c:layout>
              <c:showVal val="1"/>
            </c:dLbl>
            <c:dLbl>
              <c:idx val="7"/>
              <c:layout>
                <c:manualLayout>
                  <c:x val="6.944444444444451E-3"/>
                  <c:y val="-7.2831979776795813E-3"/>
                </c:manualLayout>
              </c:layout>
              <c:showVal val="1"/>
            </c:dLbl>
            <c:dLbl>
              <c:idx val="8"/>
              <c:layout>
                <c:manualLayout>
                  <c:x val="5.378511702286249E-3"/>
                  <c:y val="-4.6863176820624089E-2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 u="none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Лист1!$A$2:$A$9</c:f>
              <c:strCache>
                <c:ptCount val="8"/>
                <c:pt idx="0">
                  <c:v>ЦП мониторинга снижения смертности</c:v>
                </c:pt>
                <c:pt idx="1">
                  <c:v>ПСО № 1 г. Октябрьский</c:v>
                </c:pt>
                <c:pt idx="2">
                  <c:v>ПСО № 2 г. Белорецк</c:v>
                </c:pt>
                <c:pt idx="3">
                  <c:v>ПСО № 3 ГКБ № 18 г. Уфа</c:v>
                </c:pt>
                <c:pt idx="4">
                  <c:v>ПСО № 4 г. Туймазы</c:v>
                </c:pt>
                <c:pt idx="5">
                  <c:v>ПСО № 12 г. Белебей</c:v>
                </c:pt>
                <c:pt idx="6">
                  <c:v>РСЦ № 1 </c:v>
                </c:pt>
                <c:pt idx="7">
                  <c:v>ИТОГО по зоне 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25</c:v>
                </c:pt>
                <c:pt idx="1">
                  <c:v>27.9</c:v>
                </c:pt>
                <c:pt idx="2">
                  <c:v>35.5</c:v>
                </c:pt>
                <c:pt idx="3">
                  <c:v>45.4</c:v>
                </c:pt>
                <c:pt idx="4">
                  <c:v>48</c:v>
                </c:pt>
                <c:pt idx="5">
                  <c:v>25</c:v>
                </c:pt>
                <c:pt idx="6">
                  <c:v>7</c:v>
                </c:pt>
                <c:pt idx="7">
                  <c:v>23.1</c:v>
                </c:pt>
              </c:numCache>
            </c:numRef>
          </c:val>
        </c:ser>
        <c:axId val="92731648"/>
        <c:axId val="92078080"/>
      </c:barChart>
      <c:catAx>
        <c:axId val="92731648"/>
        <c:scaling>
          <c:orientation val="minMax"/>
        </c:scaling>
        <c:axPos val="b"/>
        <c:numFmt formatCode="General" sourceLinked="1"/>
        <c:tickLblPos val="nextTo"/>
        <c:txPr>
          <a:bodyPr rot="0"/>
          <a:lstStyle/>
          <a:p>
            <a:pPr>
              <a:defRPr sz="1400" b="1"/>
            </a:pPr>
            <a:endParaRPr lang="ru-RU"/>
          </a:p>
        </c:txPr>
        <c:crossAx val="92078080"/>
        <c:crosses val="autoZero"/>
        <c:auto val="1"/>
        <c:lblAlgn val="ctr"/>
        <c:lblOffset val="100"/>
      </c:catAx>
      <c:valAx>
        <c:axId val="92078080"/>
        <c:scaling>
          <c:orientation val="minMax"/>
          <c:max val="90"/>
          <c:min val="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92731648"/>
        <c:crosses val="autoZero"/>
        <c:crossBetween val="between"/>
        <c:majorUnit val="100"/>
        <c:minorUnit val="5"/>
      </c:valAx>
    </c:plotArea>
    <c:legend>
      <c:legendPos val="t"/>
      <c:legendEntry>
        <c:idx val="0"/>
        <c:txPr>
          <a:bodyPr/>
          <a:lstStyle/>
          <a:p>
            <a:pPr>
              <a:defRPr sz="1400"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="1"/>
            </a:pPr>
            <a:endParaRPr lang="ru-RU"/>
          </a:p>
        </c:txPr>
      </c:legendEntry>
      <c:layout>
        <c:manualLayout>
          <c:xMode val="edge"/>
          <c:yMode val="edge"/>
          <c:x val="0.81073129368588226"/>
          <c:y val="0.31002251600370589"/>
          <c:w val="0.15138888888888891"/>
          <c:h val="0.12200646942963672"/>
        </c:manualLayout>
      </c:layout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  <c:userShapes r:id="rId3"/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6.5857126985890482E-2"/>
          <c:y val="0.1687211837573605"/>
          <c:w val="0.73696330037403268"/>
          <c:h val="0.5749121519418382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FF00FF"/>
            </a:solidFill>
          </c:spPr>
          <c:dLbls>
            <c:dLbl>
              <c:idx val="0"/>
              <c:layout>
                <c:manualLayout>
                  <c:x val="1.9188238343887734E-2"/>
                  <c:y val="-3.3804230085546068E-2"/>
                </c:manualLayout>
              </c:layout>
              <c:showVal val="1"/>
            </c:dLbl>
            <c:dLbl>
              <c:idx val="1"/>
              <c:layout>
                <c:manualLayout>
                  <c:x val="1.9195805856772091E-2"/>
                  <c:y val="-9.7982940167141968E-3"/>
                </c:manualLayout>
              </c:layout>
              <c:showVal val="1"/>
            </c:dLbl>
            <c:dLbl>
              <c:idx val="2"/>
              <c:tx>
                <c:rich>
                  <a:bodyPr/>
                  <a:lstStyle/>
                  <a:p>
                    <a:pPr>
                      <a:defRPr b="1" i="1" u="sng">
                        <a:solidFill>
                          <a:srgbClr val="00B050"/>
                        </a:solidFill>
                      </a:defRPr>
                    </a:pPr>
                    <a:r>
                      <a:rPr lang="en-US" b="1" i="1" u="sng" dirty="0" smtClean="0">
                        <a:solidFill>
                          <a:srgbClr val="00B050"/>
                        </a:solidFill>
                      </a:rPr>
                      <a:t>20</a:t>
                    </a:r>
                    <a:r>
                      <a:rPr lang="ru-RU" b="1" i="1" u="sng" dirty="0" smtClean="0">
                        <a:solidFill>
                          <a:srgbClr val="00B050"/>
                        </a:solidFill>
                      </a:rPr>
                      <a:t>*</a:t>
                    </a:r>
                    <a:endParaRPr lang="en-US" i="1" u="sng" dirty="0">
                      <a:solidFill>
                        <a:srgbClr val="00B050"/>
                      </a:solidFill>
                    </a:endParaRPr>
                  </a:p>
                </c:rich>
              </c:tx>
              <c:spPr/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Коронарография</c:v>
                </c:pt>
                <c:pt idx="1">
                  <c:v>в т.ч. больным из ПСО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744</c:v>
                </c:pt>
                <c:pt idx="1">
                  <c:v>356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FFFF00"/>
            </a:solidFill>
          </c:spPr>
          <c:dLbls>
            <c:dLbl>
              <c:idx val="0"/>
              <c:layout>
                <c:manualLayout>
                  <c:x val="3.0164837774927525E-2"/>
                  <c:y val="-3.5927078061285311E-2"/>
                </c:manualLayout>
              </c:layout>
              <c:showVal val="1"/>
            </c:dLbl>
            <c:dLbl>
              <c:idx val="1"/>
              <c:layout>
                <c:manualLayout>
                  <c:x val="1.9195805856772091E-2"/>
                  <c:y val="-2.2862686038999838E-2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Коронарография</c:v>
                </c:pt>
                <c:pt idx="1">
                  <c:v>в т.ч. больным из ПСО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793</c:v>
                </c:pt>
                <c:pt idx="1">
                  <c:v>450</c:v>
                </c:pt>
              </c:numCache>
            </c:numRef>
          </c:val>
        </c:ser>
        <c:dLbls>
          <c:showVal val="1"/>
        </c:dLbls>
        <c:shape val="box"/>
        <c:axId val="92985984"/>
        <c:axId val="93077888"/>
        <c:axId val="0"/>
      </c:bar3DChart>
      <c:catAx>
        <c:axId val="92985984"/>
        <c:scaling>
          <c:orientation val="minMax"/>
        </c:scaling>
        <c:axPos val="b"/>
        <c:numFmt formatCode="General" sourceLinked="1"/>
        <c:tickLblPos val="nextTo"/>
        <c:txPr>
          <a:bodyPr rot="0"/>
          <a:lstStyle/>
          <a:p>
            <a:pPr>
              <a:defRPr sz="1400" b="1"/>
            </a:pPr>
            <a:endParaRPr lang="ru-RU"/>
          </a:p>
        </c:txPr>
        <c:crossAx val="93077888"/>
        <c:crosses val="autoZero"/>
        <c:auto val="1"/>
        <c:lblAlgn val="ctr"/>
        <c:lblOffset val="100"/>
      </c:catAx>
      <c:valAx>
        <c:axId val="93077888"/>
        <c:scaling>
          <c:orientation val="minMax"/>
          <c:max val="850"/>
          <c:min val="20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92985984"/>
        <c:crosses val="autoZero"/>
        <c:crossBetween val="between"/>
        <c:majorUnit val="5000"/>
      </c:valAx>
    </c:plotArea>
    <c:legend>
      <c:legendPos val="t"/>
      <c:layout>
        <c:manualLayout>
          <c:xMode val="edge"/>
          <c:yMode val="edge"/>
          <c:x val="0.77275876754434736"/>
          <c:y val="0"/>
          <c:w val="0.20895992703987029"/>
          <c:h val="0.22634637818020226"/>
        </c:manualLayout>
      </c:layout>
      <c:txPr>
        <a:bodyPr/>
        <a:lstStyle/>
        <a:p>
          <a:pPr>
            <a:defRPr sz="2000" b="1"/>
          </a:pPr>
          <a:endParaRPr lang="ru-RU"/>
        </a:p>
      </c:txPr>
    </c:legend>
    <c:plotVisOnly val="1"/>
    <c:dispBlanksAs val="gap"/>
  </c:chart>
  <c:txPr>
    <a:bodyPr/>
    <a:lstStyle/>
    <a:p>
      <a:pPr>
        <a:defRPr sz="1600"/>
      </a:pPr>
      <a:endParaRPr lang="ru-RU"/>
    </a:p>
  </c:txPr>
  <c:externalData r:id="rId2"/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8.9372975652277947E-2"/>
          <c:y val="3.2035087888785341E-2"/>
          <c:w val="0.90862938306000185"/>
          <c:h val="0.7970913859812672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FF00FF"/>
            </a:solidFill>
          </c:spPr>
          <c:dLbls>
            <c:dLbl>
              <c:idx val="0"/>
              <c:layout>
                <c:manualLayout>
                  <c:x val="1.665358977712024E-2"/>
                  <c:y val="1.3422325522748201E-2"/>
                </c:manualLayout>
              </c:layout>
              <c:showVal val="1"/>
            </c:dLbl>
            <c:dLbl>
              <c:idx val="1"/>
              <c:layout>
                <c:manualLayout>
                  <c:x val="1.9195805856772091E-2"/>
                  <c:y val="-9.7982940167141968E-3"/>
                </c:manualLayout>
              </c:layout>
              <c:showVal val="1"/>
            </c:dLbl>
            <c:dLbl>
              <c:idx val="2"/>
              <c:tx>
                <c:rich>
                  <a:bodyPr/>
                  <a:lstStyle/>
                  <a:p>
                    <a:pPr>
                      <a:defRPr b="1" i="1" u="sng">
                        <a:solidFill>
                          <a:srgbClr val="00B050"/>
                        </a:solidFill>
                      </a:defRPr>
                    </a:pPr>
                    <a:r>
                      <a:rPr lang="en-US" b="1" i="1" u="sng" dirty="0" smtClean="0">
                        <a:solidFill>
                          <a:srgbClr val="00B050"/>
                        </a:solidFill>
                      </a:rPr>
                      <a:t>20</a:t>
                    </a:r>
                    <a:r>
                      <a:rPr lang="ru-RU" b="1" i="1" u="sng" dirty="0" smtClean="0">
                        <a:solidFill>
                          <a:srgbClr val="00B050"/>
                        </a:solidFill>
                      </a:rPr>
                      <a:t>*</a:t>
                    </a:r>
                    <a:endParaRPr lang="en-US" i="1" u="sng" dirty="0">
                      <a:solidFill>
                        <a:srgbClr val="00B050"/>
                      </a:solidFill>
                    </a:endParaRPr>
                  </a:p>
                </c:rich>
              </c:tx>
              <c:spPr/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Стентирование КА</c:v>
                </c:pt>
                <c:pt idx="1">
                  <c:v>в т.ч. больным из ПСО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278</c:v>
                </c:pt>
                <c:pt idx="1">
                  <c:v>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FFFF00"/>
            </a:solidFill>
          </c:spPr>
          <c:dLbls>
            <c:dLbl>
              <c:idx val="0"/>
              <c:layout>
                <c:manualLayout>
                  <c:x val="3.5592002755548489E-2"/>
                  <c:y val="-5.9549516655355581E-3"/>
                </c:manualLayout>
              </c:layout>
              <c:showVal val="1"/>
            </c:dLbl>
            <c:dLbl>
              <c:idx val="1"/>
              <c:layout>
                <c:manualLayout>
                  <c:x val="2.7336895717361427E-2"/>
                  <c:y val="-5.7358089048155127E-3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Стентирование КА</c:v>
                </c:pt>
                <c:pt idx="1">
                  <c:v>в т.ч. больным из ПСО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287</c:v>
                </c:pt>
                <c:pt idx="1">
                  <c:v>134</c:v>
                </c:pt>
              </c:numCache>
            </c:numRef>
          </c:val>
        </c:ser>
        <c:dLbls>
          <c:showVal val="1"/>
        </c:dLbls>
        <c:shape val="cone"/>
        <c:axId val="93116288"/>
        <c:axId val="93117824"/>
        <c:axId val="0"/>
      </c:bar3DChart>
      <c:catAx>
        <c:axId val="93116288"/>
        <c:scaling>
          <c:orientation val="minMax"/>
        </c:scaling>
        <c:axPos val="b"/>
        <c:numFmt formatCode="General" sourceLinked="1"/>
        <c:tickLblPos val="nextTo"/>
        <c:txPr>
          <a:bodyPr rot="0"/>
          <a:lstStyle/>
          <a:p>
            <a:pPr>
              <a:defRPr sz="1400" b="1"/>
            </a:pPr>
            <a:endParaRPr lang="ru-RU"/>
          </a:p>
        </c:txPr>
        <c:crossAx val="93117824"/>
        <c:crosses val="autoZero"/>
        <c:auto val="1"/>
        <c:lblAlgn val="ctr"/>
        <c:lblOffset val="100"/>
      </c:catAx>
      <c:valAx>
        <c:axId val="93117824"/>
        <c:scaling>
          <c:orientation val="minMax"/>
          <c:max val="310"/>
          <c:min val="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93116288"/>
        <c:crosses val="autoZero"/>
        <c:crossBetween val="between"/>
        <c:majorUnit val="5000"/>
      </c:valAx>
    </c:plotArea>
    <c:plotVisOnly val="1"/>
    <c:dispBlanksAs val="gap"/>
  </c:chart>
  <c:txPr>
    <a:bodyPr/>
    <a:lstStyle/>
    <a:p>
      <a:pPr>
        <a:defRPr sz="1600"/>
      </a:pPr>
      <a:endParaRPr lang="ru-RU"/>
    </a:p>
  </c:txPr>
  <c:externalData r:id="rId2"/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8.9373047774307157E-2"/>
          <c:y val="3.2034982224197345E-2"/>
          <c:w val="0.90862938306000185"/>
          <c:h val="0.5749121519418382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FF00FF"/>
            </a:solidFill>
          </c:spPr>
          <c:dLbls>
            <c:dLbl>
              <c:idx val="0"/>
              <c:layout>
                <c:manualLayout>
                  <c:x val="3.5649353734005296E-2"/>
                  <c:y val="-2.9394882050142592E-2"/>
                </c:manualLayout>
              </c:layout>
              <c:showVal val="1"/>
            </c:dLbl>
            <c:dLbl>
              <c:idx val="1"/>
              <c:layout>
                <c:manualLayout>
                  <c:x val="1.9195805856772091E-2"/>
                  <c:y val="-9.7982940167141968E-3"/>
                </c:manualLayout>
              </c:layout>
              <c:showVal val="1"/>
            </c:dLbl>
            <c:dLbl>
              <c:idx val="2"/>
              <c:tx>
                <c:rich>
                  <a:bodyPr/>
                  <a:lstStyle/>
                  <a:p>
                    <a:pPr>
                      <a:defRPr b="1" i="1" u="sng">
                        <a:solidFill>
                          <a:srgbClr val="00B050"/>
                        </a:solidFill>
                      </a:defRPr>
                    </a:pPr>
                    <a:r>
                      <a:rPr lang="en-US" b="1" i="1" u="sng" dirty="0" smtClean="0">
                        <a:solidFill>
                          <a:srgbClr val="00B050"/>
                        </a:solidFill>
                      </a:rPr>
                      <a:t>20</a:t>
                    </a:r>
                    <a:r>
                      <a:rPr lang="ru-RU" b="1" i="1" u="sng" dirty="0" smtClean="0">
                        <a:solidFill>
                          <a:srgbClr val="00B050"/>
                        </a:solidFill>
                      </a:rPr>
                      <a:t>*</a:t>
                    </a:r>
                    <a:endParaRPr lang="en-US" i="1" u="sng" dirty="0">
                      <a:solidFill>
                        <a:srgbClr val="00B050"/>
                      </a:solidFill>
                    </a:endParaRPr>
                  </a:p>
                </c:rich>
              </c:tx>
              <c:spPr/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Балонная ангиопластика</c:v>
                </c:pt>
                <c:pt idx="1">
                  <c:v>в т.ч. больным из ПСО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54</c:v>
                </c:pt>
                <c:pt idx="1">
                  <c:v>14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FFFF00"/>
            </a:solidFill>
          </c:spPr>
          <c:dLbls>
            <c:dLbl>
              <c:idx val="0"/>
              <c:layout>
                <c:manualLayout>
                  <c:x val="2.4859942222511852E-2"/>
                  <c:y val="-3.1410065936097152E-3"/>
                </c:manualLayout>
              </c:layout>
              <c:showVal val="1"/>
            </c:dLbl>
            <c:dLbl>
              <c:idx val="1"/>
              <c:layout>
                <c:manualLayout>
                  <c:x val="2.7153163810373668E-2"/>
                  <c:y val="6.6447249702408515E-3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Балонная ангиопластика</c:v>
                </c:pt>
                <c:pt idx="1">
                  <c:v>в т.ч. больным из ПСО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70</c:v>
                </c:pt>
                <c:pt idx="1">
                  <c:v>27</c:v>
                </c:pt>
              </c:numCache>
            </c:numRef>
          </c:val>
        </c:ser>
        <c:dLbls>
          <c:showVal val="1"/>
        </c:dLbls>
        <c:shape val="pyramid"/>
        <c:axId val="93205248"/>
        <c:axId val="93206784"/>
        <c:axId val="0"/>
      </c:bar3DChart>
      <c:catAx>
        <c:axId val="93205248"/>
        <c:scaling>
          <c:orientation val="minMax"/>
        </c:scaling>
        <c:axPos val="b"/>
        <c:numFmt formatCode="General" sourceLinked="1"/>
        <c:tickLblPos val="nextTo"/>
        <c:txPr>
          <a:bodyPr rot="0"/>
          <a:lstStyle/>
          <a:p>
            <a:pPr>
              <a:defRPr sz="1400" b="1"/>
            </a:pPr>
            <a:endParaRPr lang="ru-RU"/>
          </a:p>
        </c:txPr>
        <c:crossAx val="93206784"/>
        <c:crosses val="autoZero"/>
        <c:auto val="1"/>
        <c:lblAlgn val="ctr"/>
        <c:lblOffset val="100"/>
      </c:catAx>
      <c:valAx>
        <c:axId val="93206784"/>
        <c:scaling>
          <c:orientation val="minMax"/>
          <c:max val="80"/>
          <c:min val="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93205248"/>
        <c:crosses val="autoZero"/>
        <c:crossBetween val="between"/>
        <c:majorUnit val="5000"/>
      </c:valAx>
    </c:plotArea>
    <c:plotVisOnly val="1"/>
    <c:dispBlanksAs val="gap"/>
  </c:chart>
  <c:txPr>
    <a:bodyPr/>
    <a:lstStyle/>
    <a:p>
      <a:pPr>
        <a:defRPr sz="1600"/>
      </a:pPr>
      <a:endParaRPr lang="ru-RU"/>
    </a:p>
  </c:txPr>
  <c:externalData r:id="rId2"/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75"/>
      <c:rotY val="210"/>
      <c:perspective val="30"/>
    </c:view3D>
    <c:plotArea>
      <c:layout>
        <c:manualLayout>
          <c:layoutTarget val="inner"/>
          <c:xMode val="edge"/>
          <c:yMode val="edge"/>
          <c:x val="0.29676984543804896"/>
          <c:y val="6.0563049888700496E-2"/>
          <c:w val="0.70323015456195059"/>
          <c:h val="0.9373120188787585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7"/>
          <c:dPt>
            <c:idx val="0"/>
            <c:spPr>
              <a:solidFill>
                <a:srgbClr val="FFFFCC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ysClr val="window" lastClr="FFFFFF">
                  <a:lumMod val="50000"/>
                </a:sysClr>
              </a:solidFill>
            </c:spPr>
          </c:dPt>
          <c:dPt>
            <c:idx val="2"/>
            <c:spPr>
              <a:solidFill>
                <a:srgbClr val="CCFFCC"/>
              </a:solidFill>
              <a:ln>
                <a:solidFill>
                  <a:srgbClr val="00B050"/>
                </a:solidFill>
              </a:ln>
            </c:spPr>
          </c:dPt>
          <c:dLbls>
            <c:dLbl>
              <c:idx val="0"/>
              <c:layout>
                <c:manualLayout>
                  <c:x val="0.24733678581167756"/>
                  <c:y val="-2.2317585301837268E-2"/>
                </c:manualLayout>
              </c:layout>
              <c:showPercent val="1"/>
            </c:dLbl>
            <c:dLbl>
              <c:idx val="1"/>
              <c:layout>
                <c:manualLayout>
                  <c:x val="8.7756242572374216E-2"/>
                  <c:y val="9.6610965296004742E-2"/>
                </c:manualLayout>
              </c:layout>
              <c:spPr/>
              <c:txPr>
                <a:bodyPr/>
                <a:lstStyle/>
                <a:p>
                  <a:pPr>
                    <a:defRPr sz="32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Percent val="1"/>
            </c:dLbl>
            <c:dLbl>
              <c:idx val="2"/>
              <c:layout>
                <c:manualLayout>
                  <c:x val="-8.7108587261348E-2"/>
                  <c:y val="-0.11419101778944299"/>
                </c:manualLayout>
              </c:layout>
              <c:showPercent val="1"/>
            </c:dLbl>
            <c:txPr>
              <a:bodyPr/>
              <a:lstStyle/>
              <a:p>
                <a:pPr>
                  <a:defRPr sz="3200" b="1">
                    <a:solidFill>
                      <a:srgbClr val="0000FF"/>
                    </a:solidFill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Лист1!$A$2:$A$4</c:f>
              <c:strCache>
                <c:ptCount val="3"/>
                <c:pt idx="0">
                  <c:v>Стентировано</c:v>
                </c:pt>
                <c:pt idx="1">
                  <c:v>Балонная ангиопластика</c:v>
                </c:pt>
                <c:pt idx="2">
                  <c:v>прочие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642</c:v>
                </c:pt>
                <c:pt idx="1">
                  <c:v>171</c:v>
                </c:pt>
                <c:pt idx="2">
                  <c:v>1193</c:v>
                </c:pt>
              </c:numCache>
            </c:numRef>
          </c:val>
        </c:ser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2"/>
  <c:userShapes r:id="rId3"/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40"/>
      <c:rotY val="320"/>
      <c:perspective val="30"/>
    </c:view3D>
    <c:plotArea>
      <c:layout>
        <c:manualLayout>
          <c:layoutTarget val="inner"/>
          <c:xMode val="edge"/>
          <c:yMode val="edge"/>
          <c:x val="4.0856983152090846E-2"/>
          <c:y val="0.11186345725179471"/>
          <c:w val="0.91894895573346003"/>
          <c:h val="0.826425905395854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explosion val="3"/>
          <c:dPt>
            <c:idx val="0"/>
            <c:spPr>
              <a:solidFill>
                <a:srgbClr val="0000FF"/>
              </a:solidFill>
            </c:spPr>
          </c:dPt>
          <c:dPt>
            <c:idx val="1"/>
            <c:spPr>
              <a:solidFill>
                <a:srgbClr val="4BACC6">
                  <a:lumMod val="60000"/>
                  <a:lumOff val="40000"/>
                </a:srgbClr>
              </a:solidFill>
            </c:spPr>
          </c:dPt>
          <c:dLbls>
            <c:dLbl>
              <c:idx val="0"/>
              <c:layout>
                <c:manualLayout>
                  <c:x val="-0.17016497625027438"/>
                  <c:y val="0.2649347774258371"/>
                </c:manualLayout>
              </c:layout>
              <c:showPercent val="1"/>
            </c:dLbl>
            <c:dLbl>
              <c:idx val="1"/>
              <c:layout>
                <c:manualLayout>
                  <c:x val="0.43489509422241757"/>
                  <c:y val="-0.10813706958209868"/>
                </c:manualLayout>
              </c:layout>
              <c:showPercent val="1"/>
            </c:dLbl>
            <c:dLbl>
              <c:idx val="2"/>
              <c:layout>
                <c:manualLayout>
                  <c:x val="0.12018711292660429"/>
                  <c:y val="-0.21605356207733861"/>
                </c:manualLayout>
              </c:layout>
              <c:tx>
                <c:rich>
                  <a:bodyPr/>
                  <a:lstStyle/>
                  <a:p>
                    <a:r>
                      <a:rPr lang="ru-RU" sz="2000" dirty="0" smtClean="0"/>
                      <a:t>НС</a:t>
                    </a:r>
                    <a:r>
                      <a:rPr lang="ru-RU" sz="2000" dirty="0"/>
                      <a:t>
8%</a:t>
                    </a:r>
                    <a:endParaRPr lang="ru-RU" dirty="0"/>
                  </a:p>
                </c:rich>
              </c:tx>
              <c:showPercent val="1"/>
            </c:dLbl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Лист1!$A$2:$A$3</c:f>
              <c:strCache>
                <c:ptCount val="2"/>
                <c:pt idx="0">
                  <c:v>ИМ стентированный</c:v>
                </c:pt>
                <c:pt idx="1">
                  <c:v>ИМ без оперативного лечения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411</c:v>
                </c:pt>
                <c:pt idx="1">
                  <c:v>376</c:v>
                </c:pt>
              </c:numCache>
            </c:numRef>
          </c:val>
        </c:ser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2"/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40"/>
      <c:rotY val="220"/>
      <c:perspective val="30"/>
    </c:view3D>
    <c:plotArea>
      <c:layout>
        <c:manualLayout>
          <c:layoutTarget val="inner"/>
          <c:xMode val="edge"/>
          <c:yMode val="edge"/>
          <c:x val="4.0856983152090846E-2"/>
          <c:y val="0.11186345725179471"/>
          <c:w val="0.91894895573346003"/>
          <c:h val="0.826425905395854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dPt>
            <c:idx val="0"/>
            <c:spPr>
              <a:solidFill>
                <a:srgbClr val="CCFFCC"/>
              </a:solidFill>
            </c:spPr>
          </c:dPt>
          <c:dPt>
            <c:idx val="1"/>
            <c:spPr>
              <a:solidFill>
                <a:srgbClr val="00B050"/>
              </a:solidFill>
            </c:spPr>
          </c:dPt>
          <c:dLbls>
            <c:dLbl>
              <c:idx val="0"/>
              <c:layout>
                <c:manualLayout>
                  <c:x val="8.7160187329612962E-2"/>
                  <c:y val="-7.4904437701366552E-2"/>
                </c:manualLayout>
              </c:layout>
              <c:spPr/>
              <c:txPr>
                <a:bodyPr/>
                <a:lstStyle/>
                <a:p>
                  <a:pPr>
                    <a:defRPr sz="20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showPercent val="1"/>
            </c:dLbl>
            <c:dLbl>
              <c:idx val="1"/>
              <c:layout>
                <c:manualLayout>
                  <c:x val="-0.37870756525628235"/>
                  <c:y val="0.35490804841128765"/>
                </c:manualLayout>
              </c:layout>
              <c:showPercent val="1"/>
            </c:dLbl>
            <c:dLbl>
              <c:idx val="2"/>
              <c:layout>
                <c:manualLayout>
                  <c:x val="0.12018711292660429"/>
                  <c:y val="-0.21605356207733861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 smtClean="0"/>
                      <a:t>НС</a:t>
                    </a:r>
                    <a:r>
                      <a:rPr lang="ru-RU" sz="2000" b="1" dirty="0"/>
                      <a:t>
8%</a:t>
                    </a:r>
                    <a:endParaRPr lang="ru-RU" dirty="0"/>
                  </a:p>
                </c:rich>
              </c:tx>
              <c:showPercent val="1"/>
            </c:dLbl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Лист1!$A$2:$A$3</c:f>
              <c:strCache>
                <c:ptCount val="2"/>
                <c:pt idx="0">
                  <c:v>НС стентированный</c:v>
                </c:pt>
                <c:pt idx="1">
                  <c:v>НС без оперативного лечения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231</c:v>
                </c:pt>
                <c:pt idx="1">
                  <c:v>996</c:v>
                </c:pt>
              </c:numCache>
            </c:numRef>
          </c:val>
        </c:ser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chemeClr val="accent2">
                    <a:lumMod val="50000"/>
                  </a:schemeClr>
                </a:solidFill>
              </a:defRPr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Оборот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койки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14967835117883699"/>
          <c:y val="6.5129452051047809E-2"/>
        </c:manualLayout>
      </c:layout>
    </c:title>
    <c:view3D>
      <c:rotX val="10"/>
      <c:rotY val="0"/>
      <c:perspective val="20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Оборот крйки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dLbls>
            <c:dLbl>
              <c:idx val="0"/>
              <c:layout>
                <c:manualLayout>
                  <c:x val="3.6877674720324984E-3"/>
                  <c:y val="-3.0393744290488977E-2"/>
                </c:manualLayout>
              </c:layout>
              <c:showVal val="1"/>
            </c:dLbl>
            <c:dLbl>
              <c:idx val="2"/>
              <c:spPr/>
              <c:txPr>
                <a:bodyPr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ru-RU"/>
                </a:p>
              </c:txPr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2014</c:v>
                </c:pt>
                <c:pt idx="1">
                  <c:v>2015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34.200000000000003</c:v>
                </c:pt>
                <c:pt idx="1">
                  <c:v>36</c:v>
                </c:pt>
              </c:numCache>
            </c:numRef>
          </c:val>
        </c:ser>
        <c:shape val="pyramid"/>
        <c:axId val="72291072"/>
        <c:axId val="72292608"/>
        <c:axId val="0"/>
      </c:bar3DChart>
      <c:catAx>
        <c:axId val="72291072"/>
        <c:scaling>
          <c:orientation val="minMax"/>
        </c:scaling>
        <c:axPos val="b"/>
        <c:numFmt formatCode="General" sourceLinked="1"/>
        <c:tickLblPos val="nextTo"/>
        <c:txPr>
          <a:bodyPr rot="0"/>
          <a:lstStyle/>
          <a:p>
            <a:pPr>
              <a:defRPr sz="1400" b="1"/>
            </a:pPr>
            <a:endParaRPr lang="ru-RU"/>
          </a:p>
        </c:txPr>
        <c:crossAx val="72292608"/>
        <c:crosses val="autoZero"/>
        <c:auto val="1"/>
        <c:lblAlgn val="ctr"/>
        <c:lblOffset val="100"/>
      </c:catAx>
      <c:valAx>
        <c:axId val="72292608"/>
        <c:scaling>
          <c:orientation val="minMax"/>
          <c:max val="37"/>
          <c:min val="32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72291072"/>
        <c:crosses val="autoZero"/>
        <c:crossBetween val="between"/>
        <c:majorUnit val="4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40"/>
      <c:rotY val="150"/>
      <c:perspective val="30"/>
    </c:view3D>
    <c:plotArea>
      <c:layout>
        <c:manualLayout>
          <c:layoutTarget val="inner"/>
          <c:xMode val="edge"/>
          <c:yMode val="edge"/>
          <c:x val="5.582990778802358E-3"/>
          <c:y val="7.1441714809465521E-3"/>
          <c:w val="0.91894895573346003"/>
          <c:h val="0.826425905395854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dPt>
            <c:idx val="0"/>
            <c:spPr>
              <a:solidFill>
                <a:srgbClr val="0000FF"/>
              </a:solidFill>
            </c:spPr>
          </c:dPt>
          <c:dPt>
            <c:idx val="1"/>
            <c:spPr>
              <a:solidFill>
                <a:srgbClr val="CCFFCC"/>
              </a:solidFill>
            </c:spPr>
          </c:dPt>
          <c:dLbls>
            <c:dLbl>
              <c:idx val="0"/>
              <c:layout>
                <c:manualLayout>
                  <c:x val="0.27965003888456841"/>
                  <c:y val="-8.0348277274747179E-2"/>
                </c:manualLayout>
              </c:layout>
              <c:showPercent val="1"/>
            </c:dLbl>
            <c:dLbl>
              <c:idx val="1"/>
              <c:layout>
                <c:manualLayout>
                  <c:x val="-0.26570436618153526"/>
                  <c:y val="3.6304125930452173E-2"/>
                </c:manualLayout>
              </c:layout>
              <c:spPr/>
              <c:txPr>
                <a:bodyPr/>
                <a:lstStyle/>
                <a:p>
                  <a:pPr>
                    <a:defRPr sz="28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showPercent val="1"/>
            </c:dLbl>
            <c:dLbl>
              <c:idx val="2"/>
              <c:layout>
                <c:manualLayout>
                  <c:x val="0.12018711292660429"/>
                  <c:y val="-0.21605356207733861"/>
                </c:manualLayout>
              </c:layout>
              <c:tx>
                <c:rich>
                  <a:bodyPr/>
                  <a:lstStyle/>
                  <a:p>
                    <a:r>
                      <a:rPr lang="ru-RU" sz="2800" dirty="0" smtClean="0"/>
                      <a:t>НС</a:t>
                    </a:r>
                    <a:r>
                      <a:rPr lang="ru-RU" sz="2800" dirty="0"/>
                      <a:t>
8%</a:t>
                    </a:r>
                    <a:endParaRPr lang="ru-RU" dirty="0"/>
                  </a:p>
                </c:rich>
              </c:tx>
              <c:showPercent val="1"/>
            </c:dLbl>
            <c:txPr>
              <a:bodyPr/>
              <a:lstStyle/>
              <a:p>
                <a:pPr>
                  <a:defRPr sz="28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Лист1!$A$2:$A$3</c:f>
              <c:strCache>
                <c:ptCount val="2"/>
                <c:pt idx="0">
                  <c:v>ИМ стентирования</c:v>
                </c:pt>
                <c:pt idx="1">
                  <c:v>НС стентирования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411</c:v>
                </c:pt>
                <c:pt idx="1">
                  <c:v>231</c:v>
                </c:pt>
              </c:numCache>
            </c:numRef>
          </c:val>
        </c:ser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2"/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7.981746881125884E-2"/>
          <c:y val="2.626776693842529E-2"/>
        </c:manualLayout>
      </c:layout>
      <c:txPr>
        <a:bodyPr/>
        <a:lstStyle/>
        <a:p>
          <a:pPr>
            <a:defRPr sz="2800">
              <a:solidFill>
                <a:schemeClr val="tx1"/>
              </a:solidFill>
            </a:defRPr>
          </a:pPr>
          <a:endParaRPr lang="ru-RU"/>
        </a:p>
      </c:txPr>
    </c:title>
    <c:view3D>
      <c:rotX val="40"/>
      <c:rotY val="210"/>
      <c:perspective val="30"/>
    </c:view3D>
    <c:plotArea>
      <c:layout>
        <c:manualLayout>
          <c:layoutTarget val="inner"/>
          <c:xMode val="edge"/>
          <c:yMode val="edge"/>
          <c:x val="4.0856983152090846E-2"/>
          <c:y val="0.11186345725179471"/>
          <c:w val="0.91894895573346003"/>
          <c:h val="0.826425905395854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dPt>
            <c:idx val="0"/>
            <c:spPr>
              <a:solidFill>
                <a:srgbClr val="00B0F0"/>
              </a:solidFill>
            </c:spPr>
          </c:dPt>
          <c:dPt>
            <c:idx val="1"/>
            <c:spPr>
              <a:solidFill>
                <a:srgbClr val="FFC000"/>
              </a:solidFill>
            </c:spPr>
          </c:dPt>
          <c:dPt>
            <c:idx val="2"/>
            <c:spPr>
              <a:solidFill>
                <a:srgbClr val="FF00FF"/>
              </a:solidFill>
            </c:spPr>
          </c:dPt>
          <c:dLbls>
            <c:dLbl>
              <c:idx val="0"/>
              <c:layout>
                <c:manualLayout>
                  <c:x val="-0.14486921860587695"/>
                  <c:y val="0.22146619697243652"/>
                </c:manualLayout>
              </c:layout>
              <c:showCatName val="1"/>
              <c:showPercent val="1"/>
            </c:dLbl>
            <c:dLbl>
              <c:idx val="1"/>
              <c:layout>
                <c:manualLayout>
                  <c:x val="-0.12227478866153259"/>
                  <c:y val="-0.107167069820525"/>
                </c:manualLayout>
              </c:layout>
              <c:showCatName val="1"/>
              <c:showPercent val="1"/>
            </c:dLbl>
            <c:dLbl>
              <c:idx val="2"/>
              <c:layout>
                <c:manualLayout>
                  <c:x val="9.2478388342643006E-2"/>
                  <c:y val="-0.2200623541828687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bg1"/>
                        </a:solidFill>
                      </a:rPr>
                      <a:t>НС</a:t>
                    </a:r>
                    <a:r>
                      <a:rPr lang="ru-RU" dirty="0">
                        <a:solidFill>
                          <a:schemeClr val="bg1"/>
                        </a:solidFill>
                      </a:rPr>
                      <a:t>
8%</a:t>
                    </a:r>
                  </a:p>
                </c:rich>
              </c:tx>
              <c:showCatName val="1"/>
              <c:showPercent val="1"/>
            </c:dLbl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CatName val="1"/>
            <c:showPercent val="1"/>
            <c:showLeaderLines val="1"/>
          </c:dLbls>
          <c:cat>
            <c:strRef>
              <c:f>Лист1!$A$2:$A$4</c:f>
              <c:strCache>
                <c:ptCount val="3"/>
                <c:pt idx="0">
                  <c:v>ИМ с ↑ST</c:v>
                </c:pt>
                <c:pt idx="1">
                  <c:v>ИМ без ПST</c:v>
                </c:pt>
                <c:pt idx="2">
                  <c:v>Нестабильная стенокардия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40</c:v>
                </c:pt>
                <c:pt idx="1">
                  <c:v>5</c:v>
                </c:pt>
                <c:pt idx="2">
                  <c:v>4</c:v>
                </c:pt>
              </c:numCache>
            </c:numRef>
          </c:val>
        </c:ser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2"/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1.1421269797807802E-2"/>
          <c:y val="7.7322183500078939E-2"/>
        </c:manualLayout>
      </c:layout>
      <c:txPr>
        <a:bodyPr/>
        <a:lstStyle/>
        <a:p>
          <a:pPr>
            <a:defRPr sz="2800">
              <a:solidFill>
                <a:schemeClr val="tx1"/>
              </a:solidFill>
            </a:defRPr>
          </a:pPr>
          <a:endParaRPr lang="ru-RU"/>
        </a:p>
      </c:txPr>
    </c:title>
    <c:view3D>
      <c:rotX val="40"/>
      <c:rotY val="210"/>
      <c:perspective val="30"/>
    </c:view3D>
    <c:plotArea>
      <c:layout>
        <c:manualLayout>
          <c:layoutTarget val="inner"/>
          <c:xMode val="edge"/>
          <c:yMode val="edge"/>
          <c:x val="4.0856983152090846E-2"/>
          <c:y val="0.11186345725179471"/>
          <c:w val="0.91894895573346003"/>
          <c:h val="0.826425905395854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dPt>
            <c:idx val="0"/>
            <c:spPr>
              <a:solidFill>
                <a:srgbClr val="00B0F0"/>
              </a:solidFill>
            </c:spPr>
          </c:dPt>
          <c:dPt>
            <c:idx val="1"/>
            <c:spPr>
              <a:solidFill>
                <a:srgbClr val="FFC000"/>
              </a:solidFill>
            </c:spPr>
          </c:dPt>
          <c:dPt>
            <c:idx val="2"/>
            <c:spPr>
              <a:solidFill>
                <a:srgbClr val="00B050"/>
              </a:solidFill>
            </c:spPr>
          </c:dPt>
          <c:dLbls>
            <c:dLbl>
              <c:idx val="0"/>
              <c:layout>
                <c:manualLayout>
                  <c:x val="-0.11490479552451162"/>
                  <c:y val="0.22309601868136256"/>
                </c:manualLayout>
              </c:layout>
              <c:showCatName val="1"/>
              <c:showPercent val="1"/>
            </c:dLbl>
            <c:dLbl>
              <c:idx val="1"/>
              <c:layout>
                <c:manualLayout>
                  <c:x val="-1.3931023793055209E-2"/>
                  <c:y val="-0.20194480487493022"/>
                </c:manualLayout>
              </c:layout>
              <c:showCatName val="1"/>
              <c:showPercent val="1"/>
            </c:dLbl>
            <c:dLbl>
              <c:idx val="2"/>
              <c:delete val="1"/>
            </c:dLbl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CatName val="1"/>
            <c:showPercent val="1"/>
            <c:showLeaderLines val="1"/>
          </c:dLbls>
          <c:cat>
            <c:strRef>
              <c:f>Лист1!$A$2:$A$4</c:f>
              <c:strCache>
                <c:ptCount val="3"/>
                <c:pt idx="0">
                  <c:v>ИМ с ↑ST</c:v>
                </c:pt>
                <c:pt idx="1">
                  <c:v>ИМ без ПST</c:v>
                </c:pt>
                <c:pt idx="2">
                  <c:v>Нестабильная стенокардия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42</c:v>
                </c:pt>
                <c:pt idx="1">
                  <c:v>9</c:v>
                </c:pt>
                <c:pt idx="2">
                  <c:v>0</c:v>
                </c:pt>
              </c:numCache>
            </c:numRef>
          </c:val>
        </c:ser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2"/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40"/>
      <c:rotY val="18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chemeClr val="bg1"/>
              </a:solidFill>
            </c:spPr>
          </c:dPt>
          <c:dPt>
            <c:idx val="1"/>
            <c:spPr>
              <a:solidFill>
                <a:srgbClr val="6600CC"/>
              </a:solidFill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225</c:v>
                </c:pt>
                <c:pt idx="1">
                  <c:v>6564</c:v>
                </c:pt>
              </c:numCache>
            </c:numRef>
          </c:val>
        </c:ser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принято</c:v>
                </c:pt>
              </c:strCache>
            </c:strRef>
          </c:tx>
          <c:spPr>
            <a:solidFill>
              <a:srgbClr val="0000FF"/>
            </a:solidFill>
          </c:spPr>
          <c:dLbls>
            <c:dLbl>
              <c:idx val="0"/>
              <c:layout>
                <c:manualLayout>
                  <c:x val="2.083333333333335E-2"/>
                  <c:y val="-4.0063990219198806E-2"/>
                </c:manualLayout>
              </c:layout>
              <c:showVal val="1"/>
            </c:dLbl>
            <c:dLbl>
              <c:idx val="1"/>
              <c:layout>
                <c:manualLayout>
                  <c:x val="2.5000000000000001E-2"/>
                  <c:y val="-3.1160881281599048E-2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врачи</c:v>
                </c:pt>
                <c:pt idx="1">
                  <c:v>средний мед. персонал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30</c:v>
                </c:pt>
                <c:pt idx="1">
                  <c:v>95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уволено</c:v>
                </c:pt>
              </c:strCache>
            </c:strRef>
          </c:tx>
          <c:spPr>
            <a:solidFill>
              <a:srgbClr val="FFFF00"/>
            </a:solidFill>
          </c:spPr>
          <c:dLbls>
            <c:dLbl>
              <c:idx val="0"/>
              <c:layout>
                <c:manualLayout>
                  <c:x val="2.5000000000000001E-2"/>
                  <c:y val="-1.7806217875199433E-2"/>
                </c:manualLayout>
              </c:layout>
              <c:showVal val="1"/>
            </c:dLbl>
            <c:dLbl>
              <c:idx val="1"/>
              <c:layout>
                <c:manualLayout>
                  <c:x val="3.125E-2"/>
                  <c:y val="-4.4515544687998614E-2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врачи</c:v>
                </c:pt>
                <c:pt idx="1">
                  <c:v>средний мед. персонал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30</c:v>
                </c:pt>
                <c:pt idx="1">
                  <c:v>78</c:v>
                </c:pt>
              </c:numCache>
            </c:numRef>
          </c:val>
        </c:ser>
        <c:shape val="cylinder"/>
        <c:axId val="9243264"/>
        <c:axId val="9253248"/>
        <c:axId val="0"/>
      </c:bar3DChart>
      <c:catAx>
        <c:axId val="9243264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9253248"/>
        <c:crosses val="autoZero"/>
        <c:auto val="1"/>
        <c:lblAlgn val="ctr"/>
        <c:lblOffset val="100"/>
      </c:catAx>
      <c:valAx>
        <c:axId val="9253248"/>
        <c:scaling>
          <c:orientation val="minMax"/>
          <c:max val="100"/>
          <c:min val="0"/>
        </c:scaling>
        <c:axPos val="l"/>
        <c:majorGridlines/>
        <c:numFmt formatCode="General" sourceLinked="1"/>
        <c:tickLblPos val="nextTo"/>
        <c:crossAx val="9243264"/>
        <c:crosses val="autoZero"/>
        <c:crossBetween val="between"/>
        <c:majorUnit val="120"/>
      </c:valAx>
    </c:plotArea>
    <c:legend>
      <c:legendPos val="t"/>
      <c:layout>
        <c:manualLayout>
          <c:xMode val="edge"/>
          <c:yMode val="edge"/>
          <c:x val="0.10536876640419951"/>
          <c:y val="2.6709326812799195E-2"/>
          <c:w val="0.77884580052493513"/>
          <c:h val="0.12355377057179003"/>
        </c:manualLayout>
      </c:layout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rgbClr val="9966FF"/>
                </a:solidFill>
              </a:defRPr>
            </a:pPr>
            <a:r>
              <a:rPr lang="ru-RU" dirty="0" smtClean="0">
                <a:solidFill>
                  <a:srgbClr val="9966FF"/>
                </a:solidFill>
              </a:rPr>
              <a:t>Выполнение</a:t>
            </a:r>
            <a:r>
              <a:rPr lang="ru-RU" baseline="0" dirty="0" smtClean="0">
                <a:solidFill>
                  <a:srgbClr val="9966FF"/>
                </a:solidFill>
              </a:rPr>
              <a:t> плана ОМС, %</a:t>
            </a:r>
            <a:endParaRPr lang="ru-RU" dirty="0">
              <a:solidFill>
                <a:srgbClr val="9966FF"/>
              </a:solidFill>
            </a:endParaRPr>
          </a:p>
        </c:rich>
      </c:tx>
      <c:layout>
        <c:manualLayout>
          <c:xMode val="edge"/>
          <c:yMode val="edge"/>
          <c:x val="0.29953425313854032"/>
          <c:y val="2.2046161537606947E-2"/>
        </c:manualLayout>
      </c:layout>
      <c:overlay val="1"/>
    </c:title>
    <c:view3D>
      <c:rotX val="10"/>
      <c:rotY val="0"/>
      <c:perspective val="20"/>
    </c:view3D>
    <c:plotArea>
      <c:layout>
        <c:manualLayout>
          <c:layoutTarget val="inner"/>
          <c:xMode val="edge"/>
          <c:yMode val="edge"/>
          <c:x val="9.5989173654494095E-2"/>
          <c:y val="2.242285579380069E-2"/>
          <c:w val="0.86993457212835634"/>
          <c:h val="0.7977846211532052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9966FF"/>
            </a:solidFill>
          </c:spPr>
          <c:dPt>
            <c:idx val="2"/>
            <c:spPr>
              <a:solidFill>
                <a:srgbClr val="FF0000"/>
              </a:solidFill>
            </c:spPr>
          </c:dPt>
          <c:dLbls>
            <c:dLbl>
              <c:idx val="2"/>
              <c:layout>
                <c:manualLayout>
                  <c:x val="-6.8613904010665508E-3"/>
                  <c:y val="-1.1023080768803477E-2"/>
                </c:manualLayout>
              </c:layout>
              <c:tx>
                <c:rich>
                  <a:bodyPr/>
                  <a:lstStyle/>
                  <a:p>
                    <a:pPr>
                      <a:defRPr sz="2000" b="1" i="1" u="sng">
                        <a:solidFill>
                          <a:srgbClr val="FF0000"/>
                        </a:solidFill>
                      </a:defRPr>
                    </a:pPr>
                    <a:r>
                      <a:rPr lang="en-US" i="1" u="sng" dirty="0" smtClean="0"/>
                      <a:t>100</a:t>
                    </a:r>
                    <a:r>
                      <a:rPr lang="ru-RU" i="1" u="sng" dirty="0" smtClean="0"/>
                      <a:t>*</a:t>
                    </a:r>
                    <a:endParaRPr lang="en-US" i="1" u="sng" dirty="0"/>
                  </a:p>
                </c:rich>
              </c:tx>
              <c:spPr>
                <a:ln>
                  <a:solidFill>
                    <a:srgbClr val="FF0000"/>
                  </a:solidFill>
                </a:ln>
              </c:spPr>
              <c:showVal val="1"/>
            </c:dLbl>
            <c:txPr>
              <a:bodyPr/>
              <a:lstStyle/>
              <a:p>
                <a:pPr>
                  <a:defRPr sz="1600" b="1" i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Законченные случаи</c:v>
                </c:pt>
                <c:pt idx="1">
                  <c:v>Посещения</c:v>
                </c:pt>
                <c:pt idx="2">
                  <c:v>*Критерий эффективности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99.8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FFC000"/>
            </a:solidFill>
          </c:spPr>
          <c:dPt>
            <c:idx val="2"/>
            <c:spPr>
              <a:solidFill>
                <a:srgbClr val="FF0000"/>
              </a:solidFill>
            </c:spPr>
          </c:dPt>
          <c:dLbls>
            <c:dLbl>
              <c:idx val="2"/>
              <c:delete val="1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Законченные случаи</c:v>
                </c:pt>
                <c:pt idx="1">
                  <c:v>Посещения</c:v>
                </c:pt>
                <c:pt idx="2">
                  <c:v>*Критерий эффективности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104.6</c:v>
                </c:pt>
                <c:pt idx="1">
                  <c:v>123</c:v>
                </c:pt>
              </c:numCache>
            </c:numRef>
          </c:val>
        </c:ser>
        <c:shape val="cylinder"/>
        <c:axId val="72348416"/>
        <c:axId val="72349952"/>
        <c:axId val="0"/>
      </c:bar3DChart>
      <c:catAx>
        <c:axId val="72348416"/>
        <c:scaling>
          <c:orientation val="minMax"/>
        </c:scaling>
        <c:axPos val="b"/>
        <c:tickLblPos val="nextTo"/>
        <c:txPr>
          <a:bodyPr rot="0"/>
          <a:lstStyle/>
          <a:p>
            <a:pPr>
              <a:defRPr sz="1400" b="1"/>
            </a:pPr>
            <a:endParaRPr lang="ru-RU"/>
          </a:p>
        </c:txPr>
        <c:crossAx val="72349952"/>
        <c:crosses val="autoZero"/>
        <c:auto val="1"/>
        <c:lblAlgn val="ctr"/>
        <c:lblOffset val="100"/>
      </c:catAx>
      <c:valAx>
        <c:axId val="72349952"/>
        <c:scaling>
          <c:orientation val="minMax"/>
          <c:max val="150"/>
          <c:min val="7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72348416"/>
        <c:crosses val="autoZero"/>
        <c:crossBetween val="between"/>
        <c:majorUnit val="400"/>
      </c:valAx>
    </c:plotArea>
    <c:legend>
      <c:legendPos val="t"/>
      <c:layout>
        <c:manualLayout>
          <c:xMode val="edge"/>
          <c:yMode val="edge"/>
          <c:x val="0.16148292550827686"/>
          <c:y val="0.14330004999444509"/>
          <c:w val="0.1654227655260527"/>
          <c:h val="6.6443138262415283E-2"/>
        </c:manualLayout>
      </c:layout>
      <c:txPr>
        <a:bodyPr/>
        <a:lstStyle/>
        <a:p>
          <a:pPr>
            <a:defRPr sz="1000" b="1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>
        <c:manualLayout>
          <c:xMode val="edge"/>
          <c:yMode val="edge"/>
          <c:x val="0.18116591686344549"/>
          <c:y val="7.381337899118752E-2"/>
        </c:manualLayout>
      </c:layout>
      <c:txPr>
        <a:bodyPr/>
        <a:lstStyle/>
        <a:p>
          <a:pPr>
            <a:defRPr>
              <a:solidFill>
                <a:srgbClr val="0098BC"/>
              </a:solidFill>
            </a:defRPr>
          </a:pPr>
          <a:endParaRPr lang="ru-RU"/>
        </a:p>
      </c:txPr>
    </c:title>
    <c:view3D>
      <c:rotX val="10"/>
      <c:rotY val="0"/>
      <c:perspective val="20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Работа койки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dPt>
            <c:idx val="0"/>
            <c:spPr>
              <a:solidFill>
                <a:srgbClr val="00CCFF"/>
              </a:solidFill>
              <a:ln>
                <a:noFill/>
              </a:ln>
            </c:spPr>
          </c:dPt>
          <c:dPt>
            <c:idx val="1"/>
            <c:spPr>
              <a:solidFill>
                <a:srgbClr val="00CCFF"/>
              </a:solidFill>
              <a:ln>
                <a:noFill/>
              </a:ln>
            </c:spPr>
          </c:dPt>
          <c:dPt>
            <c:idx val="2"/>
            <c:spPr>
              <a:solidFill>
                <a:srgbClr val="FF0000"/>
              </a:solidFill>
              <a:ln w="12700">
                <a:solidFill>
                  <a:schemeClr val="accent6">
                    <a:lumMod val="75000"/>
                  </a:schemeClr>
                </a:solidFill>
              </a:ln>
            </c:spPr>
          </c:dPt>
          <c:dLbls>
            <c:dLbl>
              <c:idx val="2"/>
              <c:layout>
                <c:manualLayout>
                  <c:x val="2.6350138566457034E-3"/>
                  <c:y val="-4.7761598170768374E-2"/>
                </c:manualLayout>
              </c:layout>
              <c:tx>
                <c:rich>
                  <a:bodyPr/>
                  <a:lstStyle/>
                  <a:p>
                    <a:pPr>
                      <a:defRPr b="1" i="1" u="sng">
                        <a:solidFill>
                          <a:srgbClr val="FF0000"/>
                        </a:solidFill>
                      </a:defRPr>
                    </a:pPr>
                    <a:r>
                      <a:rPr lang="en-US" i="1" u="sng" dirty="0" smtClean="0"/>
                      <a:t>340</a:t>
                    </a:r>
                    <a:r>
                      <a:rPr lang="ru-RU" i="1" u="sng" dirty="0" smtClean="0"/>
                      <a:t>*</a:t>
                    </a:r>
                    <a:endParaRPr lang="en-US" i="1" u="sng" dirty="0"/>
                  </a:p>
                </c:rich>
              </c:tx>
              <c:spPr>
                <a:ln>
                  <a:solidFill>
                    <a:srgbClr val="FF0000"/>
                  </a:solidFill>
                </a:ln>
              </c:spPr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2014</c:v>
                </c:pt>
                <c:pt idx="1">
                  <c:v>2015</c:v>
                </c:pt>
                <c:pt idx="2">
                  <c:v>*Критерий эффективности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341</c:v>
                </c:pt>
                <c:pt idx="1">
                  <c:v>352.2</c:v>
                </c:pt>
                <c:pt idx="2">
                  <c:v>340</c:v>
                </c:pt>
              </c:numCache>
            </c:numRef>
          </c:val>
        </c:ser>
        <c:shape val="box"/>
        <c:axId val="77258112"/>
        <c:axId val="77264000"/>
        <c:axId val="0"/>
      </c:bar3DChart>
      <c:catAx>
        <c:axId val="77258112"/>
        <c:scaling>
          <c:orientation val="minMax"/>
        </c:scaling>
        <c:axPos val="b"/>
        <c:tickLblPos val="nextTo"/>
        <c:txPr>
          <a:bodyPr rot="0"/>
          <a:lstStyle/>
          <a:p>
            <a:pPr>
              <a:defRPr sz="1400" b="1"/>
            </a:pPr>
            <a:endParaRPr lang="ru-RU"/>
          </a:p>
        </c:txPr>
        <c:crossAx val="77264000"/>
        <c:crosses val="autoZero"/>
        <c:auto val="1"/>
        <c:lblAlgn val="ctr"/>
        <c:lblOffset val="100"/>
      </c:catAx>
      <c:valAx>
        <c:axId val="77264000"/>
        <c:scaling>
          <c:orientation val="minMax"/>
          <c:max val="360"/>
          <c:min val="31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77258112"/>
        <c:crosses val="autoZero"/>
        <c:crossBetween val="between"/>
        <c:majorUnit val="4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  <c:txPr>
        <a:bodyPr/>
        <a:lstStyle/>
        <a:p>
          <a:pPr>
            <a:defRPr>
              <a:solidFill>
                <a:srgbClr val="008000"/>
              </a:solidFill>
            </a:defRPr>
          </a:pPr>
          <a:endParaRPr lang="ru-RU"/>
        </a:p>
      </c:txPr>
    </c:title>
    <c:view3D>
      <c:rotX val="10"/>
      <c:rotY val="0"/>
      <c:perspective val="20"/>
    </c:view3D>
    <c:plotArea>
      <c:layout>
        <c:manualLayout>
          <c:layoutTarget val="inner"/>
          <c:xMode val="edge"/>
          <c:yMode val="edge"/>
          <c:x val="7.8893545833740628E-2"/>
          <c:y val="6.4970069144858561E-2"/>
          <c:w val="0.90428734307406378"/>
          <c:h val="0.76980273601820703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Среднее пребывание больного</c:v>
                </c:pt>
              </c:strCache>
            </c:strRef>
          </c:tx>
          <c:spPr>
            <a:solidFill>
              <a:srgbClr val="00B050"/>
            </a:solidFill>
          </c:spPr>
          <c:dPt>
            <c:idx val="0"/>
            <c:spPr>
              <a:gradFill flip="none" rotWithShape="1">
                <a:gsLst>
                  <a:gs pos="0">
                    <a:srgbClr val="008000">
                      <a:shade val="30000"/>
                      <a:satMod val="115000"/>
                    </a:srgbClr>
                  </a:gs>
                  <a:gs pos="50000">
                    <a:srgbClr val="008000">
                      <a:shade val="67500"/>
                      <a:satMod val="115000"/>
                    </a:srgbClr>
                  </a:gs>
                  <a:gs pos="100000">
                    <a:srgbClr val="008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</c:spPr>
          </c:dPt>
          <c:dPt>
            <c:idx val="1"/>
            <c:spPr>
              <a:gradFill flip="none" rotWithShape="1">
                <a:gsLst>
                  <a:gs pos="0">
                    <a:srgbClr val="008000">
                      <a:shade val="30000"/>
                      <a:satMod val="115000"/>
                    </a:srgbClr>
                  </a:gs>
                  <a:gs pos="50000">
                    <a:srgbClr val="008000">
                      <a:shade val="67500"/>
                      <a:satMod val="115000"/>
                    </a:srgbClr>
                  </a:gs>
                  <a:gs pos="100000">
                    <a:srgbClr val="008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</c:spPr>
          </c:dPt>
          <c:dPt>
            <c:idx val="2"/>
            <c:spPr>
              <a:solidFill>
                <a:srgbClr val="FF0000"/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c:spPr>
          </c:dPt>
          <c:dLbls>
            <c:dLbl>
              <c:idx val="2"/>
              <c:layout/>
              <c:tx>
                <c:rich>
                  <a:bodyPr/>
                  <a:lstStyle/>
                  <a:p>
                    <a:pPr>
                      <a:defRPr b="1" i="1" u="sng">
                        <a:solidFill>
                          <a:srgbClr val="FF0000"/>
                        </a:solidFill>
                      </a:defRPr>
                    </a:pPr>
                    <a:r>
                      <a:rPr lang="en-US" i="1" u="sng" dirty="0" smtClean="0"/>
                      <a:t>12,7</a:t>
                    </a:r>
                    <a:r>
                      <a:rPr lang="ru-RU" i="1" u="sng" dirty="0" smtClean="0"/>
                      <a:t>*</a:t>
                    </a:r>
                    <a:endParaRPr lang="en-US" i="1" u="sng" dirty="0"/>
                  </a:p>
                </c:rich>
              </c:tx>
              <c:spPr>
                <a:ln>
                  <a:solidFill>
                    <a:srgbClr val="FF0000"/>
                  </a:solidFill>
                </a:ln>
              </c:spPr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2014</c:v>
                </c:pt>
                <c:pt idx="1">
                  <c:v>2015</c:v>
                </c:pt>
                <c:pt idx="2">
                  <c:v>*Критерий эффективности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12.6</c:v>
                </c:pt>
                <c:pt idx="1">
                  <c:v>12.5</c:v>
                </c:pt>
                <c:pt idx="2">
                  <c:v>12.7</c:v>
                </c:pt>
              </c:numCache>
            </c:numRef>
          </c:val>
        </c:ser>
        <c:shape val="cone"/>
        <c:axId val="77326976"/>
        <c:axId val="77398400"/>
        <c:axId val="77228224"/>
      </c:bar3DChart>
      <c:catAx>
        <c:axId val="77326976"/>
        <c:scaling>
          <c:orientation val="minMax"/>
        </c:scaling>
        <c:axPos val="b"/>
        <c:tickLblPos val="nextTo"/>
        <c:txPr>
          <a:bodyPr rot="0"/>
          <a:lstStyle/>
          <a:p>
            <a:pPr>
              <a:defRPr sz="1400" b="1"/>
            </a:pPr>
            <a:endParaRPr lang="ru-RU"/>
          </a:p>
        </c:txPr>
        <c:crossAx val="77398400"/>
        <c:crosses val="autoZero"/>
        <c:auto val="1"/>
        <c:lblAlgn val="ctr"/>
        <c:lblOffset val="100"/>
      </c:catAx>
      <c:valAx>
        <c:axId val="77398400"/>
        <c:scaling>
          <c:orientation val="minMax"/>
          <c:max val="13"/>
          <c:min val="12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77326976"/>
        <c:crosses val="autoZero"/>
        <c:crossBetween val="between"/>
        <c:majorUnit val="400"/>
      </c:valAx>
      <c:serAx>
        <c:axId val="77228224"/>
        <c:scaling>
          <c:orientation val="minMax"/>
        </c:scaling>
        <c:delete val="1"/>
        <c:axPos val="b"/>
        <c:tickLblPos val="none"/>
        <c:crossAx val="77398400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0.46296</cdr:x>
      <cdr:y>0</cdr:y>
    </cdr:from>
    <cdr:to>
      <cdr:x>1</cdr:x>
      <cdr:y>0.17778</cdr:y>
    </cdr:to>
    <cdr:sp macro="" textlink="">
      <cdr:nvSpPr>
        <cdr:cNvPr id="2" name="Скругленная прямоугольная выноска 1"/>
        <cdr:cNvSpPr/>
      </cdr:nvSpPr>
      <cdr:spPr>
        <a:xfrm xmlns:a="http://schemas.openxmlformats.org/drawingml/2006/main">
          <a:off x="1800200" y="0"/>
          <a:ext cx="2088232" cy="576064"/>
        </a:xfrm>
        <a:prstGeom xmlns:a="http://schemas.openxmlformats.org/drawingml/2006/main" prst="wedgeRoundRectCallout">
          <a:avLst>
            <a:gd name="adj1" fmla="val 4018"/>
            <a:gd name="adj2" fmla="val 195560"/>
            <a:gd name="adj3" fmla="val 16667"/>
          </a:avLst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400" b="1" i="1" u="sng" dirty="0" smtClean="0">
              <a:solidFill>
                <a:srgbClr val="FF0000"/>
              </a:solidFill>
            </a:rPr>
            <a:t>*Целевой показатель снижения смертности</a:t>
          </a:r>
          <a:endParaRPr lang="ru-RU" sz="1400" b="1" i="1" u="sng" dirty="0">
            <a:solidFill>
              <a:srgbClr val="FF0000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0.03836</cdr:x>
      <cdr:y>0.73177</cdr:y>
    </cdr:from>
    <cdr:to>
      <cdr:x>0.17163</cdr:x>
      <cdr:y>0.99821</cdr:y>
    </cdr:to>
    <cdr:sp macro="" textlink="">
      <cdr:nvSpPr>
        <cdr:cNvPr id="2" name="Скругленный прямоугольник 1"/>
        <cdr:cNvSpPr/>
      </cdr:nvSpPr>
      <cdr:spPr>
        <a:xfrm xmlns:a="http://schemas.openxmlformats.org/drawingml/2006/main">
          <a:off x="370625" y="3172992"/>
          <a:ext cx="1287487" cy="1155262"/>
        </a:xfrm>
        <a:prstGeom xmlns:a="http://schemas.openxmlformats.org/drawingml/2006/main" prst="roundRect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300" b="1" dirty="0" smtClean="0">
              <a:solidFill>
                <a:schemeClr val="bg1"/>
              </a:solidFill>
            </a:rPr>
            <a:t>ЦЕЛЕВОЙ</a:t>
          </a:r>
        </a:p>
        <a:p xmlns:a="http://schemas.openxmlformats.org/drawingml/2006/main">
          <a:pPr algn="ctr"/>
          <a:r>
            <a:rPr lang="ru-RU" sz="1300" b="1" dirty="0" smtClean="0">
              <a:solidFill>
                <a:schemeClr val="bg1"/>
              </a:solidFill>
            </a:rPr>
            <a:t>ПОКАЗАТЕЛЬ мониторинга снижения смертности</a:t>
          </a:r>
          <a:endParaRPr lang="ru-RU" sz="1300" b="1" dirty="0">
            <a:solidFill>
              <a:schemeClr val="bg1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0.36364</cdr:x>
      <cdr:y>0.13251</cdr:y>
    </cdr:from>
    <cdr:to>
      <cdr:x>0.84848</cdr:x>
      <cdr:y>0.26814</cdr:y>
    </cdr:to>
    <cdr:sp macro="" textlink="">
      <cdr:nvSpPr>
        <cdr:cNvPr id="2" name="Скругленная прямоугольная выноска 1"/>
        <cdr:cNvSpPr/>
      </cdr:nvSpPr>
      <cdr:spPr>
        <a:xfrm xmlns:a="http://schemas.openxmlformats.org/drawingml/2006/main">
          <a:off x="1728192" y="908720"/>
          <a:ext cx="2304256" cy="930153"/>
        </a:xfrm>
        <a:prstGeom xmlns:a="http://schemas.openxmlformats.org/drawingml/2006/main" prst="wedgeRoundRectCallout">
          <a:avLst>
            <a:gd name="adj1" fmla="val -8976"/>
            <a:gd name="adj2" fmla="val 91731"/>
            <a:gd name="adj3" fmla="val 16667"/>
          </a:avLst>
        </a:prstGeom>
        <a:solidFill xmlns:a="http://schemas.openxmlformats.org/drawingml/2006/main">
          <a:schemeClr val="bg1">
            <a:lumMod val="50000"/>
          </a:schemeClr>
        </a:solidFill>
        <a:ln xmlns:a="http://schemas.openxmlformats.org/drawingml/2006/main" w="38100">
          <a:solidFill>
            <a:srgbClr val="FFFF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400" b="1" dirty="0" err="1" smtClean="0"/>
            <a:t>Балонная</a:t>
          </a:r>
          <a:r>
            <a:rPr lang="ru-RU" sz="2400" b="1" dirty="0" smtClean="0"/>
            <a:t> </a:t>
          </a:r>
          <a:r>
            <a:rPr lang="ru-RU" sz="2400" b="1" dirty="0" err="1" smtClean="0"/>
            <a:t>ангиопластика</a:t>
          </a:r>
          <a:endParaRPr lang="ru-RU" sz="2400" b="1" dirty="0"/>
        </a:p>
      </cdr:txBody>
    </cdr:sp>
  </cdr:relSizeAnchor>
  <cdr:relSizeAnchor xmlns:cdr="http://schemas.openxmlformats.org/drawingml/2006/chartDrawing">
    <cdr:from>
      <cdr:x>0.21212</cdr:x>
      <cdr:y>0.87799</cdr:y>
    </cdr:from>
    <cdr:to>
      <cdr:x>0.8052</cdr:x>
      <cdr:y>0.98049</cdr:y>
    </cdr:to>
    <cdr:sp macro="" textlink="">
      <cdr:nvSpPr>
        <cdr:cNvPr id="3" name="Скругленная прямоугольная выноска 2"/>
        <cdr:cNvSpPr/>
      </cdr:nvSpPr>
      <cdr:spPr>
        <a:xfrm xmlns:a="http://schemas.openxmlformats.org/drawingml/2006/main" flipH="1">
          <a:off x="1008112" y="6021288"/>
          <a:ext cx="2818629" cy="702945"/>
        </a:xfrm>
        <a:prstGeom xmlns:a="http://schemas.openxmlformats.org/drawingml/2006/main" prst="wedgeRoundRectCallout">
          <a:avLst>
            <a:gd name="adj1" fmla="val 11180"/>
            <a:gd name="adj2" fmla="val -243045"/>
            <a:gd name="adj3" fmla="val 16667"/>
          </a:avLst>
        </a:prstGeom>
        <a:solidFill xmlns:a="http://schemas.openxmlformats.org/drawingml/2006/main">
          <a:srgbClr val="FFFFCC"/>
        </a:solidFill>
        <a:ln xmlns:a="http://schemas.openxmlformats.org/drawingml/2006/main" w="38100">
          <a:solidFill>
            <a:srgbClr val="0000FF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800" b="1" dirty="0" err="1" smtClean="0">
              <a:solidFill>
                <a:srgbClr val="0000FF"/>
              </a:solidFill>
            </a:rPr>
            <a:t>Стентирование</a:t>
          </a:r>
          <a:endParaRPr lang="ru-RU" sz="2800" b="1" dirty="0">
            <a:solidFill>
              <a:srgbClr val="0000FF"/>
            </a:solidFill>
          </a:endParaRPr>
        </a:p>
      </cdr:txBody>
    </cdr:sp>
  </cdr:relSizeAnchor>
  <cdr:relSizeAnchor xmlns:cdr="http://schemas.openxmlformats.org/drawingml/2006/chartDrawing">
    <cdr:from>
      <cdr:x>0.59091</cdr:x>
      <cdr:y>0.519</cdr:y>
    </cdr:from>
    <cdr:to>
      <cdr:x>0.95455</cdr:x>
      <cdr:y>0.67563</cdr:y>
    </cdr:to>
    <cdr:sp macro="" textlink="">
      <cdr:nvSpPr>
        <cdr:cNvPr id="4" name="Скругленная прямоугольная выноска 3"/>
        <cdr:cNvSpPr/>
      </cdr:nvSpPr>
      <cdr:spPr>
        <a:xfrm xmlns:a="http://schemas.openxmlformats.org/drawingml/2006/main">
          <a:off x="2808312" y="3559305"/>
          <a:ext cx="1728209" cy="1074169"/>
        </a:xfrm>
        <a:prstGeom xmlns:a="http://schemas.openxmlformats.org/drawingml/2006/main" prst="wedgeRoundRectCallout">
          <a:avLst>
            <a:gd name="adj1" fmla="val -26148"/>
            <a:gd name="adj2" fmla="val 57998"/>
            <a:gd name="adj3" fmla="val 16667"/>
          </a:avLst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rgbClr val="0000FF"/>
              </a:solidFill>
            </a:rPr>
            <a:t>без оперативного лечения</a:t>
          </a:r>
          <a:endParaRPr lang="ru-RU" sz="1800" b="1" dirty="0">
            <a:solidFill>
              <a:srgbClr val="0000FF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0F6FD-E85F-4B93-9B74-329759C7BF5F}" type="datetimeFigureOut">
              <a:rPr lang="ru-RU" smtClean="0"/>
              <a:pPr/>
              <a:t>19.02.2016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BCAB5-E455-4BCE-BC38-2D2625973E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3166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EAF7540-2BEC-4F80-A9FD-7A1FF895A35D}" type="datetimeFigureOut">
              <a:rPr lang="ru-RU"/>
              <a:pPr>
                <a:defRPr/>
              </a:pPr>
              <a:t>19.02.2016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D784E06-6D18-449F-A266-317BA0BBFB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35249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25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E22B7AA-C1DC-48CD-B989-00179502B2DB}" type="slidenum">
              <a:rPr lang="ru-RU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18E16-A1EA-4794-9BE2-FDD5C84A5F2B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3153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18E16-A1EA-4794-9BE2-FDD5C84A5F2B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0277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18E16-A1EA-4794-9BE2-FDD5C84A5F2B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63137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784E06-6D18-449F-A266-317BA0BBFB7F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E619D-1FD1-4D0E-AA39-1D9A1DBF3F9C}" type="datetimeFigureOut">
              <a:rPr lang="ru-RU"/>
              <a:pPr>
                <a:defRPr/>
              </a:pPr>
              <a:t>19.02.2016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862BD-B913-420D-AB43-FD685BD897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F40AC-E5CA-4C90-82BC-2B180540093F}" type="datetimeFigureOut">
              <a:rPr lang="ru-RU"/>
              <a:pPr>
                <a:defRPr/>
              </a:pPr>
              <a:t>19.02.2016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11F84-641F-4055-954B-83AA6D95FA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FEF9A-503E-4C13-BF3A-254E6700395A}" type="datetimeFigureOut">
              <a:rPr lang="ru-RU"/>
              <a:pPr>
                <a:defRPr/>
              </a:pPr>
              <a:t>19.02.2016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DA0D1-0BBA-42C0-9AF9-1EDD21A3B0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91216-0C37-430B-8673-80E152DA70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430F8-577F-4FC4-AA79-AFC9BE34D73C}" type="datetimeFigureOut">
              <a:rPr lang="ru-RU"/>
              <a:pPr>
                <a:defRPr/>
              </a:pPr>
              <a:t>19.02.2016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D4DD2-6A9F-4327-8019-FF881B832B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040AC-9566-4BA0-99F2-1B6040FBBA46}" type="datetimeFigureOut">
              <a:rPr lang="ru-RU"/>
              <a:pPr>
                <a:defRPr/>
              </a:pPr>
              <a:t>19.02.2016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FF5A6-4490-4DFA-A06B-76A2E40576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0450F-E59E-4515-BDA1-06E654A95E2E}" type="datetimeFigureOut">
              <a:rPr lang="ru-RU"/>
              <a:pPr>
                <a:defRPr/>
              </a:pPr>
              <a:t>19.02.2016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93607-58E7-4D61-9FE7-10C702664B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B7BD0-33E1-4FF3-A4B4-C0AD4F7838B7}" type="datetimeFigureOut">
              <a:rPr lang="ru-RU"/>
              <a:pPr>
                <a:defRPr/>
              </a:pPr>
              <a:t>19.02.2016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DA23B-6816-48F8-894E-F0E4F4F2CE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7AB85-BB24-4BF9-87C9-07502A676DE8}" type="datetimeFigureOut">
              <a:rPr lang="ru-RU"/>
              <a:pPr>
                <a:defRPr/>
              </a:pPr>
              <a:t>19.02.2016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80B1F-FD87-4FFE-ADC8-E27E30B5B7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9C690-3DE4-4450-B3D5-7107E31F8EFF}" type="datetimeFigureOut">
              <a:rPr lang="ru-RU"/>
              <a:pPr>
                <a:defRPr/>
              </a:pPr>
              <a:t>19.02.2016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8E8A4-0B2D-4E18-B071-6CFD17BECD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2AED7-E43C-474B-BA74-219C77E699C4}" type="datetimeFigureOut">
              <a:rPr lang="ru-RU"/>
              <a:pPr>
                <a:defRPr/>
              </a:pPr>
              <a:t>19.02.2016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D3626-CD44-43EF-9315-C146466605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04A36-EEF2-4962-A90F-E6F12E2ADF28}" type="datetimeFigureOut">
              <a:rPr lang="ru-RU"/>
              <a:pPr>
                <a:defRPr/>
              </a:pPr>
              <a:t>19.02.2016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2E66A-F952-4D0E-8BB2-74B32F657D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3419964-1F1E-456D-B21D-4A7F45A8A702}" type="datetimeFigureOut">
              <a:rPr lang="ru-RU"/>
              <a:pPr>
                <a:defRPr/>
              </a:pPr>
              <a:t>19.02.2016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234AB40-E0D8-4F7E-82CA-47340C50DD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9.xml"/><Relationship Id="rId4" Type="http://schemas.openxmlformats.org/officeDocument/2006/relationships/chart" Target="../charts/char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26.xml"/><Relationship Id="rId5" Type="http://schemas.openxmlformats.org/officeDocument/2006/relationships/chart" Target="../charts/chart25.xml"/><Relationship Id="rId4" Type="http://schemas.openxmlformats.org/officeDocument/2006/relationships/chart" Target="../charts/char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30.xml"/><Relationship Id="rId5" Type="http://schemas.openxmlformats.org/officeDocument/2006/relationships/image" Target="../media/image4.jpeg"/><Relationship Id="rId4" Type="http://schemas.openxmlformats.org/officeDocument/2006/relationships/chart" Target="../charts/chart2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7" Type="http://schemas.openxmlformats.org/officeDocument/2006/relationships/chart" Target="../charts/chart36.xml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5.xml"/><Relationship Id="rId5" Type="http://schemas.openxmlformats.org/officeDocument/2006/relationships/chart" Target="../charts/chart34.xml"/><Relationship Id="rId4" Type="http://schemas.openxmlformats.org/officeDocument/2006/relationships/chart" Target="../charts/chart3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7" Type="http://schemas.openxmlformats.org/officeDocument/2006/relationships/chart" Target="../charts/chart43.xml"/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2.xml"/><Relationship Id="rId5" Type="http://schemas.openxmlformats.org/officeDocument/2006/relationships/chart" Target="../charts/chart41.xml"/><Relationship Id="rId4" Type="http://schemas.openxmlformats.org/officeDocument/2006/relationships/chart" Target="../charts/char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5.xml"/><Relationship Id="rId2" Type="http://schemas.openxmlformats.org/officeDocument/2006/relationships/chart" Target="../charts/chart4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9.xml"/><Relationship Id="rId2" Type="http://schemas.openxmlformats.org/officeDocument/2006/relationships/chart" Target="../charts/chart48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2.xml"/><Relationship Id="rId5" Type="http://schemas.openxmlformats.org/officeDocument/2006/relationships/chart" Target="../charts/chart51.xml"/><Relationship Id="rId4" Type="http://schemas.openxmlformats.org/officeDocument/2006/relationships/chart" Target="../charts/chart5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5.xml"/><Relationship Id="rId2" Type="http://schemas.openxmlformats.org/officeDocument/2006/relationships/chart" Target="../charts/chart5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9.xml"/><Relationship Id="rId2" Type="http://schemas.openxmlformats.org/officeDocument/2006/relationships/chart" Target="../charts/chart58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2.xml"/><Relationship Id="rId2" Type="http://schemas.openxmlformats.org/officeDocument/2006/relationships/chart" Target="../charts/chart6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1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ru/url?sa=i&amp;rct=j&amp;q=&amp;esrc=s&amp;source=images&amp;cd=&amp;cad=rja&amp;uact=8&amp;ved=0CAcQjRw&amp;url=http://skibindenis.ru/page-4.html&amp;ei=LjrLVL7VCseAUdPhgpAH&amp;bvm=bv.84607526,d.d24&amp;psig=AFQjCNEgPFXz1kVlUVJVbVoFYmHNz7LPRg&amp;ust=1422691126704849" TargetMode="External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6"/>
          <p:cNvSpPr txBox="1">
            <a:spLocks noChangeArrowheads="1"/>
          </p:cNvSpPr>
          <p:nvPr/>
        </p:nvSpPr>
        <p:spPr bwMode="auto">
          <a:xfrm>
            <a:off x="3714750" y="5143500"/>
            <a:ext cx="5000625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2800" b="1" i="1">
                <a:latin typeface="Arno Pro Caption"/>
              </a:rPr>
              <a:t>Главный врач </a:t>
            </a:r>
          </a:p>
          <a:p>
            <a:pPr algn="r">
              <a:lnSpc>
                <a:spcPct val="60000"/>
              </a:lnSpc>
              <a:spcBef>
                <a:spcPct val="50000"/>
              </a:spcBef>
            </a:pPr>
            <a:r>
              <a:rPr lang="ru-RU" sz="4000" b="1" i="1">
                <a:latin typeface="Arno Pro Caption"/>
              </a:rPr>
              <a:t>И.М. Карамова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00350" y="5286375"/>
            <a:ext cx="184150" cy="4826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auto">
              <a:lnSpc>
                <a:spcPct val="60000"/>
              </a:lnSpc>
              <a:spcBef>
                <a:spcPct val="50000"/>
              </a:spcBef>
              <a:spcAft>
                <a:spcPts val="0"/>
              </a:spcAft>
              <a:defRPr/>
            </a:pPr>
            <a:endParaRPr lang="ru-RU" sz="40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68605" y="4997551"/>
            <a:ext cx="1515014" cy="15150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64000" endPos="5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Горизонтальный свиток 8"/>
          <p:cNvSpPr/>
          <p:nvPr/>
        </p:nvSpPr>
        <p:spPr>
          <a:xfrm>
            <a:off x="214313" y="142875"/>
            <a:ext cx="8715375" cy="4714875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800" b="1">
                <a:solidFill>
                  <a:srgbClr val="0000FF"/>
                </a:solidFill>
                <a:latin typeface="Bookman Old Style" pitchFamily="18" charset="0"/>
                <a:cs typeface="Arial" charset="0"/>
              </a:rPr>
              <a:t>Итоги работы </a:t>
            </a:r>
          </a:p>
          <a:p>
            <a:pPr algn="ctr">
              <a:defRPr/>
            </a:pPr>
            <a:r>
              <a:rPr lang="ru-RU" sz="4800" b="1">
                <a:solidFill>
                  <a:srgbClr val="0000FF"/>
                </a:solidFill>
                <a:latin typeface="Bookman Old Style" pitchFamily="18" charset="0"/>
                <a:cs typeface="Arial" charset="0"/>
              </a:rPr>
              <a:t>ГБУЗ РБ БСМП г. Уфа </a:t>
            </a:r>
          </a:p>
          <a:p>
            <a:pPr algn="ctr">
              <a:defRPr/>
            </a:pPr>
            <a:r>
              <a:rPr lang="ru-RU" sz="4800" b="1">
                <a:solidFill>
                  <a:srgbClr val="0000FF"/>
                </a:solidFill>
                <a:latin typeface="Bookman Old Style" pitchFamily="18" charset="0"/>
                <a:cs typeface="Arial" charset="0"/>
              </a:rPr>
              <a:t>за  2015 год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3" descr="big-other043.jpg"/>
          <p:cNvPicPr>
            <a:picLocks noChangeAspect="1"/>
          </p:cNvPicPr>
          <p:nvPr/>
        </p:nvPicPr>
        <p:blipFill>
          <a:blip r:embed="rId2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-541338" y="0"/>
            <a:ext cx="100933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4639" name="Group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37989454"/>
              </p:ext>
            </p:extLst>
          </p:nvPr>
        </p:nvGraphicFramePr>
        <p:xfrm>
          <a:off x="-88288" y="1412776"/>
          <a:ext cx="9640276" cy="5112000"/>
        </p:xfrm>
        <a:graphic>
          <a:graphicData uri="http://schemas.openxmlformats.org/drawingml/2006/table">
            <a:tbl>
              <a:tblPr/>
              <a:tblGrid>
                <a:gridCol w="3492000"/>
                <a:gridCol w="2124000"/>
                <a:gridCol w="1908000"/>
                <a:gridCol w="1908000"/>
                <a:gridCol w="208276"/>
              </a:tblGrid>
              <a:tr h="972000">
                <a:tc rowSpan="2"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Отделение</a:t>
                      </a:r>
                    </a:p>
                  </a:txBody>
                  <a:tcPr marL="91438" marR="91438" marT="45703" marB="4570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0000"/>
                        </a:gs>
                        <a:gs pos="39999">
                          <a:srgbClr val="0A128C"/>
                        </a:gs>
                        <a:gs pos="70000">
                          <a:srgbClr val="181CC7"/>
                        </a:gs>
                        <a:gs pos="88000">
                          <a:srgbClr val="7005D4"/>
                        </a:gs>
                        <a:gs pos="100000">
                          <a:srgbClr val="8C3D91"/>
                        </a:gs>
                      </a:gsLst>
                      <a:lin ang="2700000" scaled="0"/>
                    </a:gradFill>
                  </a:tcPr>
                </a:tc>
                <a:tc gridSpan="3"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Выполнение плана %</a:t>
                      </a:r>
                    </a:p>
                  </a:txBody>
                  <a:tcPr marL="91438" marR="91438" marT="45703" marB="457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0000"/>
                        </a:gs>
                        <a:gs pos="39999">
                          <a:srgbClr val="0A128C"/>
                        </a:gs>
                        <a:gs pos="70000">
                          <a:srgbClr val="181CC7"/>
                        </a:gs>
                        <a:gs pos="88000">
                          <a:srgbClr val="7005D4"/>
                        </a:gs>
                        <a:gs pos="100000">
                          <a:srgbClr val="8C3D91"/>
                        </a:gs>
                      </a:gsLst>
                      <a:lin ang="27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marL="0" marR="0" lvl="0" indent="36513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703" marB="457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0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Кол-во коек</a:t>
                      </a:r>
                    </a:p>
                  </a:txBody>
                  <a:tcPr marL="91443" marR="91443"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0000"/>
                        </a:gs>
                        <a:gs pos="39999">
                          <a:srgbClr val="0A128C"/>
                        </a:gs>
                        <a:gs pos="70000">
                          <a:srgbClr val="181CC7"/>
                        </a:gs>
                        <a:gs pos="88000">
                          <a:srgbClr val="7005D4"/>
                        </a:gs>
                        <a:gs pos="100000">
                          <a:srgbClr val="8C3D91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2014 год</a:t>
                      </a:r>
                    </a:p>
                  </a:txBody>
                  <a:tcPr marL="91443" marR="91443"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0000"/>
                        </a:gs>
                        <a:gs pos="39999">
                          <a:srgbClr val="0A128C"/>
                        </a:gs>
                        <a:gs pos="70000">
                          <a:srgbClr val="181CC7"/>
                        </a:gs>
                        <a:gs pos="88000">
                          <a:srgbClr val="7005D4"/>
                        </a:gs>
                        <a:gs pos="100000">
                          <a:srgbClr val="8C3D91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2015 год </a:t>
                      </a:r>
                    </a:p>
                  </a:txBody>
                  <a:tcPr marL="91443" marR="91443"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0000"/>
                        </a:gs>
                        <a:gs pos="39999">
                          <a:srgbClr val="0A128C"/>
                        </a:gs>
                        <a:gs pos="70000">
                          <a:srgbClr val="181CC7"/>
                        </a:gs>
                        <a:gs pos="88000">
                          <a:srgbClr val="7005D4"/>
                        </a:gs>
                        <a:gs pos="100000">
                          <a:srgbClr val="8C3D91"/>
                        </a:gs>
                      </a:gsLst>
                      <a:lin ang="2700000" scaled="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44000">
                <a:tc>
                  <a:txBody>
                    <a:bodyPr/>
                    <a:lstStyle/>
                    <a:p>
                      <a:pPr marL="0" marR="0" lvl="0" indent="36513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Детская  хирургия</a:t>
                      </a:r>
                    </a:p>
                  </a:txBody>
                  <a:tcPr marL="91438" marR="91438" marT="45703" marB="4570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0000"/>
                        </a:gs>
                        <a:gs pos="39999">
                          <a:srgbClr val="0A128C"/>
                        </a:gs>
                        <a:gs pos="70000">
                          <a:srgbClr val="181CC7"/>
                        </a:gs>
                        <a:gs pos="88000">
                          <a:srgbClr val="7005D4"/>
                        </a:gs>
                        <a:gs pos="100000">
                          <a:srgbClr val="8C3D91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60</a:t>
                      </a:r>
                    </a:p>
                  </a:txBody>
                  <a:tcPr marL="91438" marR="91438" marT="45703" marB="457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0000"/>
                        </a:gs>
                        <a:gs pos="39999">
                          <a:srgbClr val="0A128C"/>
                        </a:gs>
                        <a:gs pos="70000">
                          <a:srgbClr val="181CC7"/>
                        </a:gs>
                        <a:gs pos="88000">
                          <a:srgbClr val="7005D4"/>
                        </a:gs>
                        <a:gs pos="100000">
                          <a:srgbClr val="8C3D91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106,6</a:t>
                      </a:r>
                    </a:p>
                  </a:txBody>
                  <a:tcPr marL="91438" marR="91438" marT="45703" marB="457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0000"/>
                        </a:gs>
                        <a:gs pos="39999">
                          <a:srgbClr val="0A128C"/>
                        </a:gs>
                        <a:gs pos="70000">
                          <a:srgbClr val="181CC7"/>
                        </a:gs>
                        <a:gs pos="88000">
                          <a:srgbClr val="7005D4"/>
                        </a:gs>
                        <a:gs pos="100000">
                          <a:srgbClr val="8C3D91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107,5</a:t>
                      </a:r>
                    </a:p>
                  </a:txBody>
                  <a:tcPr marL="91438" marR="91438" marT="45703" marB="457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0000"/>
                        </a:gs>
                        <a:gs pos="39999">
                          <a:srgbClr val="0A128C"/>
                        </a:gs>
                        <a:gs pos="70000">
                          <a:srgbClr val="181CC7"/>
                        </a:gs>
                        <a:gs pos="88000">
                          <a:srgbClr val="7005D4"/>
                        </a:gs>
                        <a:gs pos="100000">
                          <a:srgbClr val="8C3D91"/>
                        </a:gs>
                      </a:gsLst>
                      <a:lin ang="2700000" scaled="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044000">
                <a:tc>
                  <a:txBody>
                    <a:bodyPr/>
                    <a:lstStyle/>
                    <a:p>
                      <a:pPr marL="0" marR="0" lvl="0" indent="36513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 ЛОР</a:t>
                      </a:r>
                    </a:p>
                  </a:txBody>
                  <a:tcPr marL="91438" marR="91438" marT="45703" marB="4570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0000"/>
                        </a:gs>
                        <a:gs pos="39999">
                          <a:srgbClr val="0A128C"/>
                        </a:gs>
                        <a:gs pos="70000">
                          <a:srgbClr val="181CC7"/>
                        </a:gs>
                        <a:gs pos="88000">
                          <a:srgbClr val="7005D4"/>
                        </a:gs>
                        <a:gs pos="100000">
                          <a:srgbClr val="8C3D91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60</a:t>
                      </a:r>
                    </a:p>
                  </a:txBody>
                  <a:tcPr marL="91438" marR="91438" marT="45703" marB="457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0000"/>
                        </a:gs>
                        <a:gs pos="39999">
                          <a:srgbClr val="0A128C"/>
                        </a:gs>
                        <a:gs pos="70000">
                          <a:srgbClr val="181CC7"/>
                        </a:gs>
                        <a:gs pos="88000">
                          <a:srgbClr val="7005D4"/>
                        </a:gs>
                        <a:gs pos="100000">
                          <a:srgbClr val="8C3D91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95,6</a:t>
                      </a:r>
                    </a:p>
                  </a:txBody>
                  <a:tcPr marL="91438" marR="91438" marT="45703" marB="457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0000"/>
                        </a:gs>
                        <a:gs pos="39999">
                          <a:srgbClr val="0A128C"/>
                        </a:gs>
                        <a:gs pos="70000">
                          <a:srgbClr val="181CC7"/>
                        </a:gs>
                        <a:gs pos="88000">
                          <a:srgbClr val="7005D4"/>
                        </a:gs>
                        <a:gs pos="100000">
                          <a:srgbClr val="8C3D91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102,0</a:t>
                      </a:r>
                    </a:p>
                  </a:txBody>
                  <a:tcPr marL="91438" marR="91438" marT="45703" marB="457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0000"/>
                        </a:gs>
                        <a:gs pos="39999">
                          <a:srgbClr val="0A128C"/>
                        </a:gs>
                        <a:gs pos="70000">
                          <a:srgbClr val="181CC7"/>
                        </a:gs>
                        <a:gs pos="88000">
                          <a:srgbClr val="7005D4"/>
                        </a:gs>
                        <a:gs pos="100000">
                          <a:srgbClr val="8C3D91"/>
                        </a:gs>
                      </a:gsLst>
                      <a:lin ang="2700000" scaled="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44000">
                <a:tc>
                  <a:txBody>
                    <a:bodyPr/>
                    <a:lstStyle/>
                    <a:p>
                      <a:pPr marL="0" marR="0" lvl="0" indent="36513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Педиатрическое </a:t>
                      </a:r>
                    </a:p>
                  </a:txBody>
                  <a:tcPr marL="91438" marR="91438" marT="45703" marB="4570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0000"/>
                        </a:gs>
                        <a:gs pos="39999">
                          <a:srgbClr val="0A128C"/>
                        </a:gs>
                        <a:gs pos="70000">
                          <a:srgbClr val="181CC7"/>
                        </a:gs>
                        <a:gs pos="88000">
                          <a:srgbClr val="7005D4"/>
                        </a:gs>
                        <a:gs pos="100000">
                          <a:srgbClr val="8C3D91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60</a:t>
                      </a:r>
                    </a:p>
                  </a:txBody>
                  <a:tcPr marL="91438" marR="91438" marT="45703" marB="457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0000"/>
                        </a:gs>
                        <a:gs pos="39999">
                          <a:srgbClr val="0A128C"/>
                        </a:gs>
                        <a:gs pos="70000">
                          <a:srgbClr val="181CC7"/>
                        </a:gs>
                        <a:gs pos="88000">
                          <a:srgbClr val="7005D4"/>
                        </a:gs>
                        <a:gs pos="100000">
                          <a:srgbClr val="8C3D91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92,9</a:t>
                      </a:r>
                    </a:p>
                  </a:txBody>
                  <a:tcPr marL="91438" marR="91438" marT="45703" marB="457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0000"/>
                        </a:gs>
                        <a:gs pos="39999">
                          <a:srgbClr val="0A128C"/>
                        </a:gs>
                        <a:gs pos="70000">
                          <a:srgbClr val="181CC7"/>
                        </a:gs>
                        <a:gs pos="88000">
                          <a:srgbClr val="7005D4"/>
                        </a:gs>
                        <a:gs pos="100000">
                          <a:srgbClr val="8C3D91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109,6</a:t>
                      </a:r>
                    </a:p>
                  </a:txBody>
                  <a:tcPr marL="91438" marR="91438" marT="45703" marB="457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0000"/>
                        </a:gs>
                        <a:gs pos="39999">
                          <a:srgbClr val="0A128C"/>
                        </a:gs>
                        <a:gs pos="70000">
                          <a:srgbClr val="181CC7"/>
                        </a:gs>
                        <a:gs pos="88000">
                          <a:srgbClr val="7005D4"/>
                        </a:gs>
                        <a:gs pos="100000">
                          <a:srgbClr val="8C3D91"/>
                        </a:gs>
                      </a:gsLst>
                      <a:lin ang="2700000" scaled="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4617" name="Text Box 57"/>
          <p:cNvSpPr txBox="1">
            <a:spLocks noChangeArrowheads="1"/>
          </p:cNvSpPr>
          <p:nvPr/>
        </p:nvSpPr>
        <p:spPr bwMode="auto">
          <a:xfrm>
            <a:off x="-447675" y="0"/>
            <a:ext cx="98456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dirty="0">
                <a:solidFill>
                  <a:srgbClr val="9900FF"/>
                </a:solidFill>
                <a:latin typeface="+mn-lt"/>
              </a:rPr>
              <a:t>Выполнение плана ОМС  </a:t>
            </a:r>
          </a:p>
          <a:p>
            <a:pPr algn="ctr"/>
            <a:r>
              <a:rPr lang="ru-RU" sz="3600" b="1" dirty="0">
                <a:solidFill>
                  <a:srgbClr val="9900FF"/>
                </a:solidFill>
                <a:latin typeface="+mn-lt"/>
              </a:rPr>
              <a:t>педиатрическими отделениями (%)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1"/>
          <p:cNvSpPr/>
          <p:nvPr/>
        </p:nvSpPr>
        <p:spPr>
          <a:xfrm>
            <a:off x="40323" y="66198"/>
            <a:ext cx="8996173" cy="3603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300" b="1" dirty="0" smtClean="0">
                <a:solidFill>
                  <a:srgbClr val="6600CC"/>
                </a:solidFill>
                <a:cs typeface="Arial" charset="0"/>
              </a:rPr>
              <a:t>Показатели  работы  </a:t>
            </a:r>
            <a:r>
              <a:rPr lang="ru-RU" sz="2300" b="1" dirty="0">
                <a:solidFill>
                  <a:srgbClr val="6600CC"/>
                </a:solidFill>
                <a:cs typeface="Arial" charset="0"/>
              </a:rPr>
              <a:t>хирургической </a:t>
            </a:r>
            <a:r>
              <a:rPr lang="ru-RU" sz="2300" b="1" dirty="0" smtClean="0">
                <a:solidFill>
                  <a:srgbClr val="6600CC"/>
                </a:solidFill>
                <a:cs typeface="Arial" charset="0"/>
              </a:rPr>
              <a:t> службы  ГБУЗ  РБ  БСМП </a:t>
            </a:r>
            <a:r>
              <a:rPr lang="ru-RU" sz="2300" b="1" dirty="0" err="1" smtClean="0">
                <a:solidFill>
                  <a:srgbClr val="6600CC"/>
                </a:solidFill>
                <a:cs typeface="Arial" charset="0"/>
              </a:rPr>
              <a:t>г.Уфы</a:t>
            </a:r>
            <a:r>
              <a:rPr lang="ru-RU" sz="2300" b="1" dirty="0" smtClean="0">
                <a:solidFill>
                  <a:srgbClr val="6600CC"/>
                </a:solidFill>
                <a:cs typeface="Arial" charset="0"/>
              </a:rPr>
              <a:t> </a:t>
            </a:r>
            <a:endParaRPr lang="ru-RU" sz="2300" b="1" dirty="0">
              <a:solidFill>
                <a:srgbClr val="6600CC"/>
              </a:solidFill>
              <a:cs typeface="Arial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xmlns="" val="1610565257"/>
              </p:ext>
            </p:extLst>
          </p:nvPr>
        </p:nvGraphicFramePr>
        <p:xfrm>
          <a:off x="-324544" y="4005064"/>
          <a:ext cx="4819709" cy="2924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641033737"/>
              </p:ext>
            </p:extLst>
          </p:nvPr>
        </p:nvGraphicFramePr>
        <p:xfrm>
          <a:off x="4495691" y="3717032"/>
          <a:ext cx="4675693" cy="3425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4208489771"/>
              </p:ext>
            </p:extLst>
          </p:nvPr>
        </p:nvGraphicFramePr>
        <p:xfrm>
          <a:off x="5580112" y="620688"/>
          <a:ext cx="3443818" cy="2924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3072155225"/>
              </p:ext>
            </p:extLst>
          </p:nvPr>
        </p:nvGraphicFramePr>
        <p:xfrm>
          <a:off x="-180528" y="620688"/>
          <a:ext cx="5760640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8519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728" name="Group 1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01652523"/>
              </p:ext>
            </p:extLst>
          </p:nvPr>
        </p:nvGraphicFramePr>
        <p:xfrm>
          <a:off x="214313" y="969963"/>
          <a:ext cx="8561705" cy="5095904"/>
        </p:xfrm>
        <a:graphic>
          <a:graphicData uri="http://schemas.openxmlformats.org/drawingml/2006/table">
            <a:tbl>
              <a:tblPr/>
              <a:tblGrid>
                <a:gridCol w="3421062"/>
                <a:gridCol w="1008063"/>
                <a:gridCol w="1800770"/>
                <a:gridCol w="2123530"/>
                <a:gridCol w="208280"/>
              </a:tblGrid>
              <a:tr h="385763">
                <a:tc rowSpan="2"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Отделение</a:t>
                      </a:r>
                    </a:p>
                  </a:txBody>
                  <a:tcPr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Выполнение плана %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9"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603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Кол-во коек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2014 год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2015 год 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1013">
                <a:tc>
                  <a:txBody>
                    <a:bodyPr/>
                    <a:lstStyle/>
                    <a:p>
                      <a:pPr marL="0" marR="0" lvl="0" indent="365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Нейрохирургическое  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60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112,4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101,4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4188">
                <a:tc>
                  <a:txBody>
                    <a:bodyPr/>
                    <a:lstStyle/>
                    <a:p>
                      <a:pPr marL="0" marR="0" lvl="0" indent="365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Гинекологическое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104,3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114,7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1013">
                <a:tc>
                  <a:txBody>
                    <a:bodyPr/>
                    <a:lstStyle/>
                    <a:p>
                      <a:pPr marL="0" marR="0" lvl="0" indent="365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Урологическое</a:t>
                      </a:r>
                    </a:p>
                  </a:txBody>
                  <a:tcPr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60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105,9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106,6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0375">
                <a:tc>
                  <a:txBody>
                    <a:bodyPr/>
                    <a:lstStyle/>
                    <a:p>
                      <a:pPr marL="0" marR="0" lvl="0" indent="365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Травматологическое 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60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108,7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1013">
                <a:tc>
                  <a:txBody>
                    <a:bodyPr/>
                    <a:lstStyle/>
                    <a:p>
                      <a:pPr marL="0" marR="0" lvl="0" indent="365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Хирургическое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60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105,7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107,1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4188">
                <a:tc>
                  <a:txBody>
                    <a:bodyPr/>
                    <a:lstStyle/>
                    <a:p>
                      <a:pPr marL="0" marR="0" lvl="0" indent="365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Гнойная хирургия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60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111,8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101,4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365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Сосудистая хирургия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</a:p>
                  </a:txBody>
                  <a:tcPr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116,0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83,8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695" name="Text Box 57"/>
          <p:cNvSpPr txBox="1">
            <a:spLocks noChangeArrowheads="1"/>
          </p:cNvSpPr>
          <p:nvPr/>
        </p:nvSpPr>
        <p:spPr bwMode="auto">
          <a:xfrm>
            <a:off x="642938" y="0"/>
            <a:ext cx="78581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0000FF"/>
                </a:solidFill>
                <a:latin typeface="Bookman Old Style" pitchFamily="18" charset="0"/>
              </a:rPr>
              <a:t>Выполнение плана ОМС  </a:t>
            </a:r>
          </a:p>
          <a:p>
            <a:pPr algn="ctr"/>
            <a:r>
              <a:rPr lang="ru-RU" sz="2800" b="1">
                <a:solidFill>
                  <a:srgbClr val="0000FF"/>
                </a:solidFill>
                <a:latin typeface="Bookman Old Style" pitchFamily="18" charset="0"/>
              </a:rPr>
              <a:t>хирургическими отделениями (%)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/>
          <a:lstStyle/>
          <a:p>
            <a:r>
              <a:rPr lang="ru-RU" sz="2800" b="1" dirty="0">
                <a:solidFill>
                  <a:srgbClr val="0000CC"/>
                </a:solidFill>
                <a:latin typeface="Bookman Old Style" pitchFamily="18" charset="0"/>
              </a:rPr>
              <a:t>Оперативные вмешательства </a:t>
            </a:r>
            <a:br>
              <a:rPr lang="ru-RU" sz="2800" b="1" dirty="0">
                <a:solidFill>
                  <a:srgbClr val="0000CC"/>
                </a:solidFill>
                <a:latin typeface="Bookman Old Style" pitchFamily="18" charset="0"/>
              </a:rPr>
            </a:br>
            <a:r>
              <a:rPr lang="ru-RU" sz="2800" b="1" dirty="0">
                <a:solidFill>
                  <a:srgbClr val="0000CC"/>
                </a:solidFill>
                <a:latin typeface="Bookman Old Style" pitchFamily="18" charset="0"/>
              </a:rPr>
              <a:t>в ГБУЗ РБ БСМП г. Уфа за 2014-2015гг.</a:t>
            </a:r>
            <a:endParaRPr lang="ru-RU" sz="2800" dirty="0">
              <a:solidFill>
                <a:srgbClr val="0000CC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xmlns="" val="4127649715"/>
              </p:ext>
            </p:extLst>
          </p:nvPr>
        </p:nvGraphicFramePr>
        <p:xfrm>
          <a:off x="2051720" y="836712"/>
          <a:ext cx="7560840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xmlns="" val="4201172997"/>
              </p:ext>
            </p:extLst>
          </p:nvPr>
        </p:nvGraphicFramePr>
        <p:xfrm>
          <a:off x="2051720" y="3789363"/>
          <a:ext cx="7560840" cy="3037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Овал 8"/>
          <p:cNvSpPr/>
          <p:nvPr/>
        </p:nvSpPr>
        <p:spPr>
          <a:xfrm rot="21290045">
            <a:off x="39688" y="1020763"/>
            <a:ext cx="2536825" cy="1179512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</a:rPr>
              <a:t>Количество операций</a:t>
            </a:r>
          </a:p>
        </p:txBody>
      </p:sp>
      <p:sp>
        <p:nvSpPr>
          <p:cNvPr id="10" name="Овал 9"/>
          <p:cNvSpPr/>
          <p:nvPr/>
        </p:nvSpPr>
        <p:spPr>
          <a:xfrm rot="21290045">
            <a:off x="0" y="5300663"/>
            <a:ext cx="2635250" cy="1289050"/>
          </a:xfrm>
          <a:prstGeom prst="ellipse">
            <a:avLst/>
          </a:prstGeom>
          <a:solidFill>
            <a:srgbClr val="0000FF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2000" b="1" i="1" dirty="0">
                <a:solidFill>
                  <a:schemeClr val="bg1"/>
                </a:solidFill>
                <a:cs typeface="Arial" charset="0"/>
              </a:rPr>
              <a:t>Количество</a:t>
            </a:r>
          </a:p>
          <a:p>
            <a:pPr algn="ctr">
              <a:defRPr/>
            </a:pPr>
            <a:r>
              <a:rPr lang="ru-RU" sz="2000" b="1" i="1" dirty="0">
                <a:solidFill>
                  <a:schemeClr val="bg1"/>
                </a:solidFill>
                <a:cs typeface="Arial" charset="0"/>
              </a:rPr>
              <a:t>оперированных больных</a:t>
            </a:r>
          </a:p>
        </p:txBody>
      </p:sp>
      <p:sp>
        <p:nvSpPr>
          <p:cNvPr id="11" name="Скругленная прямоугольная выноска 15"/>
          <p:cNvSpPr>
            <a:spLocks noChangeArrowheads="1"/>
          </p:cNvSpPr>
          <p:nvPr/>
        </p:nvSpPr>
        <p:spPr bwMode="auto">
          <a:xfrm>
            <a:off x="218406" y="2420888"/>
            <a:ext cx="2736304" cy="2664296"/>
          </a:xfrm>
          <a:prstGeom prst="wedgeRoundRectCallout">
            <a:avLst>
              <a:gd name="adj1" fmla="val 27576"/>
              <a:gd name="adj2" fmla="val 71677"/>
              <a:gd name="adj3" fmla="val 16667"/>
            </a:avLst>
          </a:prstGeom>
          <a:solidFill>
            <a:srgbClr val="00B050"/>
          </a:solidFill>
          <a:ln w="25400" algn="ctr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alibri" pitchFamily="34" charset="0"/>
              </a:rPr>
              <a:t>Количество операций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Calibri" pitchFamily="34" charset="0"/>
              </a:rPr>
              <a:t>на одного </a:t>
            </a: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</a:rPr>
              <a:t>оперированного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</a:rPr>
              <a:t>больного</a:t>
            </a:r>
            <a:r>
              <a:rPr lang="ru-RU" sz="2400" b="1" dirty="0">
                <a:solidFill>
                  <a:schemeClr val="bg1"/>
                </a:solidFill>
                <a:latin typeface="Calibri" pitchFamily="34" charset="0"/>
              </a:rPr>
              <a:t>: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Calibri" pitchFamily="34" charset="0"/>
              </a:rPr>
              <a:t> 2014 год – 1,2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Calibri" pitchFamily="34" charset="0"/>
              </a:rPr>
              <a:t>2015 год – 1,2</a:t>
            </a:r>
          </a:p>
        </p:txBody>
      </p:sp>
      <p:sp>
        <p:nvSpPr>
          <p:cNvPr id="12" name="Овальная выноска 18"/>
          <p:cNvSpPr>
            <a:spLocks noChangeArrowheads="1"/>
          </p:cNvSpPr>
          <p:nvPr/>
        </p:nvSpPr>
        <p:spPr bwMode="auto">
          <a:xfrm>
            <a:off x="2843808" y="3094038"/>
            <a:ext cx="1138237" cy="287338"/>
          </a:xfrm>
          <a:prstGeom prst="wedgeEllipseCallout">
            <a:avLst>
              <a:gd name="adj1" fmla="val -33819"/>
              <a:gd name="adj2" fmla="val 128454"/>
            </a:avLst>
          </a:prstGeom>
          <a:solidFill>
            <a:schemeClr val="bg1"/>
          </a:solidFill>
          <a:ln w="25400" algn="ctr">
            <a:solidFill>
              <a:srgbClr val="C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600" b="1">
                <a:solidFill>
                  <a:srgbClr val="C00000"/>
                </a:solidFill>
                <a:latin typeface="Calibri" pitchFamily="34" charset="0"/>
              </a:rPr>
              <a:t>+ 7,6%</a:t>
            </a:r>
          </a:p>
        </p:txBody>
      </p:sp>
      <p:sp>
        <p:nvSpPr>
          <p:cNvPr id="16" name="Овальная выноска 18"/>
          <p:cNvSpPr>
            <a:spLocks noChangeArrowheads="1"/>
          </p:cNvSpPr>
          <p:nvPr/>
        </p:nvSpPr>
        <p:spPr bwMode="auto">
          <a:xfrm>
            <a:off x="4198417" y="3077052"/>
            <a:ext cx="1138237" cy="287338"/>
          </a:xfrm>
          <a:prstGeom prst="wedgeEllipseCallout">
            <a:avLst>
              <a:gd name="adj1" fmla="val -33819"/>
              <a:gd name="adj2" fmla="val 128454"/>
            </a:avLst>
          </a:prstGeom>
          <a:solidFill>
            <a:schemeClr val="bg1"/>
          </a:solidFill>
          <a:ln w="25400" algn="ctr">
            <a:solidFill>
              <a:srgbClr val="C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Calibri" pitchFamily="34" charset="0"/>
              </a:rPr>
              <a:t>+ </a:t>
            </a:r>
            <a:r>
              <a:rPr lang="ru-RU" sz="1600" b="1" dirty="0" smtClean="0">
                <a:solidFill>
                  <a:srgbClr val="C00000"/>
                </a:solidFill>
                <a:latin typeface="Calibri" pitchFamily="34" charset="0"/>
              </a:rPr>
              <a:t>7,2%</a:t>
            </a:r>
            <a:endParaRPr lang="ru-RU" sz="16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7" name="Овальная выноска 18"/>
          <p:cNvSpPr>
            <a:spLocks noChangeArrowheads="1"/>
          </p:cNvSpPr>
          <p:nvPr/>
        </p:nvSpPr>
        <p:spPr bwMode="auto">
          <a:xfrm>
            <a:off x="5882322" y="3077052"/>
            <a:ext cx="1138237" cy="287338"/>
          </a:xfrm>
          <a:prstGeom prst="wedgeEllipseCallout">
            <a:avLst>
              <a:gd name="adj1" fmla="val -33819"/>
              <a:gd name="adj2" fmla="val 128454"/>
            </a:avLst>
          </a:prstGeom>
          <a:solidFill>
            <a:schemeClr val="bg1"/>
          </a:solidFill>
          <a:ln w="25400" algn="ctr">
            <a:solidFill>
              <a:srgbClr val="C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Calibri" pitchFamily="34" charset="0"/>
              </a:rPr>
              <a:t>+ </a:t>
            </a:r>
            <a:r>
              <a:rPr lang="ru-RU" sz="1600" b="1" dirty="0" smtClean="0">
                <a:solidFill>
                  <a:srgbClr val="C00000"/>
                </a:solidFill>
                <a:latin typeface="Calibri" pitchFamily="34" charset="0"/>
              </a:rPr>
              <a:t>0,3%</a:t>
            </a:r>
            <a:endParaRPr lang="ru-RU" sz="16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8" name="Овальная выноска 18"/>
          <p:cNvSpPr>
            <a:spLocks noChangeArrowheads="1"/>
          </p:cNvSpPr>
          <p:nvPr/>
        </p:nvSpPr>
        <p:spPr bwMode="auto">
          <a:xfrm>
            <a:off x="7433379" y="3101183"/>
            <a:ext cx="1243077" cy="287338"/>
          </a:xfrm>
          <a:prstGeom prst="wedgeEllipseCallout">
            <a:avLst>
              <a:gd name="adj1" fmla="val -33819"/>
              <a:gd name="adj2" fmla="val 128454"/>
            </a:avLst>
          </a:prstGeom>
          <a:solidFill>
            <a:schemeClr val="bg1"/>
          </a:solidFill>
          <a:ln w="25400" algn="ctr">
            <a:solidFill>
              <a:srgbClr val="C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Calibri" pitchFamily="34" charset="0"/>
              </a:rPr>
              <a:t>+ </a:t>
            </a:r>
            <a:r>
              <a:rPr lang="ru-RU" sz="1600" b="1" dirty="0" smtClean="0">
                <a:solidFill>
                  <a:srgbClr val="C00000"/>
                </a:solidFill>
                <a:latin typeface="Calibri" pitchFamily="34" charset="0"/>
              </a:rPr>
              <a:t>16,1%</a:t>
            </a:r>
            <a:endParaRPr lang="ru-RU" sz="16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9" name="Овальная выноска 10"/>
          <p:cNvSpPr>
            <a:spLocks noChangeArrowheads="1"/>
          </p:cNvSpPr>
          <p:nvPr/>
        </p:nvSpPr>
        <p:spPr bwMode="auto">
          <a:xfrm>
            <a:off x="2954710" y="6036469"/>
            <a:ext cx="1003300" cy="287337"/>
          </a:xfrm>
          <a:prstGeom prst="wedgeEllipseCallout">
            <a:avLst>
              <a:gd name="adj1" fmla="val -33861"/>
              <a:gd name="adj2" fmla="val 119060"/>
            </a:avLst>
          </a:prstGeom>
          <a:solidFill>
            <a:schemeClr val="bg1"/>
          </a:solidFill>
          <a:ln w="25400" algn="ctr">
            <a:solidFill>
              <a:srgbClr val="0000FF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600" b="1">
                <a:solidFill>
                  <a:srgbClr val="0000FF"/>
                </a:solidFill>
                <a:latin typeface="Calibri" pitchFamily="34" charset="0"/>
              </a:rPr>
              <a:t>+6,4%</a:t>
            </a:r>
          </a:p>
        </p:txBody>
      </p:sp>
      <p:sp>
        <p:nvSpPr>
          <p:cNvPr id="23" name="Овальная выноска 10"/>
          <p:cNvSpPr>
            <a:spLocks noChangeArrowheads="1"/>
          </p:cNvSpPr>
          <p:nvPr/>
        </p:nvSpPr>
        <p:spPr bwMode="auto">
          <a:xfrm>
            <a:off x="4137818" y="6049170"/>
            <a:ext cx="1003300" cy="287337"/>
          </a:xfrm>
          <a:prstGeom prst="wedgeEllipseCallout">
            <a:avLst>
              <a:gd name="adj1" fmla="val -33861"/>
              <a:gd name="adj2" fmla="val 119060"/>
            </a:avLst>
          </a:prstGeom>
          <a:solidFill>
            <a:schemeClr val="bg1"/>
          </a:solidFill>
          <a:ln w="25400" algn="ctr">
            <a:solidFill>
              <a:srgbClr val="0000FF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Calibri" pitchFamily="34" charset="0"/>
              </a:rPr>
              <a:t>+7,9%</a:t>
            </a:r>
            <a:endParaRPr lang="ru-RU" sz="16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24" name="Овальная выноска 10"/>
          <p:cNvSpPr>
            <a:spLocks noChangeArrowheads="1"/>
          </p:cNvSpPr>
          <p:nvPr/>
        </p:nvSpPr>
        <p:spPr bwMode="auto">
          <a:xfrm>
            <a:off x="5949790" y="6049170"/>
            <a:ext cx="1003300" cy="287337"/>
          </a:xfrm>
          <a:prstGeom prst="wedgeEllipseCallout">
            <a:avLst>
              <a:gd name="adj1" fmla="val -33861"/>
              <a:gd name="adj2" fmla="val 119060"/>
            </a:avLst>
          </a:prstGeom>
          <a:solidFill>
            <a:schemeClr val="bg1"/>
          </a:solidFill>
          <a:ln w="25400" algn="ctr">
            <a:solidFill>
              <a:srgbClr val="0000FF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Calibri" pitchFamily="34" charset="0"/>
              </a:rPr>
              <a:t>+0,3%</a:t>
            </a:r>
            <a:endParaRPr lang="ru-RU" sz="16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25" name="Овальная выноска 10"/>
          <p:cNvSpPr>
            <a:spLocks noChangeArrowheads="1"/>
          </p:cNvSpPr>
          <p:nvPr/>
        </p:nvSpPr>
        <p:spPr bwMode="auto">
          <a:xfrm>
            <a:off x="7415102" y="6049170"/>
            <a:ext cx="1261353" cy="287337"/>
          </a:xfrm>
          <a:prstGeom prst="wedgeEllipseCallout">
            <a:avLst>
              <a:gd name="adj1" fmla="val -33861"/>
              <a:gd name="adj2" fmla="val 119060"/>
            </a:avLst>
          </a:prstGeom>
          <a:solidFill>
            <a:schemeClr val="bg1"/>
          </a:solidFill>
          <a:ln w="25400" algn="ctr">
            <a:solidFill>
              <a:srgbClr val="0000FF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Calibri" pitchFamily="34" charset="0"/>
              </a:rPr>
              <a:t>+15,7%</a:t>
            </a:r>
            <a:endParaRPr lang="ru-RU" sz="1600" b="1" dirty="0">
              <a:solidFill>
                <a:srgbClr val="0000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01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xmlns="" val="2030771440"/>
              </p:ext>
            </p:extLst>
          </p:nvPr>
        </p:nvGraphicFramePr>
        <p:xfrm>
          <a:off x="-972616" y="960710"/>
          <a:ext cx="417646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араллелограмм 4"/>
          <p:cNvSpPr/>
          <p:nvPr/>
        </p:nvSpPr>
        <p:spPr>
          <a:xfrm>
            <a:off x="179512" y="46310"/>
            <a:ext cx="8964488" cy="914400"/>
          </a:xfrm>
          <a:prstGeom prst="parallelogram">
            <a:avLst/>
          </a:prstGeom>
          <a:gradFill flip="none" rotWithShape="1">
            <a:gsLst>
              <a:gs pos="0">
                <a:srgbClr val="000000"/>
              </a:gs>
              <a:gs pos="20000">
                <a:srgbClr val="000040"/>
              </a:gs>
              <a:gs pos="48000">
                <a:srgbClr val="400040"/>
              </a:gs>
              <a:gs pos="59000">
                <a:srgbClr val="8F0040"/>
              </a:gs>
              <a:gs pos="80000">
                <a:srgbClr val="F27300"/>
              </a:gs>
              <a:gs pos="69000">
                <a:srgbClr val="CE4917"/>
              </a:gs>
              <a:gs pos="89000">
                <a:srgbClr val="FFBF00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600" b="1" dirty="0">
                <a:solidFill>
                  <a:schemeClr val="bg1"/>
                </a:solidFill>
                <a:cs typeface="Arial" charset="0"/>
              </a:rPr>
              <a:t>Деятельность травматологического центра </a:t>
            </a:r>
            <a:r>
              <a:rPr lang="ru-RU" sz="2600" b="1" dirty="0" smtClean="0">
                <a:solidFill>
                  <a:schemeClr val="bg1"/>
                </a:solidFill>
                <a:cs typeface="Arial" charset="0"/>
              </a:rPr>
              <a:t>1 уровня за </a:t>
            </a:r>
            <a:r>
              <a:rPr lang="ru-RU" sz="2600" b="1" dirty="0">
                <a:solidFill>
                  <a:schemeClr val="bg1"/>
                </a:solidFill>
                <a:cs typeface="Arial" charset="0"/>
              </a:rPr>
              <a:t>2014-2015гг.</a:t>
            </a:r>
          </a:p>
        </p:txBody>
      </p:sp>
      <p:graphicFrame>
        <p:nvGraphicFramePr>
          <p:cNvPr id="7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831928667"/>
              </p:ext>
            </p:extLst>
          </p:nvPr>
        </p:nvGraphicFramePr>
        <p:xfrm>
          <a:off x="611560" y="4044516"/>
          <a:ext cx="4176464" cy="3240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771384547"/>
              </p:ext>
            </p:extLst>
          </p:nvPr>
        </p:nvGraphicFramePr>
        <p:xfrm>
          <a:off x="2123728" y="836713"/>
          <a:ext cx="4176464" cy="3888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732197218"/>
              </p:ext>
            </p:extLst>
          </p:nvPr>
        </p:nvGraphicFramePr>
        <p:xfrm>
          <a:off x="4463988" y="3720480"/>
          <a:ext cx="4176464" cy="3888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Овал 9"/>
          <p:cNvSpPr/>
          <p:nvPr/>
        </p:nvSpPr>
        <p:spPr>
          <a:xfrm>
            <a:off x="1979712" y="2204864"/>
            <a:ext cx="1440160" cy="62636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rgbClr val="FF0000"/>
                </a:solidFill>
              </a:rPr>
              <a:t>+15 чел.</a:t>
            </a:r>
            <a:endParaRPr lang="ru-RU" b="1" u="sng" dirty="0">
              <a:solidFill>
                <a:srgbClr val="FF0000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631832" y="4725144"/>
            <a:ext cx="1512168" cy="62636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rgbClr val="FF0000"/>
                </a:solidFill>
              </a:rPr>
              <a:t>-12,0%</a:t>
            </a:r>
            <a:endParaRPr lang="ru-RU" b="1" u="sng" dirty="0">
              <a:solidFill>
                <a:srgbClr val="FF0000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041547" y="5038328"/>
            <a:ext cx="1314158" cy="62636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rgbClr val="FF0000"/>
                </a:solidFill>
              </a:rPr>
              <a:t>-9,4%</a:t>
            </a:r>
            <a:endParaRPr lang="ru-RU" b="1" u="sng" dirty="0">
              <a:solidFill>
                <a:srgbClr val="FF0000"/>
              </a:solidFill>
            </a:endParaRPr>
          </a:p>
        </p:txBody>
      </p:sp>
      <p:graphicFrame>
        <p:nvGraphicFramePr>
          <p:cNvPr id="14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527625888"/>
              </p:ext>
            </p:extLst>
          </p:nvPr>
        </p:nvGraphicFramePr>
        <p:xfrm>
          <a:off x="5075251" y="859920"/>
          <a:ext cx="4104456" cy="38364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" name="Овал 15"/>
          <p:cNvSpPr/>
          <p:nvPr/>
        </p:nvSpPr>
        <p:spPr>
          <a:xfrm>
            <a:off x="7956376" y="2204864"/>
            <a:ext cx="1368152" cy="62636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u="sng" dirty="0" smtClean="0">
                <a:solidFill>
                  <a:srgbClr val="FF0000"/>
                </a:solidFill>
              </a:rPr>
              <a:t>-33,3%</a:t>
            </a:r>
            <a:endParaRPr lang="ru-RU" sz="20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218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xmlns="" val="1790527622"/>
              </p:ext>
            </p:extLst>
          </p:nvPr>
        </p:nvGraphicFramePr>
        <p:xfrm>
          <a:off x="-900608" y="960710"/>
          <a:ext cx="4176464" cy="34043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араллелограмм 4"/>
          <p:cNvSpPr/>
          <p:nvPr/>
        </p:nvSpPr>
        <p:spPr>
          <a:xfrm>
            <a:off x="179512" y="46310"/>
            <a:ext cx="8964488" cy="914400"/>
          </a:xfrm>
          <a:prstGeom prst="parallelogram">
            <a:avLst/>
          </a:prstGeom>
          <a:gradFill flip="none" rotWithShape="1">
            <a:gsLst>
              <a:gs pos="0">
                <a:srgbClr val="000000"/>
              </a:gs>
              <a:gs pos="20000">
                <a:srgbClr val="000040"/>
              </a:gs>
              <a:gs pos="48000">
                <a:srgbClr val="400040"/>
              </a:gs>
              <a:gs pos="59000">
                <a:srgbClr val="8F0040"/>
              </a:gs>
              <a:gs pos="80000">
                <a:srgbClr val="F27300"/>
              </a:gs>
              <a:gs pos="69000">
                <a:srgbClr val="CE4917"/>
              </a:gs>
              <a:gs pos="89000">
                <a:srgbClr val="FFBF00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 dirty="0">
                <a:solidFill>
                  <a:schemeClr val="bg1"/>
                </a:solidFill>
                <a:cs typeface="Arial" charset="0"/>
              </a:rPr>
              <a:t>Дорожно-транспортные происшествия</a:t>
            </a:r>
          </a:p>
        </p:txBody>
      </p:sp>
      <p:graphicFrame>
        <p:nvGraphicFramePr>
          <p:cNvPr id="8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945593466"/>
              </p:ext>
            </p:extLst>
          </p:nvPr>
        </p:nvGraphicFramePr>
        <p:xfrm>
          <a:off x="2051720" y="704908"/>
          <a:ext cx="4176464" cy="3888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559555978"/>
              </p:ext>
            </p:extLst>
          </p:nvPr>
        </p:nvGraphicFramePr>
        <p:xfrm>
          <a:off x="4647380" y="3717032"/>
          <a:ext cx="4176464" cy="3888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Овал 9"/>
          <p:cNvSpPr/>
          <p:nvPr/>
        </p:nvSpPr>
        <p:spPr>
          <a:xfrm>
            <a:off x="2051720" y="2022756"/>
            <a:ext cx="1296144" cy="62636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rgbClr val="FF0000"/>
                </a:solidFill>
              </a:rPr>
              <a:t>+3 чел.</a:t>
            </a:r>
            <a:endParaRPr lang="ru-RU" b="1" u="sng" dirty="0">
              <a:solidFill>
                <a:srgbClr val="FF0000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7631832" y="4725144"/>
            <a:ext cx="1512168" cy="62636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rgbClr val="FF0000"/>
                </a:solidFill>
              </a:rPr>
              <a:t>-13,1%</a:t>
            </a:r>
            <a:endParaRPr lang="ru-RU" b="1" u="sng" dirty="0">
              <a:solidFill>
                <a:srgbClr val="FF0000"/>
              </a:solidFill>
            </a:endParaRPr>
          </a:p>
        </p:txBody>
      </p:sp>
      <p:pic>
        <p:nvPicPr>
          <p:cNvPr id="14" name="Picture 12" descr="P5180001_thumb.jpg"/>
          <p:cNvPicPr>
            <a:picLocks noChangeAspect="1" noChangeArrowheads="1"/>
          </p:cNvPicPr>
          <p:nvPr/>
        </p:nvPicPr>
        <p:blipFill rotWithShape="1">
          <a:blip r:embed="rId5" cstate="print"/>
          <a:srcRect l="9630" t="14892"/>
          <a:stretch/>
        </p:blipFill>
        <p:spPr bwMode="auto">
          <a:xfrm>
            <a:off x="208476" y="4137567"/>
            <a:ext cx="4734253" cy="2427890"/>
          </a:xfrm>
          <a:prstGeom prst="rect">
            <a:avLst/>
          </a:prstGeom>
          <a:noFill/>
        </p:spPr>
      </p:pic>
      <p:graphicFrame>
        <p:nvGraphicFramePr>
          <p:cNvPr id="13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077161904"/>
              </p:ext>
            </p:extLst>
          </p:nvPr>
        </p:nvGraphicFramePr>
        <p:xfrm>
          <a:off x="5076056" y="704908"/>
          <a:ext cx="4176464" cy="3888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" name="Овал 14"/>
          <p:cNvSpPr/>
          <p:nvPr/>
        </p:nvSpPr>
        <p:spPr>
          <a:xfrm>
            <a:off x="7812360" y="2073181"/>
            <a:ext cx="1512168" cy="62636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rgbClr val="FF0000"/>
                </a:solidFill>
              </a:rPr>
              <a:t>-69,6%</a:t>
            </a:r>
            <a:endParaRPr lang="ru-RU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223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54" name="Group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20051755"/>
              </p:ext>
            </p:extLst>
          </p:nvPr>
        </p:nvGraphicFramePr>
        <p:xfrm>
          <a:off x="285750" y="1196975"/>
          <a:ext cx="8568000" cy="5501577"/>
        </p:xfrm>
        <a:graphic>
          <a:graphicData uri="http://schemas.openxmlformats.org/drawingml/2006/table">
            <a:tbl>
              <a:tblPr/>
              <a:tblGrid>
                <a:gridCol w="4824000"/>
                <a:gridCol w="1872000"/>
                <a:gridCol w="1872000"/>
              </a:tblGrid>
              <a:tr h="647700"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 Всего исследований и процедур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charset="0"/>
                        </a:rPr>
                        <a:t>2014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cs typeface="Arial" charset="0"/>
                        </a:rPr>
                        <a:t>2015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76263">
                <a:tc>
                  <a:txBody>
                    <a:bodyPr/>
                    <a:lstStyle/>
                    <a:p>
                      <a:pPr marL="0" marR="0" lvl="0" indent="36513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Эндоскопические исследования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charset="0"/>
                        </a:rPr>
                        <a:t>10 100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cs typeface="Arial" charset="0"/>
                        </a:rPr>
                        <a:t>10 633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36513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Рентгендиагностические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 исследования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F9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charset="0"/>
                        </a:rPr>
                        <a:t>55 947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F9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cs typeface="Arial" charset="0"/>
                        </a:rPr>
                        <a:t>51 440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F9F8"/>
                    </a:soli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36513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Компьютерная томография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charset="0"/>
                        </a:rPr>
                        <a:t>27 494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cs typeface="Arial" charset="0"/>
                        </a:rPr>
                        <a:t>33 083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FF"/>
                    </a:soli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36513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Магнитно - резонансная томография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charset="0"/>
                        </a:rPr>
                        <a:t>13 132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cs typeface="Arial" charset="0"/>
                        </a:rPr>
                        <a:t>13 892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FFD1"/>
                    </a:solidFill>
                  </a:tcPr>
                </a:tc>
              </a:tr>
              <a:tr h="504825">
                <a:tc>
                  <a:txBody>
                    <a:bodyPr/>
                    <a:lstStyle/>
                    <a:p>
                      <a:pPr marL="0" marR="0" lvl="0" indent="36513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Лабораторные исследования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charset="0"/>
                        </a:rPr>
                        <a:t>1 996 455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cs typeface="Arial" charset="0"/>
                        </a:rPr>
                        <a:t>1 933 160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5FF"/>
                    </a:solidFill>
                  </a:tcPr>
                </a:tc>
              </a:tr>
              <a:tr h="392113">
                <a:tc>
                  <a:txBody>
                    <a:bodyPr/>
                    <a:lstStyle/>
                    <a:p>
                      <a:pPr marL="0" marR="0" lvl="0" indent="36513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Функциональные исследования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charset="0"/>
                        </a:rPr>
                        <a:t>59 382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cs typeface="Arial" charset="0"/>
                        </a:rPr>
                        <a:t>59 594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73075">
                <a:tc>
                  <a:txBody>
                    <a:bodyPr/>
                    <a:lstStyle/>
                    <a:p>
                      <a:pPr marL="0" marR="0" lvl="0" indent="36513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Ультразвуковые исследования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F9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charset="0"/>
                        </a:rPr>
                        <a:t>69 820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F9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cs typeface="Arial" charset="0"/>
                        </a:rPr>
                        <a:t>64 812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F9F8"/>
                    </a:solidFill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0" marR="0" lvl="0" indent="36513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Физиотерапевтические процедуры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charset="0"/>
                        </a:rPr>
                        <a:t>177 097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cs typeface="Arial" charset="0"/>
                        </a:rPr>
                        <a:t>178 161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FF"/>
                    </a:solidFill>
                  </a:tcPr>
                </a:tc>
              </a:tr>
              <a:tr h="442913">
                <a:tc>
                  <a:txBody>
                    <a:bodyPr/>
                    <a:lstStyle/>
                    <a:p>
                      <a:pPr marL="0" marR="0" lvl="0" indent="36513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ЛФК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charset="0"/>
                        </a:rPr>
                        <a:t>61 448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  <a:cs typeface="Arial" charset="0"/>
                        </a:rPr>
                        <a:t>83 233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FFD1"/>
                    </a:solidFill>
                  </a:tcPr>
                </a:tc>
              </a:tr>
            </a:tbl>
          </a:graphicData>
        </a:graphic>
      </p:graphicFrame>
      <p:sp>
        <p:nvSpPr>
          <p:cNvPr id="2" name="Шестиугольник 1"/>
          <p:cNvSpPr/>
          <p:nvPr/>
        </p:nvSpPr>
        <p:spPr>
          <a:xfrm>
            <a:off x="424285" y="182890"/>
            <a:ext cx="8507288" cy="864096"/>
          </a:xfrm>
          <a:prstGeom prst="hexagon">
            <a:avLst/>
          </a:prstGeom>
          <a:gradFill flip="none" rotWithShape="1">
            <a:gsLst>
              <a:gs pos="88000">
                <a:srgbClr val="66FFFF"/>
              </a:gs>
              <a:gs pos="13000">
                <a:srgbClr val="00CCFF"/>
              </a:gs>
              <a:gs pos="76000">
                <a:srgbClr val="0087E6"/>
              </a:gs>
              <a:gs pos="29000">
                <a:srgbClr val="3333FF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ru-RU" sz="2800" b="1" dirty="0">
                <a:solidFill>
                  <a:schemeClr val="bg1"/>
                </a:solidFill>
                <a:latin typeface="Bookman Old Style" pitchFamily="18" charset="0"/>
              </a:rPr>
              <a:t>Работа </a:t>
            </a:r>
            <a:r>
              <a:rPr lang="ru-RU" sz="2800" b="1" dirty="0" err="1">
                <a:solidFill>
                  <a:schemeClr val="bg1"/>
                </a:solidFill>
                <a:latin typeface="Bookman Old Style" pitchFamily="18" charset="0"/>
              </a:rPr>
              <a:t>параклинических</a:t>
            </a:r>
            <a:r>
              <a:rPr lang="ru-RU" sz="2800" b="1" dirty="0">
                <a:solidFill>
                  <a:schemeClr val="bg1"/>
                </a:solidFill>
                <a:latin typeface="Bookman Old Style" pitchFamily="18" charset="0"/>
              </a:rPr>
              <a:t> подразделений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310" name="Group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00135666"/>
              </p:ext>
            </p:extLst>
          </p:nvPr>
        </p:nvGraphicFramePr>
        <p:xfrm>
          <a:off x="504825" y="1341438"/>
          <a:ext cx="8072438" cy="5112232"/>
        </p:xfrm>
        <a:graphic>
          <a:graphicData uri="http://schemas.openxmlformats.org/drawingml/2006/table">
            <a:tbl>
              <a:tblPr/>
              <a:tblGrid>
                <a:gridCol w="5689600"/>
                <a:gridCol w="1177925"/>
                <a:gridCol w="1204913"/>
              </a:tblGrid>
              <a:tr h="749300"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Проведено исследований и процедур на одного больного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</a:rPr>
                        <a:t>2014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</a:rPr>
                        <a:t>2015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33438">
                <a:tc>
                  <a:txBody>
                    <a:bodyPr/>
                    <a:lstStyle/>
                    <a:p>
                      <a:pPr marL="0" marR="0" lvl="0" indent="36513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Лабораторные исследования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</a:rPr>
                        <a:t>72,8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</a:rPr>
                        <a:t>68,1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FFD1"/>
                    </a:solidFill>
                  </a:tcPr>
                </a:tc>
              </a:tr>
              <a:tr h="806450">
                <a:tc>
                  <a:txBody>
                    <a:bodyPr/>
                    <a:lstStyle/>
                    <a:p>
                      <a:pPr marL="0" marR="0" lvl="0" indent="36513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Функциональные исследования 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</a:rPr>
                        <a:t>2,2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</a:rPr>
                        <a:t>2,1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1FF"/>
                    </a:solidFill>
                  </a:tcPr>
                </a:tc>
              </a:tr>
              <a:tr h="681038">
                <a:tc>
                  <a:txBody>
                    <a:bodyPr/>
                    <a:lstStyle/>
                    <a:p>
                      <a:pPr marL="0" marR="0" lvl="0" indent="36513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Ультразвуковые исследования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</a:rPr>
                        <a:t>2,5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</a:rPr>
                        <a:t>2,3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5FF"/>
                    </a:solidFill>
                  </a:tcPr>
                </a:tc>
              </a:tr>
              <a:tr h="681038">
                <a:tc>
                  <a:txBody>
                    <a:bodyPr/>
                    <a:lstStyle/>
                    <a:p>
                      <a:pPr marL="0" marR="0" lvl="0" indent="36513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Рентгендиагностические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исследования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</a:rPr>
                        <a:t>2,0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</a:rPr>
                        <a:t>1,8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82625">
                <a:tc>
                  <a:txBody>
                    <a:bodyPr/>
                    <a:lstStyle/>
                    <a:p>
                      <a:pPr marL="0" marR="0" lvl="0" indent="36513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Физиотерапевтические процедуры 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F9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</a:rPr>
                        <a:t>6,4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F9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</a:rPr>
                        <a:t>6,3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F9F8"/>
                    </a:solidFill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36513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Процедуры ЛФК 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</a:rPr>
                        <a:t>2,2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itchFamily="34" charset="0"/>
                        </a:rPr>
                        <a:t>2,9</a:t>
                      </a:r>
                    </a:p>
                  </a:txBody>
                  <a:tcPr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D9"/>
                    </a:solidFill>
                  </a:tcPr>
                </a:tc>
              </a:tr>
            </a:tbl>
          </a:graphicData>
        </a:graphic>
      </p:graphicFrame>
      <p:sp>
        <p:nvSpPr>
          <p:cNvPr id="5" name="Шестиугольник 4"/>
          <p:cNvSpPr/>
          <p:nvPr/>
        </p:nvSpPr>
        <p:spPr>
          <a:xfrm>
            <a:off x="424285" y="182890"/>
            <a:ext cx="8507288" cy="864096"/>
          </a:xfrm>
          <a:prstGeom prst="hexagon">
            <a:avLst/>
          </a:prstGeom>
          <a:gradFill flip="none" rotWithShape="1">
            <a:gsLst>
              <a:gs pos="88000">
                <a:srgbClr val="66FFFF"/>
              </a:gs>
              <a:gs pos="13000">
                <a:srgbClr val="00CCFF"/>
              </a:gs>
              <a:gs pos="76000">
                <a:srgbClr val="0087E6"/>
              </a:gs>
              <a:gs pos="29000">
                <a:srgbClr val="3333FF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ru-RU" sz="2800" b="1" dirty="0">
                <a:solidFill>
                  <a:schemeClr val="bg1"/>
                </a:solidFill>
                <a:latin typeface="Bookman Old Style" pitchFamily="18" charset="0"/>
              </a:rPr>
              <a:t>Работа </a:t>
            </a:r>
            <a:r>
              <a:rPr lang="ru-RU" sz="2800" b="1" dirty="0" err="1">
                <a:solidFill>
                  <a:schemeClr val="bg1"/>
                </a:solidFill>
                <a:latin typeface="Bookman Old Style" pitchFamily="18" charset="0"/>
              </a:rPr>
              <a:t>параклинических</a:t>
            </a:r>
            <a:r>
              <a:rPr lang="ru-RU" sz="2800" b="1" dirty="0">
                <a:solidFill>
                  <a:schemeClr val="bg1"/>
                </a:solidFill>
                <a:latin typeface="Bookman Old Style" pitchFamily="18" charset="0"/>
              </a:rPr>
              <a:t> подразделений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00350" y="5286375"/>
            <a:ext cx="184150" cy="4826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auto">
              <a:lnSpc>
                <a:spcPct val="60000"/>
              </a:lnSpc>
              <a:spcBef>
                <a:spcPct val="50000"/>
              </a:spcBef>
              <a:spcAft>
                <a:spcPts val="0"/>
              </a:spcAft>
              <a:defRPr/>
            </a:pPr>
            <a:endParaRPr lang="ru-RU" sz="40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04450" name="Picture 3" descr="C:\Documents and Settings\статистик\Рабочий стол\i.jpg"/>
          <p:cNvPicPr>
            <a:picLocks noChangeAspect="1" noChangeArrowheads="1"/>
          </p:cNvPicPr>
          <p:nvPr/>
        </p:nvPicPr>
        <p:blipFill>
          <a:blip r:embed="rId2" cstate="print"/>
          <a:srcRect l="6271" t="5269" r="5963" b="1006"/>
          <a:stretch>
            <a:fillRect/>
          </a:stretch>
        </p:blipFill>
        <p:spPr bwMode="auto">
          <a:xfrm>
            <a:off x="17463" y="0"/>
            <a:ext cx="2163762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Лента лицом вверх 8"/>
          <p:cNvSpPr/>
          <p:nvPr/>
        </p:nvSpPr>
        <p:spPr>
          <a:xfrm rot="21186797">
            <a:off x="274638" y="1549400"/>
            <a:ext cx="7377112" cy="4738688"/>
          </a:xfrm>
          <a:prstGeom prst="ribbon2">
            <a:avLst>
              <a:gd name="adj1" fmla="val 7440"/>
              <a:gd name="adj2" fmla="val 70328"/>
            </a:avLst>
          </a:prstGeom>
          <a:gradFill flip="none" rotWithShape="1">
            <a:gsLst>
              <a:gs pos="0">
                <a:srgbClr val="FF00FF">
                  <a:shade val="30000"/>
                  <a:satMod val="115000"/>
                </a:srgbClr>
              </a:gs>
              <a:gs pos="50000">
                <a:srgbClr val="FF00FF">
                  <a:shade val="67500"/>
                  <a:satMod val="115000"/>
                </a:srgbClr>
              </a:gs>
              <a:gs pos="100000">
                <a:srgbClr val="FF00FF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bg1"/>
                </a:solidFill>
                <a:latin typeface="Bookman Old Style" pitchFamily="18" charset="0"/>
              </a:rPr>
              <a:t>Работа Регионального сосудистого центра № 1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bg1"/>
                </a:solidFill>
                <a:latin typeface="Bookman Old Style" pitchFamily="18" charset="0"/>
              </a:rPr>
              <a:t>за </a:t>
            </a:r>
            <a:r>
              <a:rPr lang="ru-RU" sz="4000" b="1" dirty="0" smtClean="0">
                <a:solidFill>
                  <a:schemeClr val="bg1"/>
                </a:solidFill>
                <a:latin typeface="Bookman Old Style" pitchFamily="18" charset="0"/>
              </a:rPr>
              <a:t>2015 </a:t>
            </a:r>
            <a:r>
              <a:rPr lang="ru-RU" sz="4000" b="1" dirty="0">
                <a:solidFill>
                  <a:schemeClr val="bg1"/>
                </a:solidFill>
                <a:latin typeface="Bookman Old Style" pitchFamily="18" charset="0"/>
              </a:rPr>
              <a:t>г. 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04452" name="Picture 9" descr="C:\Documents and Settings\статистик\Рабочий стол\c5e01ad6b7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5825" y="4037013"/>
            <a:ext cx="1908175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xmlns="" val="3254124822"/>
              </p:ext>
            </p:extLst>
          </p:nvPr>
        </p:nvGraphicFramePr>
        <p:xfrm>
          <a:off x="-486562" y="908720"/>
          <a:ext cx="3636404" cy="2655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2342557967"/>
              </p:ext>
            </p:extLst>
          </p:nvPr>
        </p:nvGraphicFramePr>
        <p:xfrm>
          <a:off x="2195736" y="923833"/>
          <a:ext cx="4176464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3461542059"/>
              </p:ext>
            </p:extLst>
          </p:nvPr>
        </p:nvGraphicFramePr>
        <p:xfrm>
          <a:off x="5148064" y="1052736"/>
          <a:ext cx="3888432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3349214508"/>
              </p:ext>
            </p:extLst>
          </p:nvPr>
        </p:nvGraphicFramePr>
        <p:xfrm>
          <a:off x="107504" y="4437112"/>
          <a:ext cx="3024336" cy="2448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2186923488"/>
              </p:ext>
            </p:extLst>
          </p:nvPr>
        </p:nvGraphicFramePr>
        <p:xfrm>
          <a:off x="2879812" y="4503625"/>
          <a:ext cx="3384376" cy="2492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1043608" y="3855553"/>
            <a:ext cx="2956108" cy="6480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</a:rPr>
              <a:t>Структура ОНМК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23528" y="3063202"/>
            <a:ext cx="100811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u="sng" dirty="0" smtClean="0">
                <a:solidFill>
                  <a:srgbClr val="FF0000"/>
                </a:solidFill>
              </a:rPr>
              <a:t>-4,8%</a:t>
            </a:r>
            <a:endParaRPr lang="ru-RU" sz="1600" b="1" u="sng" dirty="0">
              <a:solidFill>
                <a:srgbClr val="FF000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814903" y="2852936"/>
            <a:ext cx="100811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+</a:t>
            </a:r>
            <a:r>
              <a:rPr lang="ru-RU" sz="1600" b="1" u="sng" dirty="0" smtClean="0">
                <a:solidFill>
                  <a:srgbClr val="FF0000"/>
                </a:solidFill>
              </a:rPr>
              <a:t>10,1</a:t>
            </a:r>
            <a:r>
              <a:rPr lang="ru-RU" sz="1600" b="1" dirty="0" smtClean="0">
                <a:solidFill>
                  <a:srgbClr val="FF0000"/>
                </a:solidFill>
              </a:rPr>
              <a:t>%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4" name="Двойная волна 13"/>
          <p:cNvSpPr/>
          <p:nvPr/>
        </p:nvSpPr>
        <p:spPr>
          <a:xfrm>
            <a:off x="107504" y="116632"/>
            <a:ext cx="8928992" cy="792088"/>
          </a:xfrm>
          <a:prstGeom prst="doubleWave">
            <a:avLst/>
          </a:prstGeom>
          <a:gradFill flip="none" rotWithShape="1">
            <a:gsLst>
              <a:gs pos="0">
                <a:srgbClr val="000000"/>
              </a:gs>
              <a:gs pos="12000">
                <a:srgbClr val="0A128C"/>
              </a:gs>
              <a:gs pos="38000">
                <a:srgbClr val="181CC7"/>
              </a:gs>
              <a:gs pos="62000">
                <a:srgbClr val="7005D4"/>
              </a:gs>
              <a:gs pos="86000">
                <a:srgbClr val="8C3D91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r>
              <a:rPr lang="ru-RU" sz="2200" b="1" cap="all" dirty="0">
                <a:solidFill>
                  <a:schemeClr val="bg1"/>
                </a:solidFill>
                <a:latin typeface="Bookman Old Style" pitchFamily="18" charset="0"/>
              </a:rPr>
              <a:t>Острое нарушение мозгового кровообращения </a:t>
            </a: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xmlns="" val="720687847"/>
              </p:ext>
            </p:extLst>
          </p:nvPr>
        </p:nvGraphicFramePr>
        <p:xfrm>
          <a:off x="5292080" y="4235038"/>
          <a:ext cx="4176464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xmlns="" val="338511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1"/>
          <p:cNvSpPr>
            <a:spLocks noGrp="1" noChangeArrowheads="1"/>
          </p:cNvSpPr>
          <p:nvPr>
            <p:ph type="title"/>
          </p:nvPr>
        </p:nvSpPr>
        <p:spPr>
          <a:xfrm>
            <a:off x="539552" y="19472"/>
            <a:ext cx="8229600" cy="762000"/>
          </a:xfrm>
        </p:spPr>
        <p:txBody>
          <a:bodyPr>
            <a:spAutoFit/>
          </a:bodyPr>
          <a:lstStyle/>
          <a:p>
            <a:r>
              <a:rPr lang="ru-RU" sz="2200" b="1" dirty="0" smtClean="0">
                <a:solidFill>
                  <a:srgbClr val="0000FF"/>
                </a:solidFill>
                <a:latin typeface="Bookman Old Style" pitchFamily="18" charset="0"/>
              </a:rPr>
              <a:t>Объёмы оказания медицинской помощи </a:t>
            </a:r>
            <a:br>
              <a:rPr lang="ru-RU" sz="2200" b="1" dirty="0" smtClean="0">
                <a:solidFill>
                  <a:srgbClr val="0000FF"/>
                </a:solidFill>
                <a:latin typeface="Bookman Old Style" pitchFamily="18" charset="0"/>
              </a:rPr>
            </a:br>
            <a:r>
              <a:rPr lang="ru-RU" sz="2200" b="1" dirty="0" smtClean="0">
                <a:solidFill>
                  <a:srgbClr val="0000FF"/>
                </a:solidFill>
                <a:latin typeface="Bookman Old Style" pitchFamily="18" charset="0"/>
              </a:rPr>
              <a:t>в ГБУЗ РБ БСМП г. Уфа за 2014 - 2015гг.</a:t>
            </a: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227399666"/>
              </p:ext>
            </p:extLst>
          </p:nvPr>
        </p:nvGraphicFramePr>
        <p:xfrm>
          <a:off x="-828600" y="908720"/>
          <a:ext cx="9793088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Овал 3"/>
          <p:cNvSpPr/>
          <p:nvPr/>
        </p:nvSpPr>
        <p:spPr>
          <a:xfrm>
            <a:off x="1763688" y="5936559"/>
            <a:ext cx="1296144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+1,1%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788024" y="5936559"/>
            <a:ext cx="1296144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+3,9%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7308304" y="5943600"/>
            <a:ext cx="1296144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-1,1%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9806" y="1052736"/>
            <a:ext cx="8632674" cy="707886"/>
          </a:xfrm>
          <a:prstGeom prst="rect">
            <a:avLst/>
          </a:prstGeom>
          <a:solidFill>
            <a:schemeClr val="bg1"/>
          </a:solidFill>
          <a:ln>
            <a:solidFill>
              <a:srgbClr val="0EE06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0000FF"/>
                </a:solidFill>
              </a:rPr>
              <a:t>Тромболитическая</a:t>
            </a:r>
            <a:r>
              <a:rPr lang="ru-RU" sz="2000" b="1" dirty="0" smtClean="0">
                <a:solidFill>
                  <a:srgbClr val="0000FF"/>
                </a:solidFill>
              </a:rPr>
              <a:t> терапия при ОНМК за 2014/2015гг., </a:t>
            </a:r>
          </a:p>
          <a:p>
            <a:pPr algn="ctr"/>
            <a:r>
              <a:rPr lang="ru-RU" sz="2000" b="1" dirty="0" smtClean="0">
                <a:solidFill>
                  <a:srgbClr val="0000FF"/>
                </a:solidFill>
              </a:rPr>
              <a:t>(системный ТЛТ, % от ИИ)</a:t>
            </a:r>
            <a:endParaRPr lang="ru-RU" sz="2000" b="1" dirty="0">
              <a:solidFill>
                <a:srgbClr val="0000FF"/>
              </a:solidFill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3419884898"/>
              </p:ext>
            </p:extLst>
          </p:nvPr>
        </p:nvGraphicFramePr>
        <p:xfrm>
          <a:off x="-349654" y="1484784"/>
          <a:ext cx="9493654" cy="5093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Скругленный прямоугольник 8"/>
          <p:cNvSpPr/>
          <p:nvPr/>
        </p:nvSpPr>
        <p:spPr>
          <a:xfrm>
            <a:off x="28303" y="5254501"/>
            <a:ext cx="1221064" cy="129871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Целевой  показатель 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</a:rPr>
              <a:t>мониторинга снижения </a:t>
            </a:r>
            <a:r>
              <a:rPr lang="ru-RU" sz="1200" b="1" dirty="0" smtClean="0">
                <a:solidFill>
                  <a:schemeClr val="bg1"/>
                </a:solidFill>
              </a:rPr>
              <a:t>смертности – 5%</a:t>
            </a:r>
            <a:endParaRPr lang="ru-RU" sz="1200" b="1" dirty="0">
              <a:solidFill>
                <a:schemeClr val="bg1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638835" y="3248980"/>
            <a:ext cx="8568952" cy="72008"/>
          </a:xfrm>
          <a:prstGeom prst="lin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4923311" y="3933056"/>
            <a:ext cx="576064" cy="542874"/>
          </a:xfrm>
          <a:prstGeom prst="straightConnector1">
            <a:avLst/>
          </a:prstGeom>
          <a:ln w="63500" cap="sq" cmpd="sng">
            <a:solidFill>
              <a:srgbClr val="FF0000"/>
            </a:solidFill>
            <a:prstDash val="solid"/>
            <a:miter lim="800000"/>
            <a:headEnd type="none" w="med" len="med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Двойная волна 16"/>
          <p:cNvSpPr/>
          <p:nvPr/>
        </p:nvSpPr>
        <p:spPr>
          <a:xfrm>
            <a:off x="107504" y="116632"/>
            <a:ext cx="8928992" cy="792088"/>
          </a:xfrm>
          <a:prstGeom prst="doubleWave">
            <a:avLst/>
          </a:prstGeom>
          <a:gradFill flip="none" rotWithShape="1">
            <a:gsLst>
              <a:gs pos="0">
                <a:srgbClr val="000000"/>
              </a:gs>
              <a:gs pos="12000">
                <a:srgbClr val="0A128C"/>
              </a:gs>
              <a:gs pos="38000">
                <a:srgbClr val="181CC7"/>
              </a:gs>
              <a:gs pos="62000">
                <a:srgbClr val="7005D4"/>
              </a:gs>
              <a:gs pos="86000">
                <a:srgbClr val="8C3D91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r>
              <a:rPr lang="ru-RU" sz="2200" b="1" cap="all" dirty="0">
                <a:solidFill>
                  <a:schemeClr val="bg1"/>
                </a:solidFill>
                <a:latin typeface="Bookman Old Style" pitchFamily="18" charset="0"/>
              </a:rPr>
              <a:t>Острое нарушение мозгового кровообращения </a:t>
            </a:r>
          </a:p>
        </p:txBody>
      </p:sp>
    </p:spTree>
    <p:extLst>
      <p:ext uri="{BB962C8B-B14F-4D97-AF65-F5344CB8AC3E}">
        <p14:creationId xmlns:p14="http://schemas.microsoft.com/office/powerpoint/2010/main" xmlns="" val="323939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xmlns="" val="2254387165"/>
              </p:ext>
            </p:extLst>
          </p:nvPr>
        </p:nvGraphicFramePr>
        <p:xfrm>
          <a:off x="-396552" y="1013449"/>
          <a:ext cx="3528392" cy="2814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2138030111"/>
              </p:ext>
            </p:extLst>
          </p:nvPr>
        </p:nvGraphicFramePr>
        <p:xfrm>
          <a:off x="2483768" y="512676"/>
          <a:ext cx="3648038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xmlns="" val="2562483358"/>
              </p:ext>
            </p:extLst>
          </p:nvPr>
        </p:nvGraphicFramePr>
        <p:xfrm>
          <a:off x="5848089" y="3211293"/>
          <a:ext cx="3483315" cy="3933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xmlns="" val="3573793808"/>
              </p:ext>
            </p:extLst>
          </p:nvPr>
        </p:nvGraphicFramePr>
        <p:xfrm>
          <a:off x="5724128" y="908720"/>
          <a:ext cx="3680073" cy="2997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Овал 6"/>
          <p:cNvSpPr/>
          <p:nvPr/>
        </p:nvSpPr>
        <p:spPr>
          <a:xfrm>
            <a:off x="1619672" y="2347916"/>
            <a:ext cx="1080120" cy="432048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- 2,1%</a:t>
            </a:r>
            <a:endParaRPr lang="ru-RU" b="1" dirty="0"/>
          </a:p>
        </p:txBody>
      </p:sp>
      <p:sp>
        <p:nvSpPr>
          <p:cNvPr id="11" name="Овал 10"/>
          <p:cNvSpPr/>
          <p:nvPr/>
        </p:nvSpPr>
        <p:spPr>
          <a:xfrm>
            <a:off x="4589508" y="2420459"/>
            <a:ext cx="1368152" cy="43204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+ 14,8%</a:t>
            </a:r>
            <a:endParaRPr lang="ru-RU" b="1" dirty="0"/>
          </a:p>
        </p:txBody>
      </p:sp>
      <p:sp>
        <p:nvSpPr>
          <p:cNvPr id="12" name="Овал 11"/>
          <p:cNvSpPr/>
          <p:nvPr/>
        </p:nvSpPr>
        <p:spPr>
          <a:xfrm>
            <a:off x="7707463" y="2420888"/>
            <a:ext cx="1453565" cy="431619"/>
          </a:xfrm>
          <a:prstGeom prst="ellipse">
            <a:avLst/>
          </a:prstGeom>
          <a:solidFill>
            <a:srgbClr val="00A24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+ 43,3%</a:t>
            </a:r>
            <a:endParaRPr lang="ru-RU" b="1" dirty="0"/>
          </a:p>
        </p:txBody>
      </p:sp>
      <p:sp>
        <p:nvSpPr>
          <p:cNvPr id="13" name="Овал 12"/>
          <p:cNvSpPr/>
          <p:nvPr/>
        </p:nvSpPr>
        <p:spPr>
          <a:xfrm>
            <a:off x="7707462" y="5411642"/>
            <a:ext cx="1257025" cy="324036"/>
          </a:xfrm>
          <a:prstGeom prst="ellipse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- 58,8%</a:t>
            </a:r>
            <a:endParaRPr lang="ru-RU" b="1" dirty="0"/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xmlns="" val="1982754745"/>
              </p:ext>
            </p:extLst>
          </p:nvPr>
        </p:nvGraphicFramePr>
        <p:xfrm>
          <a:off x="3032900" y="3861048"/>
          <a:ext cx="2979259" cy="2996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" name="Овал 14"/>
          <p:cNvSpPr/>
          <p:nvPr/>
        </p:nvSpPr>
        <p:spPr>
          <a:xfrm>
            <a:off x="4705955" y="5607242"/>
            <a:ext cx="1135258" cy="432048"/>
          </a:xfrm>
          <a:prstGeom prst="ellipse">
            <a:avLst/>
          </a:prstGeom>
          <a:solidFill>
            <a:srgbClr val="99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+ 10%</a:t>
            </a:r>
            <a:endParaRPr lang="ru-RU" b="1" dirty="0"/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xmlns="" val="2087314820"/>
              </p:ext>
            </p:extLst>
          </p:nvPr>
        </p:nvGraphicFramePr>
        <p:xfrm>
          <a:off x="16381" y="2924944"/>
          <a:ext cx="3259475" cy="3933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1" name="Овал 20"/>
          <p:cNvSpPr/>
          <p:nvPr/>
        </p:nvSpPr>
        <p:spPr>
          <a:xfrm>
            <a:off x="1619672" y="5597624"/>
            <a:ext cx="1257025" cy="324036"/>
          </a:xfrm>
          <a:prstGeom prst="ellipse">
            <a:avLst/>
          </a:prstGeom>
          <a:solidFill>
            <a:srgbClr val="66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- 15,1%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2" name="Двойная волна 21"/>
          <p:cNvSpPr/>
          <p:nvPr/>
        </p:nvSpPr>
        <p:spPr>
          <a:xfrm>
            <a:off x="107504" y="116632"/>
            <a:ext cx="8928992" cy="792088"/>
          </a:xfrm>
          <a:prstGeom prst="doubleWave">
            <a:avLst/>
          </a:prstGeom>
          <a:gradFill flip="none" rotWithShape="1">
            <a:gsLst>
              <a:gs pos="0">
                <a:srgbClr val="000000"/>
              </a:gs>
              <a:gs pos="12000">
                <a:srgbClr val="0A128C"/>
              </a:gs>
              <a:gs pos="38000">
                <a:srgbClr val="181CC7"/>
              </a:gs>
              <a:gs pos="62000">
                <a:srgbClr val="7005D4"/>
              </a:gs>
              <a:gs pos="86000">
                <a:srgbClr val="8C3D91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r>
              <a:rPr lang="ru-RU" sz="2200" b="1" cap="all" dirty="0">
                <a:solidFill>
                  <a:schemeClr val="bg1"/>
                </a:solidFill>
                <a:latin typeface="Bookman Old Style" pitchFamily="18" charset="0"/>
              </a:rPr>
              <a:t>Острое нарушение мозгового кровообращения </a:t>
            </a:r>
          </a:p>
        </p:txBody>
      </p:sp>
    </p:spTree>
    <p:extLst>
      <p:ext uri="{BB962C8B-B14F-4D97-AF65-F5344CB8AC3E}">
        <p14:creationId xmlns:p14="http://schemas.microsoft.com/office/powerpoint/2010/main" xmlns="" val="88169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8598" y="1196752"/>
            <a:ext cx="3928927" cy="122012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Число ЦАГ, проведенных за 12 мес. 2014/2015гг.</a:t>
            </a:r>
            <a:endParaRPr lang="ru-RU" sz="2400" b="1" dirty="0">
              <a:solidFill>
                <a:srgbClr val="0000FF"/>
              </a:solidFill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xmlns="" val="4291924843"/>
              </p:ext>
            </p:extLst>
          </p:nvPr>
        </p:nvGraphicFramePr>
        <p:xfrm>
          <a:off x="1619672" y="2348880"/>
          <a:ext cx="7848872" cy="4509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3431386537"/>
              </p:ext>
            </p:extLst>
          </p:nvPr>
        </p:nvGraphicFramePr>
        <p:xfrm>
          <a:off x="-36512" y="512676"/>
          <a:ext cx="3744416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Овал 2"/>
          <p:cNvSpPr/>
          <p:nvPr/>
        </p:nvSpPr>
        <p:spPr>
          <a:xfrm>
            <a:off x="539552" y="3573016"/>
            <a:ext cx="936104" cy="57606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-39%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835696" y="3573016"/>
            <a:ext cx="1296144" cy="57606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-20,8%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Двойная волна 6"/>
          <p:cNvSpPr/>
          <p:nvPr/>
        </p:nvSpPr>
        <p:spPr>
          <a:xfrm>
            <a:off x="107504" y="116632"/>
            <a:ext cx="8928992" cy="792088"/>
          </a:xfrm>
          <a:prstGeom prst="doubleWave">
            <a:avLst/>
          </a:prstGeom>
          <a:gradFill flip="none" rotWithShape="1">
            <a:gsLst>
              <a:gs pos="0">
                <a:srgbClr val="000000"/>
              </a:gs>
              <a:gs pos="12000">
                <a:srgbClr val="0A128C"/>
              </a:gs>
              <a:gs pos="38000">
                <a:srgbClr val="181CC7"/>
              </a:gs>
              <a:gs pos="62000">
                <a:srgbClr val="7005D4"/>
              </a:gs>
              <a:gs pos="86000">
                <a:srgbClr val="8C3D91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r>
              <a:rPr lang="ru-RU" sz="2200" b="1" cap="all" dirty="0">
                <a:solidFill>
                  <a:schemeClr val="bg1"/>
                </a:solidFill>
                <a:latin typeface="Bookman Old Style" pitchFamily="18" charset="0"/>
              </a:rPr>
              <a:t>Острое нарушение мозгового кровообращения </a:t>
            </a:r>
          </a:p>
        </p:txBody>
      </p:sp>
    </p:spTree>
    <p:extLst>
      <p:ext uri="{BB962C8B-B14F-4D97-AF65-F5344CB8AC3E}">
        <p14:creationId xmlns:p14="http://schemas.microsoft.com/office/powerpoint/2010/main" xmlns="" val="309581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9532" y="1052736"/>
            <a:ext cx="8424936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+mn-lt"/>
              </a:rPr>
              <a:t>Доля больных, независимых в повседневной жизни </a:t>
            </a:r>
          </a:p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+mn-lt"/>
              </a:rPr>
              <a:t>к концу стационарного лечения после перенесённого ОНМК, %  </a:t>
            </a:r>
            <a:endParaRPr lang="ru-RU" sz="2000" b="1" u="sng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6" name="Двойная волна 5"/>
          <p:cNvSpPr/>
          <p:nvPr/>
        </p:nvSpPr>
        <p:spPr>
          <a:xfrm>
            <a:off x="107504" y="116632"/>
            <a:ext cx="8928992" cy="792088"/>
          </a:xfrm>
          <a:prstGeom prst="doubleWave">
            <a:avLst/>
          </a:prstGeom>
          <a:gradFill flip="none" rotWithShape="1">
            <a:gsLst>
              <a:gs pos="0">
                <a:srgbClr val="000000"/>
              </a:gs>
              <a:gs pos="12000">
                <a:srgbClr val="0A128C"/>
              </a:gs>
              <a:gs pos="38000">
                <a:srgbClr val="181CC7"/>
              </a:gs>
              <a:gs pos="62000">
                <a:srgbClr val="7005D4"/>
              </a:gs>
              <a:gs pos="86000">
                <a:srgbClr val="8C3D91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r>
              <a:rPr lang="ru-RU" sz="2200" b="1" cap="all" dirty="0">
                <a:solidFill>
                  <a:schemeClr val="bg1"/>
                </a:solidFill>
                <a:latin typeface="Bookman Old Style" pitchFamily="18" charset="0"/>
              </a:rPr>
              <a:t>Острое нарушение мозгового кровообращения 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xmlns="" val="723870191"/>
              </p:ext>
            </p:extLst>
          </p:nvPr>
        </p:nvGraphicFramePr>
        <p:xfrm>
          <a:off x="0" y="1367594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1282185992"/>
              </p:ext>
            </p:extLst>
          </p:nvPr>
        </p:nvGraphicFramePr>
        <p:xfrm>
          <a:off x="4716016" y="2794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225037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xmlns="" val="1984705760"/>
              </p:ext>
            </p:extLst>
          </p:nvPr>
        </p:nvGraphicFramePr>
        <p:xfrm>
          <a:off x="107504" y="980728"/>
          <a:ext cx="8928000" cy="553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0000"/>
                <a:gridCol w="4392000"/>
                <a:gridCol w="1260000"/>
                <a:gridCol w="2016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2009г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baseline="0" dirty="0" smtClean="0">
                          <a:solidFill>
                            <a:schemeClr val="bg1"/>
                          </a:solidFill>
                        </a:rPr>
                        <a:t>ПОКАЗАТЕЛЬ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2015г 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</a:rPr>
                        <a:t>динамика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2">
                            <a:lumMod val="75000"/>
                            <a:shade val="30000"/>
                            <a:satMod val="115000"/>
                          </a:schemeClr>
                        </a:gs>
                        <a:gs pos="6000">
                          <a:schemeClr val="accent2">
                            <a:lumMod val="75000"/>
                            <a:shade val="67500"/>
                            <a:satMod val="115000"/>
                          </a:schemeClr>
                        </a:gs>
                        <a:gs pos="13000">
                          <a:schemeClr val="accent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1233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6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Количество больных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1442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6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+ 209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6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13,9%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FF00">
                            <a:shade val="30000"/>
                            <a:satMod val="115000"/>
                          </a:srgbClr>
                        </a:gs>
                        <a:gs pos="50000">
                          <a:srgbClr val="00FF00">
                            <a:shade val="67500"/>
                            <a:satMod val="115000"/>
                          </a:srgbClr>
                        </a:gs>
                        <a:gs pos="100000">
                          <a:srgbClr val="00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Летальность от ОНМК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FF00">
                            <a:tint val="66000"/>
                            <a:satMod val="160000"/>
                          </a:srgbClr>
                        </a:gs>
                        <a:gs pos="50000">
                          <a:srgbClr val="00FF00">
                            <a:tint val="44500"/>
                            <a:satMod val="160000"/>
                          </a:srgbClr>
                        </a:gs>
                        <a:gs pos="100000">
                          <a:srgbClr val="00FF00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13,3%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00FF00">
                            <a:shade val="30000"/>
                            <a:satMod val="115000"/>
                          </a:srgbClr>
                        </a:gs>
                        <a:gs pos="50000">
                          <a:srgbClr val="00FF00">
                            <a:shade val="67500"/>
                            <a:satMod val="115000"/>
                          </a:srgbClr>
                        </a:gs>
                        <a:gs pos="100000">
                          <a:srgbClr val="00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-4,3%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FF00">
                            <a:shade val="30000"/>
                            <a:satMod val="115000"/>
                          </a:srgbClr>
                        </a:gs>
                        <a:gs pos="50000">
                          <a:srgbClr val="00FF00">
                            <a:shade val="67500"/>
                            <a:satMod val="115000"/>
                          </a:srgbClr>
                        </a:gs>
                        <a:gs pos="100000">
                          <a:srgbClr val="00FF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2,2%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CCFF">
                            <a:shade val="30000"/>
                            <a:satMod val="115000"/>
                          </a:srgbClr>
                        </a:gs>
                        <a:gs pos="50000">
                          <a:srgbClr val="00CCFF">
                            <a:shade val="67500"/>
                            <a:satMod val="115000"/>
                          </a:srgbClr>
                        </a:gs>
                        <a:gs pos="100000">
                          <a:srgbClr val="00CCFF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err="1" smtClean="0">
                          <a:solidFill>
                            <a:schemeClr val="tx1"/>
                          </a:solidFill>
                        </a:rPr>
                        <a:t>Досуточная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 летальность ОНМК</a:t>
                      </a:r>
                      <a:endParaRPr lang="en-US" sz="2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CCFF">
                            <a:tint val="66000"/>
                            <a:satMod val="160000"/>
                          </a:srgbClr>
                        </a:gs>
                        <a:gs pos="50000">
                          <a:srgbClr val="00CCFF">
                            <a:tint val="44500"/>
                            <a:satMod val="160000"/>
                          </a:srgbClr>
                        </a:gs>
                        <a:gs pos="100000">
                          <a:srgbClr val="00CCFF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1,2%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00CCFF">
                            <a:shade val="30000"/>
                            <a:satMod val="115000"/>
                          </a:srgbClr>
                        </a:gs>
                        <a:gs pos="50000">
                          <a:srgbClr val="00CCFF">
                            <a:shade val="67500"/>
                            <a:satMod val="115000"/>
                          </a:srgbClr>
                        </a:gs>
                        <a:gs pos="100000">
                          <a:srgbClr val="00CCFF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↓в 1,8 раза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CCFF">
                            <a:shade val="30000"/>
                            <a:satMod val="115000"/>
                          </a:srgbClr>
                        </a:gs>
                        <a:gs pos="50000">
                          <a:srgbClr val="00CCFF">
                            <a:shade val="67500"/>
                            <a:satMod val="115000"/>
                          </a:srgbClr>
                        </a:gs>
                        <a:gs pos="100000">
                          <a:srgbClr val="00CCFF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31,2%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B050">
                            <a:shade val="30000"/>
                            <a:satMod val="115000"/>
                          </a:srgbClr>
                        </a:gs>
                        <a:gs pos="50000">
                          <a:srgbClr val="00B050">
                            <a:shade val="67500"/>
                            <a:satMod val="115000"/>
                          </a:srgbClr>
                        </a:gs>
                        <a:gs pos="100000">
                          <a:srgbClr val="00B05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Летальность ГИ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00B050">
                            <a:tint val="66000"/>
                            <a:satMod val="160000"/>
                          </a:srgbClr>
                        </a:gs>
                        <a:gs pos="50000">
                          <a:srgbClr val="00B050">
                            <a:tint val="44500"/>
                            <a:satMod val="160000"/>
                          </a:srgbClr>
                        </a:gs>
                        <a:gs pos="100000">
                          <a:srgbClr val="00B050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26,2%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00B050">
                            <a:shade val="30000"/>
                            <a:satMod val="115000"/>
                          </a:srgbClr>
                        </a:gs>
                        <a:gs pos="50000">
                          <a:srgbClr val="00B050">
                            <a:shade val="67500"/>
                            <a:satMod val="115000"/>
                          </a:srgbClr>
                        </a:gs>
                        <a:gs pos="100000">
                          <a:srgbClr val="00B05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-16,0%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B050">
                            <a:shade val="30000"/>
                            <a:satMod val="115000"/>
                          </a:srgbClr>
                        </a:gs>
                        <a:gs pos="50000">
                          <a:srgbClr val="00B050">
                            <a:shade val="67500"/>
                            <a:satMod val="115000"/>
                          </a:srgbClr>
                        </a:gs>
                        <a:gs pos="100000">
                          <a:srgbClr val="00B05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6,5%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err="1" smtClean="0">
                          <a:solidFill>
                            <a:schemeClr val="tx1"/>
                          </a:solidFill>
                        </a:rPr>
                        <a:t>Досуточная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 летальность ГИ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2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3,5%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↓в 1,9 раза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10,3%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0000">
                            <a:shade val="30000"/>
                            <a:satMod val="115000"/>
                          </a:srgbClr>
                        </a:gs>
                        <a:gs pos="50000">
                          <a:srgbClr val="FF0000">
                            <a:shade val="67500"/>
                            <a:satMod val="115000"/>
                          </a:srgbClr>
                        </a:gs>
                        <a:gs pos="100000">
                          <a:srgbClr val="FF00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Летальность ИИ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12,3%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0000">
                            <a:shade val="30000"/>
                            <a:satMod val="115000"/>
                          </a:srgbClr>
                        </a:gs>
                        <a:gs pos="50000">
                          <a:srgbClr val="FF0000">
                            <a:shade val="67500"/>
                            <a:satMod val="115000"/>
                          </a:srgbClr>
                        </a:gs>
                        <a:gs pos="100000">
                          <a:srgbClr val="FF00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+19,4%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0000">
                            <a:shade val="30000"/>
                            <a:satMod val="115000"/>
                          </a:srgbClr>
                        </a:gs>
                        <a:gs pos="50000">
                          <a:srgbClr val="FF0000">
                            <a:shade val="67500"/>
                            <a:satMod val="115000"/>
                          </a:srgbClr>
                        </a:gs>
                        <a:gs pos="100000">
                          <a:srgbClr val="FF00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1,1%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6600FF">
                            <a:shade val="30000"/>
                            <a:satMod val="115000"/>
                          </a:srgbClr>
                        </a:gs>
                        <a:gs pos="50000">
                          <a:srgbClr val="6600FF">
                            <a:shade val="67500"/>
                            <a:satMod val="115000"/>
                          </a:srgbClr>
                        </a:gs>
                        <a:gs pos="100000">
                          <a:srgbClr val="6600FF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err="1" smtClean="0">
                          <a:solidFill>
                            <a:schemeClr val="tx1"/>
                          </a:solidFill>
                        </a:rPr>
                        <a:t>Досуточная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 летальность ИИ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6600FF">
                            <a:tint val="66000"/>
                            <a:satMod val="160000"/>
                          </a:srgbClr>
                        </a:gs>
                        <a:gs pos="50000">
                          <a:srgbClr val="6600FF">
                            <a:tint val="44500"/>
                            <a:satMod val="160000"/>
                          </a:srgbClr>
                        </a:gs>
                        <a:gs pos="100000">
                          <a:srgbClr val="6600FF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0,9%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6600FF">
                            <a:shade val="30000"/>
                            <a:satMod val="115000"/>
                          </a:srgbClr>
                        </a:gs>
                        <a:gs pos="50000">
                          <a:srgbClr val="6600FF">
                            <a:shade val="67500"/>
                            <a:satMod val="115000"/>
                          </a:srgbClr>
                        </a:gs>
                        <a:gs pos="100000">
                          <a:srgbClr val="6600FF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-18,2%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6600FF">
                            <a:shade val="30000"/>
                            <a:satMod val="115000"/>
                          </a:srgbClr>
                        </a:gs>
                        <a:gs pos="50000">
                          <a:srgbClr val="6600FF">
                            <a:shade val="67500"/>
                            <a:satMod val="115000"/>
                          </a:srgbClr>
                        </a:gs>
                        <a:gs pos="100000">
                          <a:srgbClr val="6600FF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68,6%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00FF">
                            <a:shade val="30000"/>
                            <a:satMod val="115000"/>
                          </a:srgbClr>
                        </a:gs>
                        <a:gs pos="50000">
                          <a:srgbClr val="FF00FF">
                            <a:shade val="67500"/>
                            <a:satMod val="115000"/>
                          </a:srgbClr>
                        </a:gs>
                        <a:gs pos="100000">
                          <a:srgbClr val="FF00FF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200" b="1" dirty="0" smtClean="0">
                          <a:solidFill>
                            <a:schemeClr val="tx1"/>
                          </a:solidFill>
                        </a:rPr>
                        <a:t>% больных, независимых в жизни после стационарного лечения</a:t>
                      </a:r>
                      <a:endParaRPr lang="ru-RU" sz="2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00FF">
                            <a:tint val="66000"/>
                            <a:satMod val="160000"/>
                          </a:srgbClr>
                        </a:gs>
                        <a:gs pos="50000">
                          <a:srgbClr val="FF00FF">
                            <a:tint val="44500"/>
                            <a:satMod val="160000"/>
                          </a:srgbClr>
                        </a:gs>
                        <a:gs pos="100000">
                          <a:srgbClr val="FF00FF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80,3%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00FF">
                            <a:shade val="30000"/>
                            <a:satMod val="115000"/>
                          </a:srgbClr>
                        </a:gs>
                        <a:gs pos="50000">
                          <a:srgbClr val="FF00FF">
                            <a:shade val="67500"/>
                            <a:satMod val="115000"/>
                          </a:srgbClr>
                        </a:gs>
                        <a:gs pos="100000">
                          <a:srgbClr val="FF00FF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+17,1%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00FF">
                            <a:shade val="30000"/>
                            <a:satMod val="115000"/>
                          </a:srgbClr>
                        </a:gs>
                        <a:gs pos="50000">
                          <a:srgbClr val="FF00FF">
                            <a:shade val="67500"/>
                            <a:satMod val="115000"/>
                          </a:srgbClr>
                        </a:gs>
                        <a:gs pos="100000">
                          <a:srgbClr val="FF00FF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0,5%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E3DE">
                            <a:shade val="30000"/>
                            <a:satMod val="115000"/>
                          </a:srgbClr>
                        </a:gs>
                        <a:gs pos="50000">
                          <a:srgbClr val="00E3DE">
                            <a:shade val="67500"/>
                            <a:satMod val="115000"/>
                          </a:srgbClr>
                        </a:gs>
                        <a:gs pos="100000">
                          <a:srgbClr val="00E3DE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% ТЛТ</a:t>
                      </a:r>
                      <a:r>
                        <a:rPr lang="ru-RU" sz="2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(системный</a:t>
                      </a:r>
                      <a:r>
                        <a:rPr lang="ru-RU" sz="2400" b="1" baseline="0" dirty="0" smtClean="0">
                          <a:solidFill>
                            <a:schemeClr val="tx1"/>
                          </a:solidFill>
                        </a:rPr>
                        <a:t> от ИИ)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E3DE">
                            <a:tint val="66000"/>
                            <a:satMod val="160000"/>
                          </a:srgbClr>
                        </a:gs>
                        <a:gs pos="50000">
                          <a:srgbClr val="00E3DE">
                            <a:tint val="44500"/>
                            <a:satMod val="160000"/>
                          </a:srgbClr>
                        </a:gs>
                        <a:gs pos="100000">
                          <a:srgbClr val="00E3DE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4,3%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00E3DE">
                            <a:shade val="30000"/>
                            <a:satMod val="115000"/>
                          </a:srgbClr>
                        </a:gs>
                        <a:gs pos="50000">
                          <a:srgbClr val="00E3DE">
                            <a:shade val="67500"/>
                            <a:satMod val="115000"/>
                          </a:srgbClr>
                        </a:gs>
                        <a:gs pos="100000">
                          <a:srgbClr val="00E3DE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 в 8,6 раз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00E3DE">
                            <a:shade val="30000"/>
                            <a:satMod val="115000"/>
                          </a:srgbClr>
                        </a:gs>
                        <a:gs pos="50000">
                          <a:srgbClr val="00E3DE">
                            <a:shade val="67500"/>
                            <a:satMod val="115000"/>
                          </a:srgbClr>
                        </a:gs>
                        <a:gs pos="100000">
                          <a:srgbClr val="00E3DE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Двойная волна 4"/>
          <p:cNvSpPr/>
          <p:nvPr/>
        </p:nvSpPr>
        <p:spPr>
          <a:xfrm>
            <a:off x="107504" y="116632"/>
            <a:ext cx="8928992" cy="792088"/>
          </a:xfrm>
          <a:prstGeom prst="doubleWave">
            <a:avLst/>
          </a:prstGeom>
          <a:gradFill flip="none" rotWithShape="1">
            <a:gsLst>
              <a:gs pos="0">
                <a:srgbClr val="000000"/>
              </a:gs>
              <a:gs pos="12000">
                <a:srgbClr val="0A128C"/>
              </a:gs>
              <a:gs pos="38000">
                <a:srgbClr val="181CC7"/>
              </a:gs>
              <a:gs pos="62000">
                <a:srgbClr val="7005D4"/>
              </a:gs>
              <a:gs pos="86000">
                <a:srgbClr val="8C3D91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r>
              <a:rPr lang="ru-RU" sz="2200" b="1" cap="all" dirty="0">
                <a:solidFill>
                  <a:schemeClr val="bg1"/>
                </a:solidFill>
                <a:latin typeface="Bookman Old Style" pitchFamily="18" charset="0"/>
              </a:rPr>
              <a:t>Острое нарушение мозгового кровообращения </a:t>
            </a:r>
          </a:p>
        </p:txBody>
      </p:sp>
    </p:spTree>
    <p:extLst>
      <p:ext uri="{BB962C8B-B14F-4D97-AF65-F5344CB8AC3E}">
        <p14:creationId xmlns:p14="http://schemas.microsoft.com/office/powerpoint/2010/main" xmlns="" val="314874705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войная волна 2"/>
          <p:cNvSpPr/>
          <p:nvPr/>
        </p:nvSpPr>
        <p:spPr>
          <a:xfrm>
            <a:off x="323528" y="188640"/>
            <a:ext cx="8568952" cy="792088"/>
          </a:xfrm>
          <a:prstGeom prst="doubleWave">
            <a:avLst/>
          </a:prstGeom>
          <a:gradFill>
            <a:gsLst>
              <a:gs pos="0">
                <a:srgbClr val="000082"/>
              </a:gs>
              <a:gs pos="14000">
                <a:srgbClr val="66008F"/>
              </a:gs>
              <a:gs pos="35000">
                <a:srgbClr val="BA0066"/>
              </a:gs>
              <a:gs pos="62000">
                <a:srgbClr val="FF0000"/>
              </a:gs>
              <a:gs pos="88000">
                <a:srgbClr val="FF82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r>
              <a:rPr lang="ru-RU" sz="3200" b="1" cap="all" dirty="0">
                <a:solidFill>
                  <a:schemeClr val="bg1"/>
                </a:solidFill>
                <a:latin typeface="Bookman Old Style" pitchFamily="18" charset="0"/>
              </a:rPr>
              <a:t>Острый коронарный синдром 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xmlns="" val="3108456334"/>
              </p:ext>
            </p:extLst>
          </p:nvPr>
        </p:nvGraphicFramePr>
        <p:xfrm>
          <a:off x="-656865" y="980728"/>
          <a:ext cx="4104456" cy="2655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4150128403"/>
              </p:ext>
            </p:extLst>
          </p:nvPr>
        </p:nvGraphicFramePr>
        <p:xfrm>
          <a:off x="2771800" y="980728"/>
          <a:ext cx="3888432" cy="28879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3701906082"/>
              </p:ext>
            </p:extLst>
          </p:nvPr>
        </p:nvGraphicFramePr>
        <p:xfrm>
          <a:off x="6087635" y="980728"/>
          <a:ext cx="3060848" cy="2655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2560178133"/>
              </p:ext>
            </p:extLst>
          </p:nvPr>
        </p:nvGraphicFramePr>
        <p:xfrm>
          <a:off x="0" y="3645024"/>
          <a:ext cx="4107572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1187624" y="4293096"/>
            <a:ext cx="1728192" cy="6480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Нестабильная стенокардия</a:t>
            </a:r>
          </a:p>
          <a:p>
            <a:pPr algn="ctr"/>
            <a:r>
              <a:rPr lang="ru-RU" b="1" dirty="0" smtClean="0"/>
              <a:t>53% </a:t>
            </a:r>
            <a:endParaRPr lang="ru-RU" b="1" dirty="0"/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1624271077"/>
              </p:ext>
            </p:extLst>
          </p:nvPr>
        </p:nvGraphicFramePr>
        <p:xfrm>
          <a:off x="5220072" y="3717032"/>
          <a:ext cx="4107572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Скругленный прямоугольник 8"/>
          <p:cNvSpPr/>
          <p:nvPr/>
        </p:nvSpPr>
        <p:spPr>
          <a:xfrm>
            <a:off x="6297976" y="4476614"/>
            <a:ext cx="1728192" cy="6480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Нестабильная стенокардия</a:t>
            </a:r>
          </a:p>
          <a:p>
            <a:pPr algn="ctr"/>
            <a:r>
              <a:rPr lang="ru-RU" b="1" dirty="0" smtClean="0"/>
              <a:t>61% </a:t>
            </a:r>
            <a:endParaRPr lang="ru-RU" sz="1400" b="1" i="1" u="sng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287034" y="3796739"/>
            <a:ext cx="2365086" cy="368808"/>
          </a:xfrm>
          <a:prstGeom prst="roundRect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</a:rPr>
              <a:t>Структура ОКС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331640" y="1444468"/>
            <a:ext cx="100811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+20,8%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619672" y="2996952"/>
            <a:ext cx="100811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+28,8%</a:t>
            </a:r>
            <a:endParaRPr lang="ru-RU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109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0827" y="1124744"/>
            <a:ext cx="8431092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0000FF"/>
                </a:solidFill>
              </a:rPr>
              <a:t>Тромболитическая</a:t>
            </a:r>
            <a:r>
              <a:rPr lang="ru-RU" sz="2400" b="1" dirty="0" smtClean="0">
                <a:solidFill>
                  <a:srgbClr val="0000FF"/>
                </a:solidFill>
              </a:rPr>
              <a:t> терапия за 12 мес. 2014/2015 г.  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</a:rPr>
              <a:t>(% от ОИМ с ↑ </a:t>
            </a:r>
            <a:r>
              <a:rPr lang="en-US" sz="2400" b="1" dirty="0" smtClean="0">
                <a:solidFill>
                  <a:srgbClr val="0000FF"/>
                </a:solidFill>
              </a:rPr>
              <a:t>ST</a:t>
            </a:r>
            <a:r>
              <a:rPr lang="ru-RU" sz="2400" b="1" dirty="0" smtClean="0">
                <a:solidFill>
                  <a:srgbClr val="0000FF"/>
                </a:solidFill>
              </a:rPr>
              <a:t>)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652120" y="5229200"/>
            <a:ext cx="3346980" cy="1512168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r>
              <a:rPr lang="ru-RU" b="1" dirty="0" err="1" smtClean="0">
                <a:solidFill>
                  <a:schemeClr val="tx1"/>
                </a:solidFill>
              </a:rPr>
              <a:t>Догоспитальный</a:t>
            </a:r>
            <a:r>
              <a:rPr lang="ru-RU" b="1" dirty="0" smtClean="0">
                <a:solidFill>
                  <a:schemeClr val="tx1"/>
                </a:solidFill>
              </a:rPr>
              <a:t>  коронарный </a:t>
            </a:r>
            <a:r>
              <a:rPr lang="ru-RU" b="1" dirty="0" err="1" smtClean="0">
                <a:solidFill>
                  <a:schemeClr val="tx1"/>
                </a:solidFill>
              </a:rPr>
              <a:t>тромболизис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u="sng" dirty="0" smtClean="0">
                <a:solidFill>
                  <a:schemeClr val="tx1"/>
                </a:solidFill>
              </a:rPr>
              <a:t>НЕ проводился </a:t>
            </a:r>
            <a:endParaRPr lang="ru-RU" b="1" u="sng" dirty="0" smtClean="0">
              <a:solidFill>
                <a:srgbClr val="9900FF"/>
              </a:solidFill>
            </a:endParaRPr>
          </a:p>
          <a:p>
            <a:pPr algn="ctr"/>
            <a:r>
              <a:rPr lang="ru-RU" b="1" dirty="0" smtClean="0">
                <a:solidFill>
                  <a:srgbClr val="9900FF"/>
                </a:solidFill>
              </a:rPr>
              <a:t>г. Уфа</a:t>
            </a:r>
            <a:endParaRPr lang="ru-RU" b="1" dirty="0">
              <a:solidFill>
                <a:srgbClr val="9900FF"/>
              </a:solidFill>
            </a:endParaRPr>
          </a:p>
          <a:p>
            <a:pPr algn="ctr"/>
            <a:endParaRPr lang="ru-RU" b="1" u="sng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740352" y="2492896"/>
            <a:ext cx="864096" cy="5760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>
              <a:solidFill>
                <a:srgbClr val="FF0000"/>
              </a:solidFill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xmlns="" val="4075124907"/>
              </p:ext>
            </p:extLst>
          </p:nvPr>
        </p:nvGraphicFramePr>
        <p:xfrm>
          <a:off x="-396552" y="900946"/>
          <a:ext cx="9661016" cy="4336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Прямая соединительная линия 4"/>
          <p:cNvCxnSpPr/>
          <p:nvPr/>
        </p:nvCxnSpPr>
        <p:spPr>
          <a:xfrm flipV="1">
            <a:off x="605259" y="3140968"/>
            <a:ext cx="8424936" cy="72008"/>
          </a:xfrm>
          <a:prstGeom prst="line">
            <a:avLst/>
          </a:prstGeom>
          <a:ln w="635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1763688" y="3429000"/>
            <a:ext cx="288032" cy="644938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6372200" y="3429000"/>
            <a:ext cx="288032" cy="644938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Двойная волна 20"/>
          <p:cNvSpPr/>
          <p:nvPr/>
        </p:nvSpPr>
        <p:spPr>
          <a:xfrm>
            <a:off x="323528" y="188640"/>
            <a:ext cx="8568952" cy="792088"/>
          </a:xfrm>
          <a:prstGeom prst="doubleWave">
            <a:avLst/>
          </a:prstGeom>
          <a:gradFill>
            <a:gsLst>
              <a:gs pos="0">
                <a:srgbClr val="000082"/>
              </a:gs>
              <a:gs pos="14000">
                <a:srgbClr val="66008F"/>
              </a:gs>
              <a:gs pos="35000">
                <a:srgbClr val="BA0066"/>
              </a:gs>
              <a:gs pos="62000">
                <a:srgbClr val="FF0000"/>
              </a:gs>
              <a:gs pos="88000">
                <a:srgbClr val="FF82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r>
              <a:rPr lang="ru-RU" sz="3200" b="1" cap="all" dirty="0">
                <a:solidFill>
                  <a:schemeClr val="bg1"/>
                </a:solidFill>
                <a:latin typeface="Bookman Old Style" pitchFamily="18" charset="0"/>
              </a:rPr>
              <a:t>Острый коронарный синдром </a:t>
            </a:r>
          </a:p>
        </p:txBody>
      </p:sp>
    </p:spTree>
    <p:extLst>
      <p:ext uri="{BB962C8B-B14F-4D97-AF65-F5344CB8AC3E}">
        <p14:creationId xmlns:p14="http://schemas.microsoft.com/office/powerpoint/2010/main" xmlns="" val="240223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войная волна 2"/>
          <p:cNvSpPr/>
          <p:nvPr/>
        </p:nvSpPr>
        <p:spPr>
          <a:xfrm>
            <a:off x="323528" y="188640"/>
            <a:ext cx="8568952" cy="792088"/>
          </a:xfrm>
          <a:prstGeom prst="doubleWave">
            <a:avLst/>
          </a:prstGeom>
          <a:gradFill>
            <a:gsLst>
              <a:gs pos="0">
                <a:srgbClr val="000082"/>
              </a:gs>
              <a:gs pos="14000">
                <a:srgbClr val="66008F"/>
              </a:gs>
              <a:gs pos="35000">
                <a:srgbClr val="BA0066"/>
              </a:gs>
              <a:gs pos="62000">
                <a:srgbClr val="FF0000"/>
              </a:gs>
              <a:gs pos="88000">
                <a:srgbClr val="FF82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r>
              <a:rPr lang="ru-RU" sz="3200" b="1" cap="all" dirty="0">
                <a:solidFill>
                  <a:schemeClr val="bg1"/>
                </a:solidFill>
                <a:latin typeface="Bookman Old Style" pitchFamily="18" charset="0"/>
              </a:rPr>
              <a:t>Острый коронарный синдром </a:t>
            </a: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xmlns="" val="1887728323"/>
              </p:ext>
            </p:extLst>
          </p:nvPr>
        </p:nvGraphicFramePr>
        <p:xfrm>
          <a:off x="-13609" y="980728"/>
          <a:ext cx="5400600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xmlns="" val="583747903"/>
              </p:ext>
            </p:extLst>
          </p:nvPr>
        </p:nvGraphicFramePr>
        <p:xfrm>
          <a:off x="4608004" y="980728"/>
          <a:ext cx="4680012" cy="29661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xmlns="" val="3908996129"/>
              </p:ext>
            </p:extLst>
          </p:nvPr>
        </p:nvGraphicFramePr>
        <p:xfrm>
          <a:off x="2051720" y="3717032"/>
          <a:ext cx="4788024" cy="3873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2303748" y="1592796"/>
            <a:ext cx="936104" cy="3600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u="sng" dirty="0" smtClean="0">
                <a:solidFill>
                  <a:srgbClr val="FF0000"/>
                </a:solidFill>
              </a:rPr>
              <a:t>+6,6%</a:t>
            </a:r>
            <a:endParaRPr lang="ru-RU" sz="2000" b="1" u="sng" dirty="0">
              <a:solidFill>
                <a:srgbClr val="FF000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588224" y="1412776"/>
            <a:ext cx="936104" cy="3600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u="sng" dirty="0" smtClean="0">
                <a:solidFill>
                  <a:srgbClr val="FF0000"/>
                </a:solidFill>
              </a:rPr>
              <a:t>+3,2%</a:t>
            </a:r>
            <a:endParaRPr lang="ru-RU" sz="2000" b="1" u="sng" dirty="0">
              <a:solidFill>
                <a:srgbClr val="FF000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355976" y="4437113"/>
            <a:ext cx="1049122" cy="3600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u="sng" dirty="0" smtClean="0">
                <a:solidFill>
                  <a:srgbClr val="FF0000"/>
                </a:solidFill>
              </a:rPr>
              <a:t>+29,6%</a:t>
            </a:r>
            <a:endParaRPr lang="ru-RU" sz="20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676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/>
          <p:cNvSpPr txBox="1">
            <a:spLocks/>
          </p:cNvSpPr>
          <p:nvPr/>
        </p:nvSpPr>
        <p:spPr>
          <a:xfrm>
            <a:off x="0" y="4553744"/>
            <a:ext cx="4932040" cy="2304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b="1" dirty="0" smtClean="0">
              <a:solidFill>
                <a:srgbClr val="0000FF"/>
              </a:solidFill>
            </a:endParaRPr>
          </a:p>
          <a:p>
            <a:r>
              <a:rPr lang="ru-RU" sz="2000" b="1" dirty="0" smtClean="0">
                <a:solidFill>
                  <a:srgbClr val="0000FF"/>
                </a:solidFill>
              </a:rPr>
              <a:t>Больных с ОКС в БСМП - 2006 чел.</a:t>
            </a:r>
          </a:p>
          <a:p>
            <a:r>
              <a:rPr lang="ru-RU" sz="2000" b="1" dirty="0" err="1" smtClean="0">
                <a:solidFill>
                  <a:srgbClr val="0000FF"/>
                </a:solidFill>
              </a:rPr>
              <a:t>Стентирование</a:t>
            </a:r>
            <a:r>
              <a:rPr lang="ru-RU" sz="2000" b="1" dirty="0" smtClean="0">
                <a:solidFill>
                  <a:srgbClr val="0000FF"/>
                </a:solidFill>
              </a:rPr>
              <a:t> – 642 чел.</a:t>
            </a:r>
          </a:p>
          <a:p>
            <a:r>
              <a:rPr lang="ru-RU" sz="2000" b="1" dirty="0" smtClean="0">
                <a:solidFill>
                  <a:srgbClr val="0000FF"/>
                </a:solidFill>
              </a:rPr>
              <a:t>Баллонная </a:t>
            </a:r>
            <a:r>
              <a:rPr lang="ru-RU" sz="2000" b="1" dirty="0" err="1" smtClean="0">
                <a:solidFill>
                  <a:srgbClr val="0000FF"/>
                </a:solidFill>
              </a:rPr>
              <a:t>ангиопластика</a:t>
            </a:r>
            <a:r>
              <a:rPr lang="ru-RU" sz="2000" b="1" dirty="0" smtClean="0">
                <a:solidFill>
                  <a:srgbClr val="0000FF"/>
                </a:solidFill>
              </a:rPr>
              <a:t> - 171 чел.</a:t>
            </a:r>
          </a:p>
          <a:p>
            <a:r>
              <a:rPr lang="ru-RU" sz="2000" b="1" dirty="0" smtClean="0">
                <a:solidFill>
                  <a:srgbClr val="0000FF"/>
                </a:solidFill>
              </a:rPr>
              <a:t>ИТОГО ЧКВ – 813 чел.</a:t>
            </a:r>
          </a:p>
          <a:p>
            <a:endParaRPr lang="ru-RU" sz="2000" b="1" dirty="0" smtClean="0">
              <a:solidFill>
                <a:srgbClr val="0000FF"/>
              </a:solidFill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xmlns="" val="612123326"/>
              </p:ext>
            </p:extLst>
          </p:nvPr>
        </p:nvGraphicFramePr>
        <p:xfrm>
          <a:off x="4211960" y="0"/>
          <a:ext cx="4752528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Левая фигурная скобка 9"/>
          <p:cNvSpPr/>
          <p:nvPr/>
        </p:nvSpPr>
        <p:spPr>
          <a:xfrm>
            <a:off x="4932040" y="2176040"/>
            <a:ext cx="576064" cy="2880320"/>
          </a:xfrm>
          <a:prstGeom prst="leftBrace">
            <a:avLst>
              <a:gd name="adj1" fmla="val 30482"/>
              <a:gd name="adj2" fmla="val 49473"/>
            </a:avLst>
          </a:prstGeom>
          <a:ln w="508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2288232" y="2852936"/>
            <a:ext cx="2403889" cy="136815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solidFill>
                  <a:schemeClr val="bg1"/>
                </a:solidFill>
              </a:rPr>
              <a:t>41%</a:t>
            </a:r>
            <a:endParaRPr lang="ru-RU" sz="6600" b="1" dirty="0">
              <a:solidFill>
                <a:schemeClr val="bg1"/>
              </a:solidFill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194554" y="1095920"/>
            <a:ext cx="4249293" cy="1080120"/>
          </a:xfrm>
          <a:prstGeom prst="wedgeRoundRectCallout">
            <a:avLst>
              <a:gd name="adj1" fmla="val 12216"/>
              <a:gd name="adj2" fmla="val 146167"/>
              <a:gd name="adj3" fmla="val 16667"/>
            </a:avLst>
          </a:prstGeom>
          <a:solidFill>
            <a:srgbClr val="0000FF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Целевой  показатель </a:t>
            </a:r>
            <a:r>
              <a:rPr lang="ru-RU" sz="2000" b="1" dirty="0" smtClean="0">
                <a:solidFill>
                  <a:schemeClr val="bg1"/>
                </a:solidFill>
              </a:rPr>
              <a:t>-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д</a:t>
            </a:r>
            <a:r>
              <a:rPr lang="ru-RU" sz="2000" b="1" dirty="0" smtClean="0">
                <a:solidFill>
                  <a:schemeClr val="bg1"/>
                </a:solidFill>
              </a:rPr>
              <a:t>оля больных с ОКС,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которым выполнено ЧКВ  - 20-25%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7" name="Двойная волна 6"/>
          <p:cNvSpPr/>
          <p:nvPr/>
        </p:nvSpPr>
        <p:spPr>
          <a:xfrm>
            <a:off x="323528" y="188640"/>
            <a:ext cx="8568952" cy="792088"/>
          </a:xfrm>
          <a:prstGeom prst="doubleWave">
            <a:avLst/>
          </a:prstGeom>
          <a:gradFill>
            <a:gsLst>
              <a:gs pos="0">
                <a:srgbClr val="000082"/>
              </a:gs>
              <a:gs pos="14000">
                <a:srgbClr val="66008F"/>
              </a:gs>
              <a:gs pos="35000">
                <a:srgbClr val="BA0066"/>
              </a:gs>
              <a:gs pos="62000">
                <a:srgbClr val="FF0000"/>
              </a:gs>
              <a:gs pos="88000">
                <a:srgbClr val="FF82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r>
              <a:rPr lang="ru-RU" sz="3200" b="1" cap="all" dirty="0">
                <a:solidFill>
                  <a:schemeClr val="bg1"/>
                </a:solidFill>
                <a:latin typeface="Bookman Old Style" pitchFamily="18" charset="0"/>
              </a:rPr>
              <a:t>Острый коронарный синдром </a:t>
            </a:r>
          </a:p>
        </p:txBody>
      </p:sp>
    </p:spTree>
    <p:extLst>
      <p:ext uri="{BB962C8B-B14F-4D97-AF65-F5344CB8AC3E}">
        <p14:creationId xmlns:p14="http://schemas.microsoft.com/office/powerpoint/2010/main" xmlns="" val="89071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войная волна 2"/>
          <p:cNvSpPr/>
          <p:nvPr/>
        </p:nvSpPr>
        <p:spPr>
          <a:xfrm>
            <a:off x="323528" y="188640"/>
            <a:ext cx="8568952" cy="792088"/>
          </a:xfrm>
          <a:prstGeom prst="doubleWave">
            <a:avLst/>
          </a:prstGeom>
          <a:gradFill>
            <a:gsLst>
              <a:gs pos="0">
                <a:srgbClr val="000082"/>
              </a:gs>
              <a:gs pos="14000">
                <a:srgbClr val="66008F"/>
              </a:gs>
              <a:gs pos="35000">
                <a:srgbClr val="BA0066"/>
              </a:gs>
              <a:gs pos="62000">
                <a:srgbClr val="FF0000"/>
              </a:gs>
              <a:gs pos="88000">
                <a:srgbClr val="FF82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r>
              <a:rPr lang="ru-RU" sz="3200" b="1" cap="all" dirty="0">
                <a:solidFill>
                  <a:schemeClr val="bg1"/>
                </a:solidFill>
                <a:latin typeface="Bookman Old Style" pitchFamily="18" charset="0"/>
              </a:rPr>
              <a:t>Острый коронарный синдром 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3356724761"/>
              </p:ext>
            </p:extLst>
          </p:nvPr>
        </p:nvGraphicFramePr>
        <p:xfrm>
          <a:off x="0" y="4509120"/>
          <a:ext cx="2987824" cy="234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xmlns="" val="1180330057"/>
              </p:ext>
            </p:extLst>
          </p:nvPr>
        </p:nvGraphicFramePr>
        <p:xfrm>
          <a:off x="6189023" y="1916832"/>
          <a:ext cx="2808312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xmlns="" val="2276346094"/>
              </p:ext>
            </p:extLst>
          </p:nvPr>
        </p:nvGraphicFramePr>
        <p:xfrm>
          <a:off x="2483768" y="2420888"/>
          <a:ext cx="3600400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Скругленный прямоугольник 14"/>
          <p:cNvSpPr/>
          <p:nvPr/>
        </p:nvSpPr>
        <p:spPr>
          <a:xfrm>
            <a:off x="18680" y="980728"/>
            <a:ext cx="5468940" cy="10301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</a:rPr>
              <a:t>Структура </a:t>
            </a:r>
            <a:r>
              <a:rPr lang="ru-RU" sz="2800" b="1" dirty="0" err="1" smtClean="0">
                <a:solidFill>
                  <a:srgbClr val="0000FF"/>
                </a:solidFill>
              </a:rPr>
              <a:t>стентирований</a:t>
            </a:r>
            <a:endParaRPr lang="ru-RU" sz="2800" b="1" dirty="0">
              <a:solidFill>
                <a:srgbClr val="0000FF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072974" y="2553739"/>
            <a:ext cx="2232248" cy="5983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Без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оперативного лечения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98971" y="4799020"/>
            <a:ext cx="2232248" cy="7200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chemeClr val="bg1"/>
                </a:solidFill>
              </a:rPr>
              <a:t>Стентирование</a:t>
            </a:r>
            <a:endParaRPr lang="ru-RU" sz="1600" b="1" dirty="0">
              <a:solidFill>
                <a:schemeClr val="bg1"/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flipH="1">
            <a:off x="2555776" y="4149080"/>
            <a:ext cx="2304256" cy="2110562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827585" y="2852936"/>
            <a:ext cx="2232247" cy="2088232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4608004" y="2564904"/>
            <a:ext cx="1836204" cy="166090"/>
          </a:xfrm>
          <a:prstGeom prst="line">
            <a:avLst/>
          </a:prstGeom>
          <a:ln w="63500">
            <a:solidFill>
              <a:srgbClr val="6DF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4860032" y="3789040"/>
            <a:ext cx="1872208" cy="360040"/>
          </a:xfrm>
          <a:prstGeom prst="line">
            <a:avLst/>
          </a:prstGeom>
          <a:ln w="63500">
            <a:solidFill>
              <a:srgbClr val="6DF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Скругленный прямоугольник 33"/>
          <p:cNvSpPr/>
          <p:nvPr/>
        </p:nvSpPr>
        <p:spPr>
          <a:xfrm>
            <a:off x="5616116" y="2566043"/>
            <a:ext cx="2232248" cy="7200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chemeClr val="tx1"/>
                </a:solidFill>
              </a:rPr>
              <a:t>Стентирование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-288539" y="5312373"/>
            <a:ext cx="2232248" cy="5983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Без 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оперативного лечения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21" name="Скругленная прямоугольная выноска 20"/>
          <p:cNvSpPr/>
          <p:nvPr/>
        </p:nvSpPr>
        <p:spPr>
          <a:xfrm>
            <a:off x="107504" y="1928167"/>
            <a:ext cx="2117960" cy="719781"/>
          </a:xfrm>
          <a:prstGeom prst="wedgeRoundRectCallout">
            <a:avLst>
              <a:gd name="adj1" fmla="val 120824"/>
              <a:gd name="adj2" fmla="val 113850"/>
              <a:gd name="adj3" fmla="val 16667"/>
            </a:avLst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Инфаркт миокарда</a:t>
            </a:r>
          </a:p>
        </p:txBody>
      </p:sp>
      <p:sp>
        <p:nvSpPr>
          <p:cNvPr id="28" name="Скругленная прямоугольная выноска 27"/>
          <p:cNvSpPr/>
          <p:nvPr/>
        </p:nvSpPr>
        <p:spPr>
          <a:xfrm>
            <a:off x="5796136" y="1208386"/>
            <a:ext cx="2117960" cy="719781"/>
          </a:xfrm>
          <a:prstGeom prst="wedgeRoundRectCallout">
            <a:avLst>
              <a:gd name="adj1" fmla="val -105703"/>
              <a:gd name="adj2" fmla="val 198187"/>
              <a:gd name="adj3" fmla="val 16667"/>
            </a:avLst>
          </a:prstGeom>
          <a:solidFill>
            <a:srgbClr val="CC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Нестабильная стенокардия</a:t>
            </a:r>
          </a:p>
        </p:txBody>
      </p:sp>
    </p:spTree>
    <p:extLst>
      <p:ext uri="{BB962C8B-B14F-4D97-AF65-F5344CB8AC3E}">
        <p14:creationId xmlns:p14="http://schemas.microsoft.com/office/powerpoint/2010/main" xmlns="" val="336756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-1" y="-1905"/>
            <a:ext cx="9036497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solidFill>
                  <a:srgbClr val="3333FF"/>
                </a:solidFill>
                <a:latin typeface="Bookman Old Style" pitchFamily="18" charset="0"/>
              </a:rPr>
              <a:t>Поступило экстренных больных, %</a:t>
            </a:r>
            <a:endParaRPr lang="ru-RU" sz="2400" b="1" dirty="0">
              <a:solidFill>
                <a:srgbClr val="3333FF"/>
              </a:solidFill>
              <a:latin typeface="Bookman Old Style" pitchFamily="18" charset="0"/>
            </a:endParaRPr>
          </a:p>
          <a:p>
            <a:pPr algn="ctr">
              <a:lnSpc>
                <a:spcPct val="90000"/>
              </a:lnSpc>
            </a:pPr>
            <a:endParaRPr lang="ru-RU" sz="2400" b="1" dirty="0">
              <a:solidFill>
                <a:srgbClr val="3333FF"/>
              </a:solidFill>
              <a:latin typeface="Bookman Old Style" pitchFamily="18" charset="0"/>
            </a:endParaRPr>
          </a:p>
        </p:txBody>
      </p:sp>
      <p:sp>
        <p:nvSpPr>
          <p:cNvPr id="17415" name="Text Box 6"/>
          <p:cNvSpPr txBox="1">
            <a:spLocks noChangeArrowheads="1"/>
          </p:cNvSpPr>
          <p:nvPr/>
        </p:nvSpPr>
        <p:spPr bwMode="auto">
          <a:xfrm>
            <a:off x="0" y="3500714"/>
            <a:ext cx="90364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3333FF"/>
                </a:solidFill>
                <a:latin typeface="Bookman Old Style" pitchFamily="18" charset="0"/>
              </a:rPr>
              <a:t>Поступило </a:t>
            </a:r>
            <a:r>
              <a:rPr lang="ru-RU" sz="2400" b="1" dirty="0" smtClean="0">
                <a:solidFill>
                  <a:srgbClr val="3333FF"/>
                </a:solidFill>
                <a:latin typeface="Bookman Old Style" pitchFamily="18" charset="0"/>
              </a:rPr>
              <a:t>сельских и </a:t>
            </a:r>
            <a:r>
              <a:rPr lang="ru-RU" sz="2400" b="1" dirty="0">
                <a:solidFill>
                  <a:srgbClr val="3333FF"/>
                </a:solidFill>
                <a:latin typeface="Bookman Old Style" pitchFamily="18" charset="0"/>
              </a:rPr>
              <a:t>иногородних </a:t>
            </a:r>
            <a:r>
              <a:rPr lang="ru-RU" sz="2400" b="1" dirty="0" smtClean="0">
                <a:solidFill>
                  <a:srgbClr val="3333FF"/>
                </a:solidFill>
                <a:latin typeface="Bookman Old Style" pitchFamily="18" charset="0"/>
              </a:rPr>
              <a:t>жителей, % </a:t>
            </a:r>
            <a:endParaRPr lang="ru-RU" sz="2400" b="1" dirty="0">
              <a:solidFill>
                <a:srgbClr val="3333FF"/>
              </a:solidFill>
              <a:latin typeface="Bookman Old Style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142875" y="1571625"/>
            <a:ext cx="45720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  <a:endParaRPr lang="ru-RU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xmlns="" val="3120079732"/>
              </p:ext>
            </p:extLst>
          </p:nvPr>
        </p:nvGraphicFramePr>
        <p:xfrm>
          <a:off x="-1" y="4077072"/>
          <a:ext cx="9122267" cy="27694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191104010"/>
              </p:ext>
            </p:extLst>
          </p:nvPr>
        </p:nvGraphicFramePr>
        <p:xfrm>
          <a:off x="62086" y="376660"/>
          <a:ext cx="9048328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549621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войная волна 2"/>
          <p:cNvSpPr/>
          <p:nvPr/>
        </p:nvSpPr>
        <p:spPr>
          <a:xfrm>
            <a:off x="323528" y="188640"/>
            <a:ext cx="8568952" cy="792088"/>
          </a:xfrm>
          <a:prstGeom prst="doubleWave">
            <a:avLst/>
          </a:prstGeom>
          <a:gradFill>
            <a:gsLst>
              <a:gs pos="0">
                <a:srgbClr val="000082"/>
              </a:gs>
              <a:gs pos="14000">
                <a:srgbClr val="66008F"/>
              </a:gs>
              <a:gs pos="35000">
                <a:srgbClr val="BA0066"/>
              </a:gs>
              <a:gs pos="62000">
                <a:srgbClr val="FF0000"/>
              </a:gs>
              <a:gs pos="88000">
                <a:srgbClr val="FF82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r>
              <a:rPr lang="ru-RU" sz="3200" b="1" cap="all" dirty="0">
                <a:solidFill>
                  <a:schemeClr val="bg1"/>
                </a:solidFill>
                <a:latin typeface="Bookman Old Style" pitchFamily="18" charset="0"/>
              </a:rPr>
              <a:t>Острый коронарный синдром 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2311918798"/>
              </p:ext>
            </p:extLst>
          </p:nvPr>
        </p:nvGraphicFramePr>
        <p:xfrm>
          <a:off x="24598" y="1628800"/>
          <a:ext cx="4583406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495837187"/>
              </p:ext>
            </p:extLst>
          </p:nvPr>
        </p:nvGraphicFramePr>
        <p:xfrm>
          <a:off x="4608004" y="3212976"/>
          <a:ext cx="4464496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Скругленный прямоугольник 1"/>
          <p:cNvSpPr/>
          <p:nvPr/>
        </p:nvSpPr>
        <p:spPr>
          <a:xfrm>
            <a:off x="2414322" y="980728"/>
            <a:ext cx="4320648" cy="7200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</a:rPr>
              <a:t>Структура летальности от ОКС</a:t>
            </a:r>
            <a:endParaRPr lang="ru-RU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688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войная волна 1"/>
          <p:cNvSpPr/>
          <p:nvPr/>
        </p:nvSpPr>
        <p:spPr>
          <a:xfrm>
            <a:off x="323528" y="188640"/>
            <a:ext cx="8568952" cy="792088"/>
          </a:xfrm>
          <a:prstGeom prst="doubleWave">
            <a:avLst/>
          </a:prstGeom>
          <a:gradFill>
            <a:gsLst>
              <a:gs pos="0">
                <a:srgbClr val="000082"/>
              </a:gs>
              <a:gs pos="14000">
                <a:srgbClr val="66008F"/>
              </a:gs>
              <a:gs pos="35000">
                <a:srgbClr val="BA0066"/>
              </a:gs>
              <a:gs pos="62000">
                <a:srgbClr val="FF0000"/>
              </a:gs>
              <a:gs pos="88000">
                <a:srgbClr val="FF82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r>
              <a:rPr lang="ru-RU" sz="3200" b="1" cap="all" dirty="0">
                <a:solidFill>
                  <a:schemeClr val="bg1"/>
                </a:solidFill>
                <a:latin typeface="Bookman Old Style" pitchFamily="18" charset="0"/>
              </a:rPr>
              <a:t>Острый коронарный синдром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92154678"/>
              </p:ext>
            </p:extLst>
          </p:nvPr>
        </p:nvGraphicFramePr>
        <p:xfrm>
          <a:off x="17935" y="992640"/>
          <a:ext cx="9036000" cy="579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0000"/>
                <a:gridCol w="4392000"/>
                <a:gridCol w="1260000"/>
                <a:gridCol w="2124000"/>
              </a:tblGrid>
              <a:tr h="82800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2009г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8080">
                            <a:shade val="30000"/>
                            <a:satMod val="115000"/>
                          </a:srgbClr>
                        </a:gs>
                        <a:gs pos="50000">
                          <a:srgbClr val="008080">
                            <a:shade val="67500"/>
                            <a:satMod val="115000"/>
                          </a:srgbClr>
                        </a:gs>
                        <a:gs pos="100000">
                          <a:srgbClr val="00808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baseline="0" dirty="0" smtClean="0">
                          <a:solidFill>
                            <a:schemeClr val="tx1"/>
                          </a:solidFill>
                        </a:rPr>
                        <a:t>Показатель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8080">
                            <a:tint val="66000"/>
                            <a:satMod val="160000"/>
                          </a:srgbClr>
                        </a:gs>
                        <a:gs pos="50000">
                          <a:srgbClr val="008080">
                            <a:tint val="44500"/>
                            <a:satMod val="160000"/>
                          </a:srgbClr>
                        </a:gs>
                        <a:gs pos="100000">
                          <a:srgbClr val="008080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2015г 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008080">
                            <a:shade val="30000"/>
                            <a:satMod val="115000"/>
                          </a:srgbClr>
                        </a:gs>
                        <a:gs pos="50000">
                          <a:srgbClr val="008080">
                            <a:shade val="67500"/>
                            <a:satMod val="115000"/>
                          </a:srgbClr>
                        </a:gs>
                        <a:gs pos="100000">
                          <a:srgbClr val="00808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динамика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008080">
                            <a:shade val="30000"/>
                            <a:satMod val="115000"/>
                          </a:srgbClr>
                        </a:gs>
                        <a:gs pos="50000">
                          <a:srgbClr val="008080">
                            <a:shade val="67500"/>
                            <a:satMod val="115000"/>
                          </a:srgbClr>
                        </a:gs>
                        <a:gs pos="100000">
                          <a:srgbClr val="00808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82800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541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CC0000">
                            <a:shade val="30000"/>
                            <a:satMod val="115000"/>
                          </a:srgbClr>
                        </a:gs>
                        <a:gs pos="50000">
                          <a:srgbClr val="CC0000">
                            <a:shade val="67500"/>
                            <a:satMod val="115000"/>
                          </a:srgbClr>
                        </a:gs>
                        <a:gs pos="100000">
                          <a:srgbClr val="CC00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/>
                        <a:t>Количество больных</a:t>
                      </a:r>
                      <a:endParaRPr lang="ru-RU" sz="24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rgbClr val="CC0000">
                            <a:tint val="66000"/>
                            <a:satMod val="160000"/>
                          </a:srgbClr>
                        </a:gs>
                        <a:gs pos="50000">
                          <a:srgbClr val="CC0000">
                            <a:tint val="44500"/>
                            <a:satMod val="160000"/>
                          </a:srgbClr>
                        </a:gs>
                        <a:gs pos="100000">
                          <a:srgbClr val="CC0000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2006</a:t>
                      </a:r>
                      <a:endParaRPr lang="ru-RU" sz="28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CC0000">
                            <a:shade val="30000"/>
                            <a:satMod val="115000"/>
                          </a:srgbClr>
                        </a:gs>
                        <a:gs pos="50000">
                          <a:srgbClr val="CC0000">
                            <a:shade val="67500"/>
                            <a:satMod val="115000"/>
                          </a:srgbClr>
                        </a:gs>
                        <a:gs pos="100000">
                          <a:srgbClr val="CC00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+mn-lt"/>
                          <a:cs typeface="Calibri"/>
                        </a:rPr>
                        <a:t>↑</a:t>
                      </a:r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в 3,7 раза</a:t>
                      </a:r>
                      <a:endParaRPr lang="ru-RU" sz="28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CC0000">
                            <a:shade val="30000"/>
                            <a:satMod val="115000"/>
                          </a:srgbClr>
                        </a:gs>
                        <a:gs pos="50000">
                          <a:srgbClr val="CC0000">
                            <a:shade val="67500"/>
                            <a:satMod val="115000"/>
                          </a:srgbClr>
                        </a:gs>
                        <a:gs pos="100000">
                          <a:srgbClr val="CC00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82800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5,2%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6600FF">
                            <a:shade val="30000"/>
                            <a:satMod val="115000"/>
                          </a:srgbClr>
                        </a:gs>
                        <a:gs pos="50000">
                          <a:srgbClr val="6600FF">
                            <a:shade val="67500"/>
                            <a:satMod val="115000"/>
                          </a:srgbClr>
                        </a:gs>
                        <a:gs pos="100000">
                          <a:srgbClr val="6600FF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Летальность от ОКС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6600FF">
                            <a:tint val="66000"/>
                            <a:satMod val="160000"/>
                          </a:srgbClr>
                        </a:gs>
                        <a:gs pos="50000">
                          <a:srgbClr val="6600FF">
                            <a:tint val="44500"/>
                            <a:satMod val="160000"/>
                          </a:srgbClr>
                        </a:gs>
                        <a:gs pos="100000">
                          <a:srgbClr val="6600FF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2,5%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6600FF">
                            <a:shade val="30000"/>
                            <a:satMod val="115000"/>
                          </a:srgbClr>
                        </a:gs>
                        <a:gs pos="50000">
                          <a:srgbClr val="6600FF">
                            <a:shade val="67500"/>
                            <a:satMod val="115000"/>
                          </a:srgbClr>
                        </a:gs>
                        <a:gs pos="100000">
                          <a:srgbClr val="6600FF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+mn-lt"/>
                          <a:cs typeface="Calibri"/>
                        </a:rPr>
                        <a:t>↓</a:t>
                      </a:r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в 2,1 раза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6600FF">
                            <a:shade val="30000"/>
                            <a:satMod val="115000"/>
                          </a:srgbClr>
                        </a:gs>
                        <a:gs pos="50000">
                          <a:srgbClr val="6600FF">
                            <a:shade val="67500"/>
                            <a:satMod val="115000"/>
                          </a:srgbClr>
                        </a:gs>
                        <a:gs pos="100000">
                          <a:srgbClr val="6600FF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82800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2,4%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CC0066">
                            <a:shade val="30000"/>
                            <a:satMod val="115000"/>
                          </a:srgbClr>
                        </a:gs>
                        <a:gs pos="50000">
                          <a:srgbClr val="CC0066">
                            <a:shade val="67500"/>
                            <a:satMod val="115000"/>
                          </a:srgbClr>
                        </a:gs>
                        <a:gs pos="100000">
                          <a:srgbClr val="CC0066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err="1" smtClean="0">
                          <a:solidFill>
                            <a:schemeClr val="tx1"/>
                          </a:solidFill>
                        </a:rPr>
                        <a:t>Досуточная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 летальность ОКС</a:t>
                      </a:r>
                      <a:endParaRPr lang="en-US" sz="2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CC0066">
                            <a:tint val="66000"/>
                            <a:satMod val="160000"/>
                          </a:srgbClr>
                        </a:gs>
                        <a:gs pos="50000">
                          <a:srgbClr val="CC0066">
                            <a:tint val="44500"/>
                            <a:satMod val="160000"/>
                          </a:srgbClr>
                        </a:gs>
                        <a:gs pos="100000">
                          <a:srgbClr val="CC0066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1,1%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CC0066">
                            <a:shade val="30000"/>
                            <a:satMod val="115000"/>
                          </a:srgbClr>
                        </a:gs>
                        <a:gs pos="50000">
                          <a:srgbClr val="CC0066">
                            <a:shade val="67500"/>
                            <a:satMod val="115000"/>
                          </a:srgbClr>
                        </a:gs>
                        <a:gs pos="100000">
                          <a:srgbClr val="CC0066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+mn-lt"/>
                          <a:cs typeface="Calibri"/>
                        </a:rPr>
                        <a:t>↓</a:t>
                      </a:r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в 2,2 раза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CC0066">
                            <a:shade val="30000"/>
                            <a:satMod val="115000"/>
                          </a:srgbClr>
                        </a:gs>
                        <a:gs pos="50000">
                          <a:srgbClr val="CC0066">
                            <a:shade val="67500"/>
                            <a:satMod val="115000"/>
                          </a:srgbClr>
                        </a:gs>
                        <a:gs pos="100000">
                          <a:srgbClr val="CC0066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82800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15,0%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008000">
                            <a:shade val="30000"/>
                            <a:satMod val="115000"/>
                          </a:srgbClr>
                        </a:gs>
                        <a:gs pos="50000">
                          <a:srgbClr val="008000">
                            <a:shade val="67500"/>
                            <a:satMod val="115000"/>
                          </a:srgbClr>
                        </a:gs>
                        <a:gs pos="100000">
                          <a:srgbClr val="0080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Летальность ИМ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008000">
                            <a:tint val="66000"/>
                            <a:satMod val="160000"/>
                          </a:srgbClr>
                        </a:gs>
                        <a:gs pos="50000">
                          <a:srgbClr val="008000">
                            <a:tint val="44500"/>
                            <a:satMod val="160000"/>
                          </a:srgbClr>
                        </a:gs>
                        <a:gs pos="100000">
                          <a:srgbClr val="008000">
                            <a:tint val="23500"/>
                            <a:satMod val="160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6,5%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008000">
                            <a:shade val="30000"/>
                            <a:satMod val="115000"/>
                          </a:srgbClr>
                        </a:gs>
                        <a:gs pos="50000">
                          <a:srgbClr val="008000">
                            <a:shade val="67500"/>
                            <a:satMod val="115000"/>
                          </a:srgbClr>
                        </a:gs>
                        <a:gs pos="100000">
                          <a:srgbClr val="0080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+mn-lt"/>
                          <a:cs typeface="Calibri"/>
                        </a:rPr>
                        <a:t>↓</a:t>
                      </a:r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в 2,3 раза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008000">
                            <a:shade val="30000"/>
                            <a:satMod val="115000"/>
                          </a:srgbClr>
                        </a:gs>
                        <a:gs pos="50000">
                          <a:srgbClr val="008000">
                            <a:shade val="67500"/>
                            <a:satMod val="115000"/>
                          </a:srgbClr>
                        </a:gs>
                        <a:gs pos="100000">
                          <a:srgbClr val="0080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82800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7,0%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tx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err="1" smtClean="0">
                          <a:solidFill>
                            <a:schemeClr val="tx1"/>
                          </a:solidFill>
                        </a:rPr>
                        <a:t>Досуточная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 летальность ИМ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tx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2,8%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tx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+mn-lt"/>
                          <a:cs typeface="Calibri"/>
                        </a:rPr>
                        <a:t>↓</a:t>
                      </a:r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в 2,5 раза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tx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82800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14,3%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6">
                            <a:lumMod val="5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5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5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/>
                        <a:t>ТЛТ (от ИМ</a:t>
                      </a: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↑</a:t>
                      </a:r>
                      <a:r>
                        <a:rPr lang="en-US" sz="2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ST)</a:t>
                      </a:r>
                      <a:endParaRPr lang="ru-RU" sz="2400" b="1" dirty="0"/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6">
                            <a:lumMod val="5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5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50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7,0%</a:t>
                      </a:r>
                      <a:endParaRPr lang="ru-RU" sz="28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6">
                            <a:lumMod val="5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5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5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+mn-lt"/>
                          <a:cs typeface="Calibri"/>
                        </a:rPr>
                        <a:t>↓</a:t>
                      </a:r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в 2,0 раза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6">
                            <a:lumMod val="5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5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5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1517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404013">
            <a:off x="1002268" y="1645929"/>
            <a:ext cx="2840408" cy="3995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735968">
            <a:off x="5209785" y="4514624"/>
            <a:ext cx="2948590" cy="3503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52222" y="2449862"/>
            <a:ext cx="2826754" cy="1884502"/>
          </a:xfrm>
          <a:prstGeom prst="ellipse">
            <a:avLst/>
          </a:prstGeom>
          <a:ln w="381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95070" y="1447910"/>
            <a:ext cx="892969" cy="535781"/>
          </a:xfrm>
          <a:prstGeom prst="rect">
            <a:avLst/>
          </a:prstGeom>
        </p:spPr>
      </p:pic>
      <p:pic>
        <p:nvPicPr>
          <p:cNvPr id="6" name="Рисунок 5" descr="https://encrypted-tbn2.gstatic.com/images?q=tbn:ANd9GcTmcpu75y2odeRGKJMdn5paOZvG8TWmVNNY2ac-YOnUo5zHT2Yi">
            <a:hlinkClick r:id="rId6" tgtFrame="&quot;_blank&quot;"/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4374" y="4964034"/>
            <a:ext cx="1292081" cy="767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15006" y="1664098"/>
            <a:ext cx="19256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ПСО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ПЕРЕВЕДЕНО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974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382" y="5758153"/>
            <a:ext cx="24367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</a:rPr>
              <a:t>ТЕЛЕМЕДИЦИНА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</a:rPr>
              <a:t>105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22339" y="1979231"/>
            <a:ext cx="23216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</a:rPr>
              <a:t>КОНСУЛЬТАЦИИ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</a:rPr>
              <a:t>1373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58787" y="4929466"/>
            <a:ext cx="19655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00FF"/>
                </a:solidFill>
              </a:rPr>
              <a:t>ПСО 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</a:rPr>
              <a:t>ВЫЕЗДЫ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</a:rPr>
              <a:t>ОСМОТРЕНО </a:t>
            </a:r>
            <a:endParaRPr lang="ru-RU" sz="2400" b="1" dirty="0">
              <a:solidFill>
                <a:srgbClr val="0000FF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00FF"/>
                </a:solidFill>
              </a:rPr>
              <a:t>1186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87604" y="188640"/>
            <a:ext cx="735598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/>
              <a:t>Консультативная работа</a:t>
            </a:r>
            <a:r>
              <a:rPr lang="en-US" sz="2800" b="1" dirty="0" smtClean="0"/>
              <a:t> </a:t>
            </a:r>
            <a:r>
              <a:rPr lang="ru-RU" sz="2800" b="1" dirty="0" smtClean="0"/>
              <a:t>ГБУЗ РБ БСМП г. УФА </a:t>
            </a:r>
          </a:p>
          <a:p>
            <a:pPr algn="ctr"/>
            <a:r>
              <a:rPr lang="ru-RU" sz="2800" b="1" dirty="0" smtClean="0"/>
              <a:t>с ПСО в 2015г.</a:t>
            </a:r>
            <a:endParaRPr lang="ru-RU" sz="2800" b="1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1976455" y="1946427"/>
            <a:ext cx="1354477" cy="6041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2161344" y="4618663"/>
            <a:ext cx="1415364" cy="780895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5758591" y="4554853"/>
            <a:ext cx="1549713" cy="81836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5649227" y="2178760"/>
            <a:ext cx="1224838" cy="43193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527775" y="986245"/>
            <a:ext cx="819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</a:rPr>
              <a:t>ПСО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56271" y="4458950"/>
            <a:ext cx="75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ПСО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35457" y="1871208"/>
            <a:ext cx="1260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РСЦ №1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962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07504" y="116632"/>
            <a:ext cx="8856984" cy="504056"/>
          </a:xfrm>
          <a:prstGeom prst="roundRect">
            <a:avLst/>
          </a:prstGeom>
          <a:gradFill flip="none" rotWithShape="1">
            <a:gsLst>
              <a:gs pos="0">
                <a:srgbClr val="00CCFF">
                  <a:tint val="66000"/>
                  <a:satMod val="160000"/>
                </a:srgbClr>
              </a:gs>
              <a:gs pos="50000">
                <a:srgbClr val="00CCFF">
                  <a:tint val="44500"/>
                  <a:satMod val="160000"/>
                </a:srgbClr>
              </a:gs>
              <a:gs pos="100000">
                <a:srgbClr val="00CCFF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800" b="1" dirty="0" smtClean="0">
                <a:solidFill>
                  <a:srgbClr val="3333FF"/>
                </a:solidFill>
              </a:rPr>
              <a:t>Организационно-методическая работа</a:t>
            </a:r>
            <a:endParaRPr lang="ru-RU" sz="3800" b="1" dirty="0">
              <a:solidFill>
                <a:srgbClr val="3333FF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34094" y="1021060"/>
            <a:ext cx="3672408" cy="1656184"/>
          </a:xfrm>
          <a:prstGeom prst="roundRect">
            <a:avLst>
              <a:gd name="adj" fmla="val 5651"/>
            </a:avLst>
          </a:prstGeom>
          <a:solidFill>
            <a:srgbClr val="D5D5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00" b="1" dirty="0" smtClean="0">
                <a:solidFill>
                  <a:schemeClr val="tx1"/>
                </a:solidFill>
              </a:rPr>
              <a:t>Выступления в СМИ – 10</a:t>
            </a:r>
          </a:p>
          <a:p>
            <a:r>
              <a:rPr lang="ru-RU" sz="1300" b="1" dirty="0" smtClean="0">
                <a:solidFill>
                  <a:schemeClr val="tx1"/>
                </a:solidFill>
              </a:rPr>
              <a:t>Школы здоровья – 57 циклов занятий, </a:t>
            </a:r>
          </a:p>
          <a:p>
            <a:r>
              <a:rPr lang="ru-RU" sz="1300" b="1" dirty="0" smtClean="0">
                <a:solidFill>
                  <a:schemeClr val="tx1"/>
                </a:solidFill>
              </a:rPr>
              <a:t>обучено 1016 чел: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b="1" dirty="0" err="1" smtClean="0">
                <a:solidFill>
                  <a:schemeClr val="tx1"/>
                </a:solidFill>
              </a:rPr>
              <a:t>Кардиошкола</a:t>
            </a:r>
            <a:r>
              <a:rPr lang="ru-RU" sz="1300" b="1" dirty="0" smtClean="0">
                <a:solidFill>
                  <a:schemeClr val="tx1"/>
                </a:solidFill>
              </a:rPr>
              <a:t> –200 чел.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b="1" dirty="0" smtClean="0">
                <a:solidFill>
                  <a:schemeClr val="tx1"/>
                </a:solidFill>
              </a:rPr>
              <a:t>Школа профилактики инсульта –218 чел.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b="1" dirty="0" smtClean="0">
                <a:solidFill>
                  <a:schemeClr val="tx1"/>
                </a:solidFill>
              </a:rPr>
              <a:t>Школа ЗОЖ –212 чел.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b="1" dirty="0" smtClean="0">
                <a:solidFill>
                  <a:schemeClr val="tx1"/>
                </a:solidFill>
              </a:rPr>
              <a:t>Школа уролога –178 чел.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b="1" dirty="0" smtClean="0">
                <a:solidFill>
                  <a:schemeClr val="tx1"/>
                </a:solidFill>
              </a:rPr>
              <a:t>Школа АГ – 208 чел.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204121" y="761972"/>
            <a:ext cx="3939879" cy="2030629"/>
          </a:xfrm>
          <a:prstGeom prst="roundRect">
            <a:avLst>
              <a:gd name="adj" fmla="val 5651"/>
            </a:avLst>
          </a:prstGeom>
          <a:solidFill>
            <a:srgbClr val="D5D5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ru-RU" sz="1300" b="1" dirty="0" smtClean="0">
              <a:solidFill>
                <a:schemeClr val="tx1"/>
              </a:solidFill>
            </a:endParaRPr>
          </a:p>
          <a:p>
            <a:r>
              <a:rPr lang="ru-RU" sz="1300" b="1" dirty="0" smtClean="0">
                <a:solidFill>
                  <a:schemeClr val="tx1"/>
                </a:solidFill>
              </a:rPr>
              <a:t>Масштабные акции в аккордные дни – 17: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b="1" dirty="0" smtClean="0">
                <a:solidFill>
                  <a:schemeClr val="tx1"/>
                </a:solidFill>
              </a:rPr>
              <a:t>Всемирный день сердца – 158 чел.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b="1" dirty="0" smtClean="0">
                <a:solidFill>
                  <a:schemeClr val="tx1"/>
                </a:solidFill>
              </a:rPr>
              <a:t>Всемирный день инсульта – 181 чел.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b="1" dirty="0">
                <a:solidFill>
                  <a:schemeClr val="tx1"/>
                </a:solidFill>
              </a:rPr>
              <a:t>Д</a:t>
            </a:r>
            <a:r>
              <a:rPr lang="ru-RU" sz="1300" b="1" dirty="0" smtClean="0">
                <a:solidFill>
                  <a:schemeClr val="tx1"/>
                </a:solidFill>
              </a:rPr>
              <a:t>ень борьбы с АГ – 185 чел.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b="1" dirty="0">
                <a:solidFill>
                  <a:schemeClr val="tx1"/>
                </a:solidFill>
              </a:rPr>
              <a:t>В</a:t>
            </a:r>
            <a:r>
              <a:rPr lang="ru-RU" sz="1300" b="1" dirty="0" smtClean="0">
                <a:solidFill>
                  <a:schemeClr val="tx1"/>
                </a:solidFill>
              </a:rPr>
              <a:t>семирный день без табака – 156 чел.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b="1" dirty="0" smtClean="0">
                <a:solidFill>
                  <a:schemeClr val="tx1"/>
                </a:solidFill>
              </a:rPr>
              <a:t>Всемирный день здоровья – 163 чел.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b="1" dirty="0" smtClean="0">
                <a:solidFill>
                  <a:schemeClr val="tx1"/>
                </a:solidFill>
              </a:rPr>
              <a:t>Всемирный день памяти жертв ДТП – 101 чел.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b="1" dirty="0">
                <a:solidFill>
                  <a:schemeClr val="tx1"/>
                </a:solidFill>
              </a:rPr>
              <a:t>А</a:t>
            </a:r>
            <a:r>
              <a:rPr lang="ru-RU" sz="1300" b="1" dirty="0" smtClean="0">
                <a:solidFill>
                  <a:schemeClr val="tx1"/>
                </a:solidFill>
              </a:rPr>
              <a:t>кция «Начни с себя» - 205 чел.</a:t>
            </a:r>
          </a:p>
          <a:p>
            <a:r>
              <a:rPr lang="ru-RU" sz="1300" b="1" dirty="0" smtClean="0">
                <a:solidFill>
                  <a:schemeClr val="tx1"/>
                </a:solidFill>
              </a:rPr>
              <a:t>Марафоны здоровья – 3 - 593 </a:t>
            </a:r>
            <a:r>
              <a:rPr lang="ru-RU" sz="1300" b="1" dirty="0">
                <a:solidFill>
                  <a:schemeClr val="tx1"/>
                </a:solidFill>
              </a:rPr>
              <a:t>чел</a:t>
            </a:r>
            <a:r>
              <a:rPr lang="ru-RU" sz="1300" b="1" dirty="0" smtClean="0">
                <a:solidFill>
                  <a:schemeClr val="tx1"/>
                </a:solidFill>
              </a:rPr>
              <a:t>. </a:t>
            </a:r>
          </a:p>
          <a:p>
            <a:r>
              <a:rPr lang="ru-RU" sz="1300" b="1" dirty="0" smtClean="0">
                <a:solidFill>
                  <a:schemeClr val="tx1"/>
                </a:solidFill>
              </a:rPr>
              <a:t> (Караидельский, </a:t>
            </a:r>
            <a:r>
              <a:rPr lang="ru-RU" sz="1300" b="1" dirty="0" err="1" smtClean="0">
                <a:solidFill>
                  <a:schemeClr val="tx1"/>
                </a:solidFill>
              </a:rPr>
              <a:t>г.Белорецк</a:t>
            </a:r>
            <a:r>
              <a:rPr lang="ru-RU" sz="1300" b="1" dirty="0" smtClean="0">
                <a:solidFill>
                  <a:schemeClr val="tx1"/>
                </a:solidFill>
              </a:rPr>
              <a:t>, </a:t>
            </a:r>
            <a:r>
              <a:rPr lang="ru-RU" sz="1300" b="1" dirty="0" err="1" smtClean="0">
                <a:solidFill>
                  <a:schemeClr val="tx1"/>
                </a:solidFill>
              </a:rPr>
              <a:t>г.Туймазы</a:t>
            </a:r>
            <a:r>
              <a:rPr lang="ru-RU" sz="1300" b="1" dirty="0" smtClean="0">
                <a:solidFill>
                  <a:schemeClr val="tx1"/>
                </a:solidFill>
              </a:rPr>
              <a:t>) </a:t>
            </a:r>
          </a:p>
          <a:p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644008" y="3016707"/>
            <a:ext cx="4030680" cy="498984"/>
          </a:xfrm>
          <a:prstGeom prst="roundRect">
            <a:avLst/>
          </a:prstGeom>
          <a:solidFill>
            <a:srgbClr val="CDFFE4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1300" b="1" dirty="0" smtClean="0">
                <a:solidFill>
                  <a:schemeClr val="tx1"/>
                </a:solidFill>
              </a:rPr>
              <a:t>Конференции, семинары – 35 (1935 чел).</a:t>
            </a:r>
          </a:p>
          <a:p>
            <a:pPr algn="ctr"/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216717" y="3809899"/>
            <a:ext cx="6663612" cy="487298"/>
          </a:xfrm>
          <a:prstGeom prst="roundRect">
            <a:avLst/>
          </a:prstGeom>
          <a:solidFill>
            <a:srgbClr val="FFF0C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300" b="1" dirty="0">
                <a:solidFill>
                  <a:schemeClr val="tx1"/>
                </a:solidFill>
              </a:rPr>
              <a:t>памятка для населения «Инсульт - не приговор» - 150 экз.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b="1" dirty="0" err="1" smtClean="0">
                <a:solidFill>
                  <a:schemeClr val="tx1"/>
                </a:solidFill>
              </a:rPr>
              <a:t>информ</a:t>
            </a:r>
            <a:r>
              <a:rPr lang="ru-RU" sz="1300" b="1" dirty="0" smtClean="0">
                <a:solidFill>
                  <a:schemeClr val="tx1"/>
                </a:solidFill>
              </a:rPr>
              <a:t>. </a:t>
            </a:r>
            <a:r>
              <a:rPr lang="ru-RU" sz="1300" b="1" dirty="0">
                <a:solidFill>
                  <a:schemeClr val="tx1"/>
                </a:solidFill>
              </a:rPr>
              <a:t>письмо для врачей «Программы реабилитации после инфаркта» - 150 экз.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317395" y="4428441"/>
            <a:ext cx="2937428" cy="1179499"/>
          </a:xfrm>
          <a:prstGeom prst="roundRect">
            <a:avLst/>
          </a:prstGeom>
          <a:solidFill>
            <a:srgbClr val="FFD9F3"/>
          </a:solidFill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300" b="1" dirty="0" smtClean="0">
                <a:solidFill>
                  <a:schemeClr val="tx1"/>
                </a:solidFill>
              </a:rPr>
              <a:t>информационные статьи – 6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b="1" dirty="0" smtClean="0">
                <a:solidFill>
                  <a:schemeClr val="tx1"/>
                </a:solidFill>
              </a:rPr>
              <a:t>памятки </a:t>
            </a:r>
            <a:r>
              <a:rPr lang="ru-RU" sz="1300" b="1" dirty="0">
                <a:solidFill>
                  <a:schemeClr val="tx1"/>
                </a:solidFill>
              </a:rPr>
              <a:t>для населения </a:t>
            </a:r>
            <a:r>
              <a:rPr lang="ru-RU" sz="1300" b="1" dirty="0" smtClean="0">
                <a:solidFill>
                  <a:schemeClr val="tx1"/>
                </a:solidFill>
              </a:rPr>
              <a:t>-  62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b="1" dirty="0">
                <a:solidFill>
                  <a:schemeClr val="tx1"/>
                </a:solidFill>
              </a:rPr>
              <a:t>п</a:t>
            </a:r>
            <a:r>
              <a:rPr lang="ru-RU" sz="1300" b="1" dirty="0" smtClean="0">
                <a:solidFill>
                  <a:schemeClr val="tx1"/>
                </a:solidFill>
              </a:rPr>
              <a:t>лакаты – 55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b="1" dirty="0" smtClean="0">
                <a:solidFill>
                  <a:schemeClr val="tx1"/>
                </a:solidFill>
              </a:rPr>
              <a:t>видеофильмы – 5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300" b="1" dirty="0" smtClean="0">
                <a:solidFill>
                  <a:schemeClr val="tx1"/>
                </a:solidFill>
              </a:rPr>
              <a:t>социальные </a:t>
            </a:r>
            <a:r>
              <a:rPr lang="ru-RU" sz="1300" b="1" dirty="0">
                <a:solidFill>
                  <a:schemeClr val="tx1"/>
                </a:solidFill>
              </a:rPr>
              <a:t>ролики </a:t>
            </a:r>
            <a:r>
              <a:rPr lang="ru-RU" sz="1300" b="1" dirty="0" smtClean="0">
                <a:solidFill>
                  <a:schemeClr val="tx1"/>
                </a:solidFill>
              </a:rPr>
              <a:t>– 50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241344" y="4538671"/>
            <a:ext cx="2551671" cy="959037"/>
          </a:xfrm>
          <a:prstGeom prst="roundRect">
            <a:avLst/>
          </a:prstGeom>
          <a:solidFill>
            <a:srgbClr val="FFD9F3"/>
          </a:solidFill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00" b="1" dirty="0" smtClean="0">
                <a:solidFill>
                  <a:schemeClr val="tx1"/>
                </a:solidFill>
              </a:rPr>
              <a:t>Баннеры</a:t>
            </a:r>
          </a:p>
          <a:p>
            <a:r>
              <a:rPr lang="ru-RU" sz="1300" b="1" dirty="0" smtClean="0">
                <a:solidFill>
                  <a:schemeClr val="tx1"/>
                </a:solidFill>
              </a:rPr>
              <a:t>«</a:t>
            </a:r>
            <a:r>
              <a:rPr lang="ru-RU" sz="1300" b="1" dirty="0">
                <a:solidFill>
                  <a:schemeClr val="tx1"/>
                </a:solidFill>
              </a:rPr>
              <a:t>Независимая оценка качества оказания услуг» </a:t>
            </a:r>
            <a:endParaRPr lang="ru-RU" sz="1300" b="1" dirty="0" smtClean="0">
              <a:solidFill>
                <a:schemeClr val="tx1"/>
              </a:solidFill>
            </a:endParaRPr>
          </a:p>
          <a:p>
            <a:r>
              <a:rPr lang="ru-RU" sz="1300" b="1" dirty="0" smtClean="0">
                <a:solidFill>
                  <a:schemeClr val="tx1"/>
                </a:solidFill>
              </a:rPr>
              <a:t>«Год </a:t>
            </a:r>
            <a:r>
              <a:rPr lang="ru-RU" sz="1300" b="1" dirty="0">
                <a:solidFill>
                  <a:schemeClr val="tx1"/>
                </a:solidFill>
              </a:rPr>
              <a:t>борьбы с </a:t>
            </a:r>
            <a:r>
              <a:rPr lang="ru-RU" sz="1300" b="1" dirty="0" smtClean="0">
                <a:solidFill>
                  <a:schemeClr val="tx1"/>
                </a:solidFill>
              </a:rPr>
              <a:t>ССЗ»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234511" y="5733256"/>
            <a:ext cx="6081905" cy="972014"/>
          </a:xfrm>
          <a:prstGeom prst="roundRect">
            <a:avLst/>
          </a:prstGeom>
          <a:solidFill>
            <a:srgbClr val="FCDBC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>
                <a:solidFill>
                  <a:schemeClr val="tx1"/>
                </a:solidFill>
              </a:rPr>
              <a:t>удовлетворенность </a:t>
            </a:r>
            <a:r>
              <a:rPr lang="ru-RU" sz="1400" b="1" dirty="0">
                <a:solidFill>
                  <a:schemeClr val="tx1"/>
                </a:solidFill>
              </a:rPr>
              <a:t>пациентов качеством медицинской </a:t>
            </a:r>
            <a:r>
              <a:rPr lang="ru-RU" sz="1400" b="1" dirty="0" smtClean="0">
                <a:solidFill>
                  <a:schemeClr val="tx1"/>
                </a:solidFill>
              </a:rPr>
              <a:t>помощи - 50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>
                <a:solidFill>
                  <a:schemeClr val="tx1"/>
                </a:solidFill>
              </a:rPr>
              <a:t>мед. </a:t>
            </a:r>
            <a:r>
              <a:rPr lang="ru-RU" sz="1400" b="1" dirty="0">
                <a:solidFill>
                  <a:schemeClr val="tx1"/>
                </a:solidFill>
              </a:rPr>
              <a:t>работников по применению </a:t>
            </a:r>
            <a:r>
              <a:rPr lang="ru-RU" sz="1400" b="1" dirty="0" smtClean="0">
                <a:solidFill>
                  <a:schemeClr val="tx1"/>
                </a:solidFill>
              </a:rPr>
              <a:t>ТЛТ при </a:t>
            </a:r>
            <a:r>
              <a:rPr lang="ru-RU" sz="1400" b="1" dirty="0">
                <a:solidFill>
                  <a:schemeClr val="tx1"/>
                </a:solidFill>
              </a:rPr>
              <a:t>ОКС и ОНМК </a:t>
            </a:r>
            <a:r>
              <a:rPr lang="ru-RU" sz="1400" b="1" dirty="0" smtClean="0">
                <a:solidFill>
                  <a:schemeClr val="tx1"/>
                </a:solidFill>
              </a:rPr>
              <a:t>– 97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>
                <a:solidFill>
                  <a:schemeClr val="tx1"/>
                </a:solidFill>
              </a:rPr>
              <a:t>синдром </a:t>
            </a:r>
            <a:r>
              <a:rPr lang="ru-RU" sz="1400" b="1" dirty="0">
                <a:solidFill>
                  <a:schemeClr val="tx1"/>
                </a:solidFill>
              </a:rPr>
              <a:t>эмоционального выгорания у средних </a:t>
            </a:r>
            <a:r>
              <a:rPr lang="ru-RU" sz="1400" b="1" dirty="0" smtClean="0">
                <a:solidFill>
                  <a:schemeClr val="tx1"/>
                </a:solidFill>
              </a:rPr>
              <a:t>мед. работников – 120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>
                <a:solidFill>
                  <a:schemeClr val="tx1"/>
                </a:solidFill>
              </a:rPr>
              <a:t>мотивация </a:t>
            </a:r>
            <a:r>
              <a:rPr lang="ru-RU" sz="1400" b="1" dirty="0">
                <a:solidFill>
                  <a:schemeClr val="tx1"/>
                </a:solidFill>
              </a:rPr>
              <a:t>формирования здорового образа жизни </a:t>
            </a:r>
            <a:r>
              <a:rPr lang="ru-RU" sz="1400" b="1" dirty="0" smtClean="0">
                <a:solidFill>
                  <a:schemeClr val="tx1"/>
                </a:solidFill>
              </a:rPr>
              <a:t>- 111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72200" y="1438416"/>
            <a:ext cx="1440159" cy="846724"/>
          </a:xfrm>
          <a:prstGeom prst="roundRect">
            <a:avLst/>
          </a:prstGeom>
          <a:solidFill>
            <a:srgbClr val="3333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 smtClean="0"/>
              <a:t>Программы для </a:t>
            </a:r>
            <a:endParaRPr lang="ru-RU" sz="1700" b="1" dirty="0"/>
          </a:p>
          <a:p>
            <a:pPr algn="ctr"/>
            <a:r>
              <a:rPr lang="ru-RU" sz="1700" b="1" dirty="0" smtClean="0"/>
              <a:t>населения</a:t>
            </a:r>
            <a:endParaRPr lang="ru-RU" sz="1700" b="1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131840" y="2835245"/>
            <a:ext cx="1845465" cy="845386"/>
          </a:xfrm>
          <a:prstGeom prst="round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700" b="1" dirty="0" smtClean="0"/>
              <a:t>Программы для </a:t>
            </a:r>
          </a:p>
          <a:p>
            <a:r>
              <a:rPr lang="ru-RU" sz="1700" b="1" dirty="0" smtClean="0"/>
              <a:t>медицинского персонала</a:t>
            </a:r>
            <a:endParaRPr lang="ru-RU" sz="1700" b="1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63702" y="3322600"/>
            <a:ext cx="1624230" cy="974597"/>
          </a:xfrm>
          <a:prstGeom prst="roundRect">
            <a:avLst/>
          </a:prstGeom>
          <a:solidFill>
            <a:srgbClr val="F6BB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700" b="1" dirty="0">
                <a:solidFill>
                  <a:schemeClr val="tx1"/>
                </a:solidFill>
              </a:rPr>
              <a:t>Издание методической литературы</a:t>
            </a:r>
            <a:endParaRPr lang="ru-RU" sz="1700" dirty="0">
              <a:solidFill>
                <a:schemeClr val="tx1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701805" y="4668904"/>
            <a:ext cx="1750000" cy="843307"/>
          </a:xfrm>
          <a:prstGeom prst="roundRect">
            <a:avLst/>
          </a:prstGeom>
          <a:solidFill>
            <a:srgbClr val="D6009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700" b="1" dirty="0" smtClean="0"/>
          </a:p>
          <a:p>
            <a:r>
              <a:rPr lang="ru-RU" sz="1700" b="1" dirty="0" smtClean="0"/>
              <a:t>Размещение </a:t>
            </a:r>
            <a:r>
              <a:rPr lang="ru-RU" sz="1700" b="1" dirty="0"/>
              <a:t>на </a:t>
            </a:r>
            <a:endParaRPr lang="ru-RU" sz="1700" b="1" dirty="0" smtClean="0"/>
          </a:p>
          <a:p>
            <a:r>
              <a:rPr lang="ru-RU" sz="1700" b="1" dirty="0" smtClean="0"/>
              <a:t>официальном </a:t>
            </a:r>
          </a:p>
          <a:p>
            <a:r>
              <a:rPr lang="ru-RU" sz="1700" b="1" dirty="0" smtClean="0"/>
              <a:t>сайте </a:t>
            </a:r>
          </a:p>
          <a:p>
            <a:endParaRPr lang="ru-RU" sz="1700" b="1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67544" y="5934394"/>
            <a:ext cx="1810468" cy="590949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А</a:t>
            </a:r>
            <a:r>
              <a:rPr lang="ru-RU" b="1" dirty="0" smtClean="0"/>
              <a:t>нкетирование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275018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/>
          </p:cNvSpPr>
          <p:nvPr>
            <p:ph type="title"/>
          </p:nvPr>
        </p:nvSpPr>
        <p:spPr>
          <a:xfrm>
            <a:off x="0" y="-11113"/>
            <a:ext cx="9144000" cy="776288"/>
          </a:xfrm>
        </p:spPr>
        <p:txBody>
          <a:bodyPr/>
          <a:lstStyle/>
          <a:p>
            <a:pPr eaLnBrk="1" hangingPunct="1"/>
            <a:r>
              <a:rPr lang="ru-RU" sz="2200" b="1" smtClean="0">
                <a:solidFill>
                  <a:srgbClr val="0000FF"/>
                </a:solidFill>
                <a:latin typeface="Bookman Old Style" pitchFamily="18" charset="0"/>
              </a:rPr>
              <a:t>Целевые показатели реализации «дорожной карты» </a:t>
            </a:r>
            <a:br>
              <a:rPr lang="ru-RU" sz="2200" b="1" smtClean="0">
                <a:solidFill>
                  <a:srgbClr val="0000FF"/>
                </a:solidFill>
                <a:latin typeface="Bookman Old Style" pitchFamily="18" charset="0"/>
              </a:rPr>
            </a:br>
            <a:r>
              <a:rPr lang="ru-RU" sz="2200" b="1" smtClean="0">
                <a:solidFill>
                  <a:srgbClr val="0000FF"/>
                </a:solidFill>
                <a:latin typeface="Bookman Old Style" pitchFamily="18" charset="0"/>
              </a:rPr>
              <a:t>в ГБУЗ РБ БСМП г. Уфа за 2015г.</a:t>
            </a:r>
          </a:p>
        </p:txBody>
      </p:sp>
      <p:graphicFrame>
        <p:nvGraphicFramePr>
          <p:cNvPr id="89407" name="Group 31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443376281"/>
              </p:ext>
            </p:extLst>
          </p:nvPr>
        </p:nvGraphicFramePr>
        <p:xfrm>
          <a:off x="179388" y="1142985"/>
          <a:ext cx="8713787" cy="4857782"/>
        </p:xfrm>
        <a:graphic>
          <a:graphicData uri="http://schemas.openxmlformats.org/drawingml/2006/table">
            <a:tbl>
              <a:tblPr/>
              <a:tblGrid>
                <a:gridCol w="431800"/>
                <a:gridCol w="4248150"/>
                <a:gridCol w="1008062"/>
                <a:gridCol w="1408113"/>
                <a:gridCol w="1617662"/>
              </a:tblGrid>
              <a:tr h="124647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№</a:t>
                      </a:r>
                    </a:p>
                  </a:txBody>
                  <a:tcPr marL="91438" marR="91438" marT="45727" marB="4572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Наименование целевого              показателя</a:t>
                      </a:r>
                    </a:p>
                  </a:txBody>
                  <a:tcPr marL="91438" marR="91438"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Ед. изм.</a:t>
                      </a:r>
                    </a:p>
                  </a:txBody>
                  <a:tcPr marL="91438" marR="91438"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Критерии 2015 г.</a:t>
                      </a:r>
                    </a:p>
                  </a:txBody>
                  <a:tcPr marL="91438" marR="91438"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Факти-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ческие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показатели </a:t>
                      </a:r>
                    </a:p>
                  </a:txBody>
                  <a:tcPr marL="91438" marR="91438"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379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</a:t>
                      </a:r>
                    </a:p>
                  </a:txBody>
                  <a:tcPr marL="91438" marR="91438" marT="45727" marB="4572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Число дней работы в году</a:t>
                      </a:r>
                    </a:p>
                  </a:txBody>
                  <a:tcPr marL="91438" marR="91438"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дни</a:t>
                      </a:r>
                    </a:p>
                  </a:txBody>
                  <a:tcPr marL="91438" marR="91438"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340</a:t>
                      </a:r>
                    </a:p>
                  </a:txBody>
                  <a:tcPr marL="91438" marR="91438"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332</a:t>
                      </a:r>
                    </a:p>
                  </a:txBody>
                  <a:tcPr marL="91438" marR="91438"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4544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</a:t>
                      </a:r>
                    </a:p>
                  </a:txBody>
                  <a:tcPr marL="91438" marR="91438" marT="45727" marB="4572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Средняя длительность лечения </a:t>
                      </a:r>
                    </a:p>
                  </a:txBody>
                  <a:tcPr marL="91438" marR="91438"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дни</a:t>
                      </a:r>
                    </a:p>
                  </a:txBody>
                  <a:tcPr marL="91438" marR="91438"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12,6</a:t>
                      </a:r>
                    </a:p>
                  </a:txBody>
                  <a:tcPr marL="91438" marR="91438"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9,2</a:t>
                      </a:r>
                    </a:p>
                  </a:txBody>
                  <a:tcPr marL="91438" marR="91438"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FFF"/>
                    </a:solidFill>
                  </a:tcPr>
                </a:tc>
              </a:tr>
              <a:tr h="44215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</a:t>
                      </a:r>
                    </a:p>
                  </a:txBody>
                  <a:tcPr marL="91438" marR="91438" marT="45727" marB="4572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Оперативная активность</a:t>
                      </a:r>
                    </a:p>
                  </a:txBody>
                  <a:tcPr marL="91438" marR="91438" marT="45697" marB="456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%</a:t>
                      </a:r>
                    </a:p>
                  </a:txBody>
                  <a:tcPr marL="91438" marR="91438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62,3</a:t>
                      </a:r>
                    </a:p>
                  </a:txBody>
                  <a:tcPr marL="91438" marR="91438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69,7</a:t>
                      </a:r>
                    </a:p>
                  </a:txBody>
                  <a:tcPr marL="91438" marR="91438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</a:tr>
              <a:tr h="4379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</a:t>
                      </a:r>
                    </a:p>
                  </a:txBody>
                  <a:tcPr marL="91438" marR="91438" marT="45727" marB="4572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Внутрибольничная летальность</a:t>
                      </a:r>
                    </a:p>
                  </a:txBody>
                  <a:tcPr marL="91438" marR="91438" marT="45697" marB="456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%</a:t>
                      </a:r>
                    </a:p>
                  </a:txBody>
                  <a:tcPr marL="91438" marR="91438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2,5</a:t>
                      </a:r>
                    </a:p>
                  </a:txBody>
                  <a:tcPr marL="91438" marR="91438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2,1</a:t>
                      </a:r>
                    </a:p>
                  </a:txBody>
                  <a:tcPr marL="91438" marR="91438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4597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5</a:t>
                      </a:r>
                    </a:p>
                  </a:txBody>
                  <a:tcPr marL="91438" marR="91438" marT="45727" marB="4572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Летальность по Региональному сосудистому центру:</a:t>
                      </a:r>
                    </a:p>
                  </a:txBody>
                  <a:tcPr marL="91438" marR="91438" marT="45697" marB="456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9700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           летальность от ОКС </a:t>
                      </a:r>
                    </a:p>
                  </a:txBody>
                  <a:tcPr marL="91438" marR="91438" marT="45727" marB="4572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%</a:t>
                      </a:r>
                    </a:p>
                  </a:txBody>
                  <a:tcPr marL="91438" marR="91438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16,9</a:t>
                      </a:r>
                    </a:p>
                  </a:txBody>
                  <a:tcPr marL="91438" marR="91438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13,3</a:t>
                      </a:r>
                    </a:p>
                  </a:txBody>
                  <a:tcPr marL="91438" marR="91438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</a:tr>
              <a:tr h="459700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           летальность от ОНМК</a:t>
                      </a:r>
                    </a:p>
                  </a:txBody>
                  <a:tcPr marL="91438" marR="91438" marT="45727" marB="4572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%</a:t>
                      </a:r>
                    </a:p>
                  </a:txBody>
                  <a:tcPr marL="91438" marR="91438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4,7</a:t>
                      </a:r>
                    </a:p>
                  </a:txBody>
                  <a:tcPr marL="91438" marR="91438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2,5</a:t>
                      </a:r>
                    </a:p>
                  </a:txBody>
                  <a:tcPr marL="91438" marR="91438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4597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6</a:t>
                      </a:r>
                    </a:p>
                  </a:txBody>
                  <a:tcPr marL="91438" marR="91438" marT="45727" marB="4572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Послеоперационная летальность</a:t>
                      </a:r>
                    </a:p>
                  </a:txBody>
                  <a:tcPr marL="91438" marR="91438" marT="45697" marB="456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%</a:t>
                      </a:r>
                    </a:p>
                  </a:txBody>
                  <a:tcPr marL="91438" marR="91438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1,6</a:t>
                      </a:r>
                    </a:p>
                  </a:txBody>
                  <a:tcPr marL="91438" marR="91438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1,6</a:t>
                      </a:r>
                    </a:p>
                  </a:txBody>
                  <a:tcPr marL="91438" marR="91438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/>
          </p:nvPr>
        </p:nvSpPr>
        <p:spPr>
          <a:xfrm>
            <a:off x="0" y="-11113"/>
            <a:ext cx="9144000" cy="77628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9900FF"/>
                </a:solidFill>
                <a:latin typeface="Bookman Old Style" pitchFamily="18" charset="0"/>
              </a:rPr>
              <a:t>Целевые показатели реализации «дорожной карты» </a:t>
            </a:r>
            <a:br>
              <a:rPr lang="ru-RU" sz="2400" b="1" dirty="0" smtClean="0">
                <a:solidFill>
                  <a:srgbClr val="9900FF"/>
                </a:solidFill>
                <a:latin typeface="Bookman Old Style" pitchFamily="18" charset="0"/>
              </a:rPr>
            </a:br>
            <a:r>
              <a:rPr lang="ru-RU" sz="2400" b="1" dirty="0" smtClean="0">
                <a:solidFill>
                  <a:srgbClr val="9900FF"/>
                </a:solidFill>
                <a:latin typeface="Bookman Old Style" pitchFamily="18" charset="0"/>
              </a:rPr>
              <a:t>в ГБУЗ РБ БСМП г. Уфа за 2015 г.</a:t>
            </a:r>
          </a:p>
        </p:txBody>
      </p:sp>
      <p:graphicFrame>
        <p:nvGraphicFramePr>
          <p:cNvPr id="18528" name="Group 9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524173591"/>
              </p:ext>
            </p:extLst>
          </p:nvPr>
        </p:nvGraphicFramePr>
        <p:xfrm>
          <a:off x="179388" y="908050"/>
          <a:ext cx="8640761" cy="2469205"/>
        </p:xfrm>
        <a:graphic>
          <a:graphicData uri="http://schemas.openxmlformats.org/drawingml/2006/table">
            <a:tbl>
              <a:tblPr/>
              <a:tblGrid>
                <a:gridCol w="465041"/>
                <a:gridCol w="3693267"/>
                <a:gridCol w="1285296"/>
                <a:gridCol w="1469005"/>
                <a:gridCol w="1728152"/>
              </a:tblGrid>
              <a:tr h="762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№</a:t>
                      </a:r>
                    </a:p>
                  </a:txBody>
                  <a:tcPr marL="91438" marR="91438" marT="45735" marB="4573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Наименование целевого              показателя</a:t>
                      </a:r>
                    </a:p>
                  </a:txBody>
                  <a:tcPr marL="91438" marR="91438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Ед. </a:t>
                      </a: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изме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-рения    </a:t>
                      </a:r>
                    </a:p>
                  </a:txBody>
                  <a:tcPr marL="91438" marR="91438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Критерии 2015 г</a:t>
                      </a:r>
                    </a:p>
                  </a:txBody>
                  <a:tcPr marL="91438" marR="91438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Фактические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показатели </a:t>
                      </a:r>
                    </a:p>
                  </a:txBody>
                  <a:tcPr marL="91438" marR="91438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0108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8</a:t>
                      </a:r>
                    </a:p>
                  </a:txBody>
                  <a:tcPr marL="91438" marR="91438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Укомлектованность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врачами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/физическими лицами/</a:t>
                      </a:r>
                    </a:p>
                  </a:txBody>
                  <a:tcPr marL="91438" marR="91438"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%</a:t>
                      </a:r>
                    </a:p>
                  </a:txBody>
                  <a:tcPr marL="91438" marR="91438"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56</a:t>
                      </a:r>
                    </a:p>
                  </a:txBody>
                  <a:tcPr marL="91438" marR="91438"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53</a:t>
                      </a:r>
                    </a:p>
                  </a:txBody>
                  <a:tcPr marL="91438" marR="91438"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00592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</a:t>
                      </a:r>
                    </a:p>
                  </a:txBody>
                  <a:tcPr marL="91438" marR="91438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Укомплектованность средним медицинским персоналом    /физическими лицами/  </a:t>
                      </a:r>
                    </a:p>
                  </a:txBody>
                  <a:tcPr marL="91438" marR="91438"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%</a:t>
                      </a:r>
                    </a:p>
                  </a:txBody>
                  <a:tcPr marL="91438" marR="91438"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70</a:t>
                      </a:r>
                    </a:p>
                  </a:txBody>
                  <a:tcPr marL="91438" marR="91438"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71,5</a:t>
                      </a:r>
                    </a:p>
                  </a:txBody>
                  <a:tcPr marL="91438" marR="91438"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35864794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>
          <a:xfrm>
            <a:off x="211363" y="764704"/>
            <a:ext cx="2195736" cy="1584176"/>
          </a:xfrm>
        </p:spPr>
        <p:txBody>
          <a:bodyPr/>
          <a:lstStyle/>
          <a:p>
            <a:r>
              <a:rPr lang="ru-RU" sz="2400" b="1" dirty="0">
                <a:solidFill>
                  <a:srgbClr val="C00000"/>
                </a:solidFill>
                <a:latin typeface="+mn-lt"/>
              </a:rPr>
              <a:t>Результаты экспертизы </a:t>
            </a: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+mn-lt"/>
              </a:rPr>
            </a:b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качества </a:t>
            </a:r>
            <a:r>
              <a:rPr lang="ru-RU" sz="2400" b="1" dirty="0">
                <a:solidFill>
                  <a:srgbClr val="C00000"/>
                </a:solidFill>
                <a:latin typeface="+mn-lt"/>
              </a:rPr>
              <a:t>оказания медицинской помощи </a:t>
            </a: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+mn-lt"/>
              </a:rPr>
            </a:b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за 2015г</a:t>
            </a:r>
            <a:r>
              <a:rPr lang="ru-RU" sz="2400" b="1" dirty="0">
                <a:solidFill>
                  <a:srgbClr val="C00000"/>
                </a:solidFill>
                <a:latin typeface="+mn-lt"/>
              </a:rPr>
              <a:t>.</a:t>
            </a:r>
            <a:endParaRPr lang="ru-RU" sz="2400" b="1" dirty="0" smtClean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353142508"/>
              </p:ext>
            </p:extLst>
          </p:nvPr>
        </p:nvGraphicFramePr>
        <p:xfrm>
          <a:off x="2699792" y="63754"/>
          <a:ext cx="6192128" cy="66254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7965"/>
                <a:gridCol w="2344163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Отделения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Количество случаев</a:t>
                      </a:r>
                      <a:r>
                        <a:rPr lang="ru-RU" sz="20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с уменьшением стоимости лечения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Травматологическое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Урологическое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Хирургическое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Гинекологическое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Гнойная </a:t>
                      </a:r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хирургия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Неврология</a:t>
                      </a:r>
                      <a:r>
                        <a:rPr lang="ru-RU" sz="20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ОНМК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Кардиологическое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Терапевтическое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51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Неврологическое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Детская</a:t>
                      </a:r>
                      <a:r>
                        <a:rPr lang="ru-RU" sz="20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хирургия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ЛОР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Педиатрическое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Реабилитация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Сосудистая</a:t>
                      </a:r>
                      <a:r>
                        <a:rPr lang="ru-RU" sz="20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хирургия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Лучевая</a:t>
                      </a:r>
                      <a:r>
                        <a:rPr lang="ru-RU" sz="20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диагностика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6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7496" marR="7496" marT="7496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Нейрохирургия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6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7496" marR="7496" marT="7496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ПДО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6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27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7496" marR="7496" marT="7496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Всего</a:t>
                      </a:r>
                    </a:p>
                  </a:txBody>
                  <a:tcPr marL="9525" marR="9525" marT="9526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</a:rPr>
                        <a:t>225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496" marR="7496" marT="7496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xmlns="" val="1171284613"/>
              </p:ext>
            </p:extLst>
          </p:nvPr>
        </p:nvGraphicFramePr>
        <p:xfrm>
          <a:off x="123753" y="4053964"/>
          <a:ext cx="2399928" cy="217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Скругленная прямоугольная выноска 3"/>
          <p:cNvSpPr/>
          <p:nvPr/>
        </p:nvSpPr>
        <p:spPr>
          <a:xfrm>
            <a:off x="423619" y="3356992"/>
            <a:ext cx="1412078" cy="792088"/>
          </a:xfrm>
          <a:prstGeom prst="wedgeRoundRectCallout">
            <a:avLst>
              <a:gd name="adj1" fmla="val -3774"/>
              <a:gd name="adj2" fmla="val 141753"/>
              <a:gd name="adj3" fmla="val 16667"/>
            </a:avLst>
          </a:prstGeom>
          <a:solidFill>
            <a:schemeClr val="bg1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6600CC"/>
                </a:solidFill>
              </a:rPr>
              <a:t>Проверено 6789 </a:t>
            </a:r>
          </a:p>
          <a:p>
            <a:pPr algn="ctr"/>
            <a:r>
              <a:rPr lang="ru-RU" sz="1600" b="1" dirty="0">
                <a:solidFill>
                  <a:srgbClr val="6600CC"/>
                </a:solidFill>
              </a:rPr>
              <a:t>мед. </a:t>
            </a:r>
            <a:r>
              <a:rPr lang="ru-RU" sz="1600" b="1" dirty="0" smtClean="0">
                <a:solidFill>
                  <a:srgbClr val="6600CC"/>
                </a:solidFill>
              </a:rPr>
              <a:t>карт</a:t>
            </a:r>
            <a:endParaRPr lang="ru-RU" sz="1600" dirty="0">
              <a:solidFill>
                <a:srgbClr val="6600CC"/>
              </a:solidFill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576019" y="6093296"/>
            <a:ext cx="1475701" cy="719308"/>
          </a:xfrm>
          <a:prstGeom prst="wedgeRoundRectCallout">
            <a:avLst>
              <a:gd name="adj1" fmla="val -6397"/>
              <a:gd name="adj2" fmla="val -104059"/>
              <a:gd name="adj3" fmla="val 16667"/>
            </a:avLst>
          </a:prstGeom>
          <a:solidFill>
            <a:schemeClr val="bg1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6600CC"/>
                </a:solidFill>
              </a:rPr>
              <a:t>Уменьшение стоимости лечения 225</a:t>
            </a:r>
            <a:endParaRPr lang="ru-RU" sz="1600" dirty="0">
              <a:solidFill>
                <a:srgbClr val="66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579640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417637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C00000"/>
                </a:solidFill>
                <a:latin typeface="Bookman Old Style" pitchFamily="18" charset="0"/>
              </a:rPr>
              <a:t>Количество проведенных медицинских советов, врачебных конференций</a:t>
            </a:r>
            <a:br>
              <a:rPr lang="ru-RU" sz="2400" b="1" dirty="0" smtClean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Bookman Old Style" pitchFamily="18" charset="0"/>
              </a:rPr>
              <a:t>в 2013-2015 гг.</a:t>
            </a:r>
            <a:br>
              <a:rPr lang="ru-RU" sz="2400" b="1" dirty="0" smtClean="0">
                <a:solidFill>
                  <a:srgbClr val="C00000"/>
                </a:solidFill>
                <a:latin typeface="Bookman Old Style" pitchFamily="18" charset="0"/>
              </a:rPr>
            </a:br>
            <a:endParaRPr lang="ru-RU" sz="2400" b="1" dirty="0" smtClean="0">
              <a:solidFill>
                <a:srgbClr val="C00000"/>
              </a:solidFill>
              <a:latin typeface="Bookman Old Style" pitchFamily="18" charset="0"/>
            </a:endParaRPr>
          </a:p>
        </p:txBody>
      </p:sp>
      <p:graphicFrame>
        <p:nvGraphicFramePr>
          <p:cNvPr id="66611" name="Group 5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948942817"/>
              </p:ext>
            </p:extLst>
          </p:nvPr>
        </p:nvGraphicFramePr>
        <p:xfrm>
          <a:off x="457200" y="1600200"/>
          <a:ext cx="8156676" cy="3959226"/>
        </p:xfrm>
        <a:graphic>
          <a:graphicData uri="http://schemas.openxmlformats.org/drawingml/2006/table">
            <a:tbl>
              <a:tblPr/>
              <a:tblGrid>
                <a:gridCol w="4968000"/>
                <a:gridCol w="1106624"/>
                <a:gridCol w="1041026"/>
                <a:gridCol w="1041026"/>
              </a:tblGrid>
              <a:tr h="565150"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Наименование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2015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66738">
                <a:tc>
                  <a:txBody>
                    <a:bodyPr/>
                    <a:lstStyle/>
                    <a:p>
                      <a:pPr marL="36513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Конференций - всего, из них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57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36513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 врачебных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66738">
                <a:tc>
                  <a:txBody>
                    <a:bodyPr/>
                    <a:lstStyle/>
                    <a:p>
                      <a:pPr marL="36513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 сестринских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36513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Медицинских советов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36513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Советов по питанию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36513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Направлено в печать статей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513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1557803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5"/>
          <p:cNvSpPr>
            <a:spLocks noGrp="1"/>
          </p:cNvSpPr>
          <p:nvPr>
            <p:ph type="title"/>
          </p:nvPr>
        </p:nvSpPr>
        <p:spPr>
          <a:xfrm>
            <a:off x="251520" y="0"/>
            <a:ext cx="8643938" cy="8651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400" b="1" dirty="0" smtClean="0">
                <a:solidFill>
                  <a:srgbClr val="C00000"/>
                </a:solidFill>
                <a:latin typeface="Bookman Old Style" pitchFamily="18" charset="0"/>
              </a:rPr>
              <a:t>Укомплектованность кадрами ГБУЗ РБ БСМП г. Уфа </a:t>
            </a:r>
            <a:br>
              <a:rPr lang="ru-RU" sz="2400" b="1" dirty="0" smtClean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Bookman Old Style" pitchFamily="18" charset="0"/>
              </a:rPr>
              <a:t>в 2014-2015гг., %</a:t>
            </a:r>
            <a:endParaRPr lang="ru-RU" sz="2400" dirty="0" smtClean="0">
              <a:solidFill>
                <a:srgbClr val="C00000"/>
              </a:solidFill>
              <a:latin typeface="Bookman Old Style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204966908"/>
              </p:ext>
            </p:extLst>
          </p:nvPr>
        </p:nvGraphicFramePr>
        <p:xfrm>
          <a:off x="107504" y="836712"/>
          <a:ext cx="6048375" cy="280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6215"/>
                <a:gridCol w="1224076"/>
                <a:gridCol w="1368084"/>
              </a:tblGrid>
              <a:tr h="457095">
                <a:tc>
                  <a:txBody>
                    <a:bodyPr/>
                    <a:lstStyle/>
                    <a:p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27" marR="91427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C00000"/>
                          </a:solidFill>
                        </a:rPr>
                        <a:t>2014 </a:t>
                      </a:r>
                      <a:endParaRPr lang="ru-RU" sz="2400" dirty="0">
                        <a:solidFill>
                          <a:srgbClr val="C00000"/>
                        </a:solidFill>
                      </a:endParaRPr>
                    </a:p>
                  </a:txBody>
                  <a:tcPr marL="91427" marR="91427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0000FF"/>
                          </a:solidFill>
                        </a:rPr>
                        <a:t>2015</a:t>
                      </a:r>
                      <a:endParaRPr lang="ru-RU" sz="2400" dirty="0">
                        <a:solidFill>
                          <a:srgbClr val="0000FF"/>
                        </a:solidFill>
                      </a:endParaRPr>
                    </a:p>
                  </a:txBody>
                  <a:tcPr marL="91427" marR="91427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7095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Врачи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27" marR="91427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C00000"/>
                          </a:solidFill>
                        </a:rPr>
                        <a:t>54</a:t>
                      </a:r>
                      <a:endParaRPr lang="ru-RU" sz="2400" b="1" dirty="0">
                        <a:solidFill>
                          <a:srgbClr val="C00000"/>
                        </a:solidFill>
                      </a:endParaRPr>
                    </a:p>
                  </a:txBody>
                  <a:tcPr marL="91427" marR="91427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00FF"/>
                          </a:solidFill>
                        </a:rPr>
                        <a:t>53</a:t>
                      </a:r>
                      <a:endParaRPr lang="ru-RU" sz="24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27" marR="91427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D1"/>
                    </a:solidFill>
                  </a:tcPr>
                </a:tc>
              </a:tr>
              <a:tr h="457095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Средний медперсонал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27" marR="91427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C00000"/>
                          </a:solidFill>
                        </a:rPr>
                        <a:t>69</a:t>
                      </a:r>
                      <a:endParaRPr lang="ru-RU" sz="2400" b="1" dirty="0">
                        <a:solidFill>
                          <a:srgbClr val="C00000"/>
                        </a:solidFill>
                      </a:endParaRPr>
                    </a:p>
                  </a:txBody>
                  <a:tcPr marL="91427" marR="91427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00FF"/>
                          </a:solidFill>
                        </a:rPr>
                        <a:t>71,5</a:t>
                      </a:r>
                      <a:endParaRPr lang="ru-RU" sz="24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27" marR="91427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FFF"/>
                    </a:solidFill>
                  </a:tcPr>
                </a:tc>
              </a:tr>
              <a:tr h="457095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Младший медперсонал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27" marR="91427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C00000"/>
                          </a:solidFill>
                        </a:rPr>
                        <a:t>65</a:t>
                      </a:r>
                      <a:endParaRPr lang="ru-RU" sz="2400" b="1" dirty="0">
                        <a:solidFill>
                          <a:srgbClr val="C00000"/>
                        </a:solidFill>
                      </a:endParaRPr>
                    </a:p>
                  </a:txBody>
                  <a:tcPr marL="91427" marR="91427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00FF"/>
                          </a:solidFill>
                        </a:rPr>
                        <a:t>58,8</a:t>
                      </a:r>
                      <a:endParaRPr lang="ru-RU" sz="24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27" marR="91427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F3"/>
                    </a:solidFill>
                  </a:tcPr>
                </a:tc>
              </a:tr>
              <a:tr h="457095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Прочие 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27" marR="91427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C00000"/>
                          </a:solidFill>
                        </a:rPr>
                        <a:t>88</a:t>
                      </a:r>
                      <a:endParaRPr lang="ru-RU" sz="2400" b="1" dirty="0">
                        <a:solidFill>
                          <a:srgbClr val="C00000"/>
                        </a:solidFill>
                      </a:endParaRPr>
                    </a:p>
                  </a:txBody>
                  <a:tcPr marL="91427" marR="91427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00FF"/>
                          </a:solidFill>
                        </a:rPr>
                        <a:t>96,5</a:t>
                      </a:r>
                      <a:endParaRPr lang="ru-RU" sz="24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27" marR="91427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18048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ИТОГО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27" marR="91427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shade val="30000"/>
                            <a:satMod val="115000"/>
                          </a:srgbClr>
                        </a:gs>
                        <a:gs pos="50000">
                          <a:srgbClr val="00B050">
                            <a:shade val="67500"/>
                            <a:satMod val="115000"/>
                          </a:srgbClr>
                        </a:gs>
                        <a:gs pos="100000">
                          <a:srgbClr val="00B05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66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27" marR="91427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shade val="30000"/>
                            <a:satMod val="115000"/>
                          </a:srgbClr>
                        </a:gs>
                        <a:gs pos="50000">
                          <a:srgbClr val="00B050">
                            <a:shade val="67500"/>
                            <a:satMod val="115000"/>
                          </a:srgbClr>
                        </a:gs>
                        <a:gs pos="100000">
                          <a:srgbClr val="00B05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</a:rPr>
                        <a:t>70</a:t>
                      </a:r>
                      <a:endParaRPr lang="ru-RU" sz="2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27" marR="91427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shade val="30000"/>
                            <a:satMod val="115000"/>
                          </a:srgbClr>
                        </a:gs>
                        <a:gs pos="50000">
                          <a:srgbClr val="00B050">
                            <a:shade val="67500"/>
                            <a:satMod val="115000"/>
                          </a:srgbClr>
                        </a:gs>
                        <a:gs pos="100000">
                          <a:srgbClr val="00B050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4" name="Скругленная прямоугольная выноска 3"/>
          <p:cNvSpPr/>
          <p:nvPr/>
        </p:nvSpPr>
        <p:spPr>
          <a:xfrm>
            <a:off x="6326461" y="980728"/>
            <a:ext cx="2735262" cy="2663825"/>
          </a:xfrm>
          <a:prstGeom prst="wedgeRoundRectCallout">
            <a:avLst>
              <a:gd name="adj1" fmla="val -60691"/>
              <a:gd name="adj2" fmla="val 37963"/>
              <a:gd name="adj3" fmla="val 16667"/>
            </a:avLst>
          </a:prstGeom>
          <a:gradFill flip="none" rotWithShape="1">
            <a:gsLst>
              <a:gs pos="0">
                <a:srgbClr val="9900FF">
                  <a:shade val="30000"/>
                  <a:satMod val="115000"/>
                </a:srgbClr>
              </a:gs>
              <a:gs pos="50000">
                <a:srgbClr val="9900FF">
                  <a:shade val="67500"/>
                  <a:satMod val="115000"/>
                </a:srgbClr>
              </a:gs>
              <a:gs pos="100000">
                <a:srgbClr val="9900FF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2200" b="1" dirty="0">
                <a:solidFill>
                  <a:schemeClr val="bg1"/>
                </a:solidFill>
              </a:rPr>
              <a:t>Критерии эффективности – </a:t>
            </a:r>
            <a:r>
              <a:rPr lang="ru-RU" sz="2100" b="1" dirty="0">
                <a:solidFill>
                  <a:schemeClr val="bg1"/>
                </a:solidFill>
              </a:rPr>
              <a:t>укомплектованность</a:t>
            </a:r>
          </a:p>
          <a:p>
            <a:pPr algn="ctr">
              <a:defRPr/>
            </a:pPr>
            <a:r>
              <a:rPr lang="ru-RU" sz="2200" b="1" dirty="0">
                <a:solidFill>
                  <a:schemeClr val="bg1"/>
                </a:solidFill>
              </a:rPr>
              <a:t> врачебным и средним мед. персоналом </a:t>
            </a:r>
          </a:p>
          <a:p>
            <a:pPr algn="ctr">
              <a:defRPr/>
            </a:pPr>
            <a:r>
              <a:rPr lang="ru-RU" sz="2200" b="1" dirty="0">
                <a:solidFill>
                  <a:schemeClr val="bg1"/>
                </a:solidFill>
              </a:rPr>
              <a:t>не менее 70%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xmlns="" val="239155461"/>
              </p:ext>
            </p:extLst>
          </p:nvPr>
        </p:nvGraphicFramePr>
        <p:xfrm>
          <a:off x="1187624" y="4005064"/>
          <a:ext cx="6096000" cy="2852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42920781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347" name="Group 75"/>
          <p:cNvGraphicFramePr>
            <a:graphicFrameLocks noGrp="1"/>
          </p:cNvGraphicFramePr>
          <p:nvPr/>
        </p:nvGraphicFramePr>
        <p:xfrm>
          <a:off x="395288" y="1484313"/>
          <a:ext cx="8358187" cy="1706562"/>
        </p:xfrm>
        <a:graphic>
          <a:graphicData uri="http://schemas.openxmlformats.org/drawingml/2006/table">
            <a:tbl>
              <a:tblPr/>
              <a:tblGrid>
                <a:gridCol w="1687114"/>
                <a:gridCol w="701675"/>
                <a:gridCol w="1214887"/>
                <a:gridCol w="1258548"/>
                <a:gridCol w="1468305"/>
                <a:gridCol w="2027658"/>
              </a:tblGrid>
              <a:tr h="39615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9" marR="91439" marT="45650" marB="456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Абс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.</a:t>
                      </a:r>
                    </a:p>
                  </a:txBody>
                  <a:tcPr marL="91439" marR="91439" marT="45650" marB="456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Квалификационные категории, %</a:t>
                      </a:r>
                    </a:p>
                  </a:txBody>
                  <a:tcPr marL="91439" marR="91439" marT="45650" marB="456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Сертификат, %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9" marR="91439" marT="45650" marB="456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3961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высшая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9" marR="91439" marT="45650" marB="456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первая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9" marR="91439" marT="45650" marB="456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вторая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9" marR="91439" marT="45650" marB="456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71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Врачи</a:t>
                      </a:r>
                    </a:p>
                  </a:txBody>
                  <a:tcPr marL="91439" marR="91439" marT="45650" marB="456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249</a:t>
                      </a:r>
                    </a:p>
                  </a:txBody>
                  <a:tcPr marL="91439" marR="91439" marT="45650" marB="456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37,8</a:t>
                      </a:r>
                    </a:p>
                  </a:txBody>
                  <a:tcPr marL="91439" marR="91439" marT="45650" marB="456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9,6</a:t>
                      </a:r>
                    </a:p>
                  </a:txBody>
                  <a:tcPr marL="91439" marR="91439" marT="45650" marB="456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9,6</a:t>
                      </a:r>
                    </a:p>
                  </a:txBody>
                  <a:tcPr marL="91439" marR="91439" marT="45650" marB="456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98,8</a:t>
                      </a:r>
                    </a:p>
                  </a:txBody>
                  <a:tcPr marL="91439" marR="91439" marT="45650" marB="456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4571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Медсестры</a:t>
                      </a:r>
                    </a:p>
                  </a:txBody>
                  <a:tcPr marL="91439" marR="91439" marT="45650" marB="456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532</a:t>
                      </a:r>
                    </a:p>
                  </a:txBody>
                  <a:tcPr marL="91439" marR="91439" marT="45650" marB="456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26,5</a:t>
                      </a:r>
                    </a:p>
                  </a:txBody>
                  <a:tcPr marL="91439" marR="91439" marT="45650" marB="456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6,0</a:t>
                      </a:r>
                    </a:p>
                  </a:txBody>
                  <a:tcPr marL="91439" marR="91439" marT="45650" marB="456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6,,0</a:t>
                      </a:r>
                    </a:p>
                  </a:txBody>
                  <a:tcPr marL="91439" marR="91439" marT="45650" marB="456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83,8</a:t>
                      </a:r>
                    </a:p>
                  </a:txBody>
                  <a:tcPr marL="91439" marR="91439" marT="45650" marB="456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C00000">
                            <a:shade val="30000"/>
                            <a:satMod val="115000"/>
                          </a:srgbClr>
                        </a:gs>
                        <a:gs pos="50000">
                          <a:srgbClr val="C00000">
                            <a:shade val="67500"/>
                            <a:satMod val="115000"/>
                          </a:srgbClr>
                        </a:gs>
                        <a:gs pos="100000">
                          <a:srgbClr val="C000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" name="Горизонтальный свиток 5"/>
          <p:cNvSpPr/>
          <p:nvPr/>
        </p:nvSpPr>
        <p:spPr>
          <a:xfrm rot="21318666">
            <a:off x="44450" y="144463"/>
            <a:ext cx="3571875" cy="1206500"/>
          </a:xfrm>
          <a:prstGeom prst="horizontalScroll">
            <a:avLst>
              <a:gd name="adj" fmla="val 24469"/>
            </a:avLst>
          </a:prstGeom>
          <a:gradFill flip="none" rotWithShape="1">
            <a:gsLst>
              <a:gs pos="0">
                <a:srgbClr val="FF3399">
                  <a:shade val="30000"/>
                  <a:satMod val="115000"/>
                </a:srgbClr>
              </a:gs>
              <a:gs pos="50000">
                <a:srgbClr val="FF3399">
                  <a:shade val="67500"/>
                  <a:satMod val="115000"/>
                </a:srgbClr>
              </a:gs>
              <a:gs pos="100000">
                <a:srgbClr val="FF3399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bg1"/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Наши кадры</a:t>
            </a:r>
          </a:p>
        </p:txBody>
      </p:sp>
      <p:graphicFrame>
        <p:nvGraphicFramePr>
          <p:cNvPr id="54349" name="Group 77"/>
          <p:cNvGraphicFramePr>
            <a:graphicFrameLocks noGrp="1"/>
          </p:cNvGraphicFramePr>
          <p:nvPr/>
        </p:nvGraphicFramePr>
        <p:xfrm>
          <a:off x="250825" y="3500438"/>
          <a:ext cx="8715375" cy="823912"/>
        </p:xfrm>
        <a:graphic>
          <a:graphicData uri="http://schemas.openxmlformats.org/drawingml/2006/table">
            <a:tbl>
              <a:tblPr/>
              <a:tblGrid>
                <a:gridCol w="4158339"/>
                <a:gridCol w="4557036"/>
              </a:tblGrid>
              <a:tr h="8239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Доктор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медицинских наук  </a:t>
                      </a:r>
                    </a:p>
                  </a:txBody>
                  <a:tcPr marL="91439" marR="91439" marT="45748" marB="4574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CC3399">
                            <a:shade val="30000"/>
                            <a:satMod val="115000"/>
                          </a:srgbClr>
                        </a:gs>
                        <a:gs pos="50000">
                          <a:srgbClr val="CC3399">
                            <a:shade val="67500"/>
                            <a:satMod val="115000"/>
                          </a:srgbClr>
                        </a:gs>
                        <a:gs pos="100000">
                          <a:srgbClr val="CC3399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Кандидат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медицинских наук  </a:t>
                      </a:r>
                    </a:p>
                  </a:txBody>
                  <a:tcPr marL="91439" marR="91439" marT="45748" marB="4574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CC3399">
                            <a:shade val="30000"/>
                            <a:satMod val="115000"/>
                          </a:srgbClr>
                        </a:gs>
                        <a:gs pos="50000">
                          <a:srgbClr val="CC3399">
                            <a:shade val="67500"/>
                            <a:satMod val="115000"/>
                          </a:srgbClr>
                        </a:gs>
                        <a:gs pos="100000">
                          <a:srgbClr val="CC3399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54350" name="Group 78"/>
          <p:cNvGraphicFramePr>
            <a:graphicFrameLocks noGrp="1"/>
          </p:cNvGraphicFramePr>
          <p:nvPr/>
        </p:nvGraphicFramePr>
        <p:xfrm>
          <a:off x="323850" y="4652963"/>
          <a:ext cx="8569325" cy="1706563"/>
        </p:xfrm>
        <a:graphic>
          <a:graphicData uri="http://schemas.openxmlformats.org/drawingml/2006/table">
            <a:tbl>
              <a:tblPr/>
              <a:tblGrid>
                <a:gridCol w="4341809"/>
                <a:gridCol w="4227516"/>
              </a:tblGrid>
              <a:tr h="57903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В 2015 г. присвоены ПОЧЕТНЫЕ ЗВАНИЯ </a:t>
                      </a:r>
                    </a:p>
                  </a:txBody>
                  <a:tcPr marL="91443" marR="91443" marT="45679" marB="4567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00FF">
                            <a:shade val="30000"/>
                            <a:satMod val="115000"/>
                          </a:srgbClr>
                        </a:gs>
                        <a:gs pos="50000">
                          <a:srgbClr val="0000FF">
                            <a:shade val="67500"/>
                            <a:satMod val="115000"/>
                          </a:srgbClr>
                        </a:gs>
                        <a:gs pos="100000">
                          <a:srgbClr val="0000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2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Заслуженный врач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Республики Башкортостан</a:t>
                      </a:r>
                    </a:p>
                  </a:txBody>
                  <a:tcPr marL="91443" marR="91443" marT="45679" marB="456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CC00">
                            <a:shade val="30000"/>
                            <a:satMod val="115000"/>
                          </a:srgbClr>
                        </a:gs>
                        <a:gs pos="50000">
                          <a:srgbClr val="00CC00">
                            <a:shade val="67500"/>
                            <a:satMod val="115000"/>
                          </a:srgbClr>
                        </a:gs>
                        <a:gs pos="100000">
                          <a:srgbClr val="00CC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FF"/>
                          </a:solidFill>
                          <a:effectLst/>
                          <a:latin typeface="Calibri" pitchFamily="34" charset="0"/>
                        </a:rPr>
                        <a:t>   </a:t>
                      </a: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И.М. </a:t>
                      </a:r>
                      <a:r>
                        <a:rPr kumimoji="0" lang="ru-RU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Исхаков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3" marR="91443" marT="45679" marB="4567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CC00">
                            <a:shade val="30000"/>
                            <a:satMod val="115000"/>
                          </a:srgbClr>
                        </a:gs>
                        <a:gs pos="50000">
                          <a:srgbClr val="00CC00">
                            <a:shade val="67500"/>
                            <a:satMod val="115000"/>
                          </a:srgbClr>
                        </a:gs>
                        <a:gs pos="100000">
                          <a:srgbClr val="00CC00">
                            <a:shade val="100000"/>
                            <a:satMod val="115000"/>
                          </a:srgb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3" name="Овал 2"/>
          <p:cNvSpPr/>
          <p:nvPr/>
        </p:nvSpPr>
        <p:spPr>
          <a:xfrm>
            <a:off x="3090863" y="3500438"/>
            <a:ext cx="792162" cy="792162"/>
          </a:xfrm>
          <a:prstGeom prst="ellipse">
            <a:avLst/>
          </a:prstGeom>
          <a:solidFill>
            <a:srgbClr val="FFFFCC"/>
          </a:solidFill>
          <a:ln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b="1" dirty="0">
                <a:solidFill>
                  <a:srgbClr val="CC3399"/>
                </a:solidFill>
              </a:rPr>
              <a:t>4</a:t>
            </a:r>
          </a:p>
        </p:txBody>
      </p:sp>
      <p:sp>
        <p:nvSpPr>
          <p:cNvPr id="10" name="Овал 9"/>
          <p:cNvSpPr/>
          <p:nvPr/>
        </p:nvSpPr>
        <p:spPr>
          <a:xfrm>
            <a:off x="7308850" y="3479800"/>
            <a:ext cx="1008063" cy="792163"/>
          </a:xfrm>
          <a:prstGeom prst="ellipse">
            <a:avLst/>
          </a:prstGeom>
          <a:solidFill>
            <a:srgbClr val="FFFFCC"/>
          </a:solidFill>
          <a:ln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b="1" dirty="0" smtClean="0">
                <a:solidFill>
                  <a:srgbClr val="CC3399"/>
                </a:solidFill>
              </a:rPr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xmlns="" val="169665773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1"/>
          <p:cNvSpPr/>
          <p:nvPr/>
        </p:nvSpPr>
        <p:spPr>
          <a:xfrm>
            <a:off x="40323" y="66198"/>
            <a:ext cx="5683805" cy="3603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200" b="1" dirty="0">
                <a:solidFill>
                  <a:srgbClr val="6600CC"/>
                </a:solidFill>
                <a:cs typeface="Arial" charset="0"/>
              </a:rPr>
              <a:t>Показатели работы ГБУЗ РБ БСМП </a:t>
            </a:r>
            <a:r>
              <a:rPr lang="ru-RU" sz="2200" b="1" dirty="0" err="1">
                <a:solidFill>
                  <a:srgbClr val="6600CC"/>
                </a:solidFill>
                <a:cs typeface="Arial" charset="0"/>
              </a:rPr>
              <a:t>Г.Уфы</a:t>
            </a:r>
            <a:r>
              <a:rPr lang="ru-RU" sz="2200" b="1" dirty="0">
                <a:solidFill>
                  <a:srgbClr val="6600CC"/>
                </a:solidFill>
                <a:cs typeface="Arial" charset="0"/>
              </a:rPr>
              <a:t> 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xmlns="" val="1504682829"/>
              </p:ext>
            </p:extLst>
          </p:nvPr>
        </p:nvGraphicFramePr>
        <p:xfrm>
          <a:off x="-324544" y="4005064"/>
          <a:ext cx="4819709" cy="2924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2323999495"/>
              </p:ext>
            </p:extLst>
          </p:nvPr>
        </p:nvGraphicFramePr>
        <p:xfrm>
          <a:off x="4495691" y="3717032"/>
          <a:ext cx="4675693" cy="3425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698646398"/>
              </p:ext>
            </p:extLst>
          </p:nvPr>
        </p:nvGraphicFramePr>
        <p:xfrm>
          <a:off x="5724128" y="250030"/>
          <a:ext cx="3443818" cy="2924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2382022145"/>
              </p:ext>
            </p:extLst>
          </p:nvPr>
        </p:nvGraphicFramePr>
        <p:xfrm>
          <a:off x="-396552" y="620688"/>
          <a:ext cx="5760640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xmlns="" val="56727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>
          <a:xfrm rot="21422739">
            <a:off x="631028" y="3307793"/>
            <a:ext cx="8318501" cy="969962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rgbClr val="0000CC"/>
                </a:solidFill>
                <a:latin typeface="Bookman Old Style" pitchFamily="18" charset="0"/>
              </a:rPr>
              <a:t>Оборудование, закупленное в 2015 г.</a:t>
            </a:r>
            <a:endParaRPr lang="ru-RU" sz="2800" dirty="0" smtClean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3" name="Горизонтальный свиток 2"/>
          <p:cNvSpPr/>
          <p:nvPr/>
        </p:nvSpPr>
        <p:spPr>
          <a:xfrm rot="21416819">
            <a:off x="142873" y="827293"/>
            <a:ext cx="8947150" cy="5910971"/>
          </a:xfrm>
          <a:prstGeom prst="horizontalScroll">
            <a:avLst>
              <a:gd name="adj" fmla="val 5782"/>
            </a:avLst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ü"/>
            </a:pPr>
            <a:endParaRPr lang="ru-RU" b="1" dirty="0" smtClean="0">
              <a:solidFill>
                <a:schemeClr val="bg1"/>
              </a:solidFill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ü"/>
            </a:pPr>
            <a:endParaRPr lang="ru-RU" b="1" dirty="0">
              <a:solidFill>
                <a:schemeClr val="bg1"/>
              </a:solidFill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ü"/>
            </a:pPr>
            <a:endParaRPr lang="ru-RU" b="1" dirty="0" smtClean="0">
              <a:solidFill>
                <a:schemeClr val="bg1"/>
              </a:solidFill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</a:rPr>
              <a:t> </a:t>
            </a:r>
            <a:endParaRPr lang="ru-RU" b="1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 rot="21422739">
            <a:off x="-157163" y="198438"/>
            <a:ext cx="8318501" cy="9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sz="2800" b="1" dirty="0" smtClean="0">
                <a:solidFill>
                  <a:srgbClr val="FF0000"/>
                </a:solidFill>
                <a:latin typeface="Bookman Old Style" pitchFamily="18" charset="0"/>
              </a:rPr>
              <a:t>Укрепление материально - технической базы в 2015 г.</a:t>
            </a:r>
            <a:endParaRPr lang="ru-RU" sz="2800" dirty="0" smtClean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21412647">
            <a:off x="948692" y="1234164"/>
            <a:ext cx="66806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 2" pitchFamily="18" charset="2"/>
              <a:buNone/>
              <a:defRPr/>
            </a:pPr>
            <a:r>
              <a:rPr lang="ru-RU" sz="4000" b="1" dirty="0" smtClean="0">
                <a:solidFill>
                  <a:schemeClr val="bg1"/>
                </a:solidFill>
                <a:latin typeface="+mn-lt"/>
              </a:rPr>
              <a:t>медицинское оборудование </a:t>
            </a:r>
            <a:endParaRPr lang="ru-RU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21400064">
            <a:off x="435918" y="2259536"/>
            <a:ext cx="4756442" cy="2580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ru-RU" sz="2000" b="1" dirty="0">
                <a:solidFill>
                  <a:schemeClr val="bg1"/>
                </a:solidFill>
              </a:rPr>
              <a:t>Жилеты и юбки </a:t>
            </a:r>
            <a:r>
              <a:rPr lang="en-US" sz="2000" b="1" dirty="0">
                <a:solidFill>
                  <a:schemeClr val="bg1"/>
                </a:solidFill>
              </a:rPr>
              <a:t>R</a:t>
            </a:r>
            <a:r>
              <a:rPr lang="ru-RU" sz="2000" b="1" dirty="0">
                <a:solidFill>
                  <a:schemeClr val="bg1"/>
                </a:solidFill>
              </a:rPr>
              <a:t>-защитные для ОЛД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ru-RU" sz="2000" b="1" dirty="0">
                <a:solidFill>
                  <a:schemeClr val="bg1"/>
                </a:solidFill>
              </a:rPr>
              <a:t>Фартуки </a:t>
            </a:r>
            <a:r>
              <a:rPr lang="en-US" sz="2000" b="1" dirty="0">
                <a:solidFill>
                  <a:schemeClr val="bg1"/>
                </a:solidFill>
              </a:rPr>
              <a:t>R</a:t>
            </a:r>
            <a:r>
              <a:rPr lang="ru-RU" sz="2000" b="1" dirty="0">
                <a:solidFill>
                  <a:schemeClr val="bg1"/>
                </a:solidFill>
              </a:rPr>
              <a:t>-защитные для ОЛД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ru-RU" sz="2000" b="1" dirty="0">
                <a:solidFill>
                  <a:schemeClr val="bg1"/>
                </a:solidFill>
              </a:rPr>
              <a:t>Экран </a:t>
            </a:r>
            <a:r>
              <a:rPr lang="en-US" sz="2000" b="1" dirty="0">
                <a:solidFill>
                  <a:schemeClr val="bg1"/>
                </a:solidFill>
              </a:rPr>
              <a:t>R</a:t>
            </a:r>
            <a:r>
              <a:rPr lang="ru-RU" sz="2000" b="1" dirty="0">
                <a:solidFill>
                  <a:schemeClr val="bg1"/>
                </a:solidFill>
              </a:rPr>
              <a:t>-защитный для ОЛД 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ru-RU" sz="2000" b="1" dirty="0">
                <a:solidFill>
                  <a:schemeClr val="bg1"/>
                </a:solidFill>
              </a:rPr>
              <a:t>Тележка каталка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ru-RU" sz="2000" b="1" dirty="0">
                <a:solidFill>
                  <a:schemeClr val="bg1"/>
                </a:solidFill>
              </a:rPr>
              <a:t>Светодиодная лампа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ru-RU" sz="2000" b="1" dirty="0">
                <a:solidFill>
                  <a:schemeClr val="bg1"/>
                </a:solidFill>
              </a:rPr>
              <a:t>Анализатор гематологический</a:t>
            </a:r>
          </a:p>
          <a:p>
            <a:pPr marL="342900" lvl="0" indent="-342900" algn="just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000" b="1" dirty="0" err="1">
                <a:solidFill>
                  <a:schemeClr val="bg1"/>
                </a:solidFill>
              </a:rPr>
              <a:t>Микродрель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endParaRPr lang="ru-RU" sz="2000" b="1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ru-RU" sz="2000" b="1" dirty="0">
                <a:solidFill>
                  <a:schemeClr val="bg1"/>
                </a:solidFill>
              </a:rPr>
              <a:t>Аппарат для </a:t>
            </a:r>
            <a:r>
              <a:rPr lang="ru-RU" sz="2000" b="1" dirty="0" smtClean="0">
                <a:solidFill>
                  <a:schemeClr val="bg1"/>
                </a:solidFill>
              </a:rPr>
              <a:t>острого </a:t>
            </a:r>
            <a:r>
              <a:rPr lang="ru-RU" sz="2000" b="1" dirty="0">
                <a:solidFill>
                  <a:schemeClr val="bg1"/>
                </a:solidFill>
              </a:rPr>
              <a:t>диализа</a:t>
            </a:r>
          </a:p>
        </p:txBody>
      </p:sp>
      <p:sp>
        <p:nvSpPr>
          <p:cNvPr id="10" name="Прямоугольник 9"/>
          <p:cNvSpPr/>
          <p:nvPr/>
        </p:nvSpPr>
        <p:spPr>
          <a:xfrm rot="21404681">
            <a:off x="4412209" y="2521302"/>
            <a:ext cx="4764528" cy="44738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ru-RU" sz="2000" b="1" dirty="0">
                <a:solidFill>
                  <a:schemeClr val="bg1"/>
                </a:solidFill>
              </a:rPr>
              <a:t>Электрохирургический генератор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ru-RU" sz="2000" b="1" dirty="0">
                <a:solidFill>
                  <a:schemeClr val="bg1"/>
                </a:solidFill>
              </a:rPr>
              <a:t>Аппарат вентиляции легких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ru-RU" sz="2000" b="1" dirty="0">
                <a:solidFill>
                  <a:schemeClr val="bg1"/>
                </a:solidFill>
              </a:rPr>
              <a:t>Аппарат электрохирургический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ru-RU" sz="2000" b="1" dirty="0">
                <a:solidFill>
                  <a:schemeClr val="bg1"/>
                </a:solidFill>
              </a:rPr>
              <a:t>Аппарат для устранения венозного рефлюкса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ru-RU" sz="2000" b="1" dirty="0">
                <a:solidFill>
                  <a:schemeClr val="bg1"/>
                </a:solidFill>
              </a:rPr>
              <a:t>Трактор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ru-RU" sz="2000" b="1" dirty="0">
                <a:solidFill>
                  <a:schemeClr val="bg1"/>
                </a:solidFill>
              </a:rPr>
              <a:t>Установка для дыхательной терапии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ru-RU" sz="2000" b="1" dirty="0">
                <a:solidFill>
                  <a:schemeClr val="bg1"/>
                </a:solidFill>
              </a:rPr>
              <a:t>Аппарат наркозно-дыхательный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ru-RU" sz="2000" b="1" dirty="0">
                <a:solidFill>
                  <a:schemeClr val="bg1"/>
                </a:solidFill>
              </a:rPr>
              <a:t>Инструменты урологические </a:t>
            </a:r>
            <a:endParaRPr lang="ru-RU" sz="2000" b="1" dirty="0">
              <a:solidFill>
                <a:schemeClr val="bg1"/>
              </a:solidFill>
              <a:ea typeface="Calibri"/>
              <a:cs typeface="Times New Roman"/>
            </a:endParaRP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95987873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 rot="21416819">
            <a:off x="166280" y="833454"/>
            <a:ext cx="8947150" cy="5914807"/>
          </a:xfrm>
          <a:prstGeom prst="horizontalScroll">
            <a:avLst>
              <a:gd name="adj" fmla="val 5782"/>
            </a:avLst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sz="2400" b="1" dirty="0"/>
              <a:t>В 2015году проведен </a:t>
            </a:r>
            <a:r>
              <a:rPr lang="ru-RU" sz="4000" b="1" dirty="0"/>
              <a:t>капитальный ремонт </a:t>
            </a:r>
            <a:endParaRPr lang="ru-RU" sz="4000" b="1" dirty="0" smtClean="0"/>
          </a:p>
          <a:p>
            <a:r>
              <a:rPr lang="ru-RU" sz="2400" b="1" dirty="0" smtClean="0"/>
              <a:t>на </a:t>
            </a:r>
            <a:r>
              <a:rPr lang="ru-RU" sz="2400" b="1" dirty="0"/>
              <a:t>общую сумму </a:t>
            </a:r>
            <a:r>
              <a:rPr lang="ru-RU" sz="3600" b="1" dirty="0">
                <a:solidFill>
                  <a:srgbClr val="FFFF00"/>
                </a:solidFill>
              </a:rPr>
              <a:t>18 836 531,57 </a:t>
            </a:r>
            <a:r>
              <a:rPr lang="ru-RU" sz="2400" b="1" dirty="0" err="1" smtClean="0"/>
              <a:t>руб</a:t>
            </a:r>
            <a:r>
              <a:rPr lang="ru-RU" sz="2400" b="1" dirty="0" smtClean="0"/>
              <a:t>: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b="1" dirty="0" smtClean="0"/>
              <a:t>капитальный </a:t>
            </a:r>
            <a:r>
              <a:rPr lang="ru-RU" sz="2400" b="1" dirty="0"/>
              <a:t>ремонт фойе </a:t>
            </a:r>
            <a:r>
              <a:rPr lang="ru-RU" sz="2400" b="1" dirty="0" smtClean="0"/>
              <a:t>хирургического корпуса</a:t>
            </a:r>
            <a:endParaRPr lang="ru-RU" sz="2400" b="1" dirty="0"/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400" b="1" dirty="0" smtClean="0"/>
              <a:t>капитальный </a:t>
            </a:r>
            <a:r>
              <a:rPr lang="ru-RU" sz="2400" b="1" dirty="0"/>
              <a:t>ремонт помещений блока Г в хирургическом </a:t>
            </a:r>
            <a:r>
              <a:rPr lang="ru-RU" sz="2400" b="1" dirty="0" smtClean="0"/>
              <a:t>корпусе</a:t>
            </a:r>
            <a:endParaRPr lang="ru-RU" sz="2400" b="1" dirty="0"/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400" b="1" dirty="0" smtClean="0"/>
              <a:t>капитальный </a:t>
            </a:r>
            <a:r>
              <a:rPr lang="ru-RU" sz="2400" b="1" dirty="0"/>
              <a:t>ремонт помещений под размещение комплекса рентгеновского диагностического </a:t>
            </a:r>
            <a:r>
              <a:rPr lang="ru-RU" sz="2400" b="1" dirty="0" smtClean="0"/>
              <a:t>КРД- «ПРОТОН»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400" b="1" dirty="0" smtClean="0"/>
              <a:t>капитальный </a:t>
            </a:r>
            <a:r>
              <a:rPr lang="ru-RU" sz="2400" b="1" dirty="0"/>
              <a:t>ремонт отделений эндоскопии, </a:t>
            </a:r>
            <a:r>
              <a:rPr lang="ru-RU" sz="2400" b="1" dirty="0" smtClean="0"/>
              <a:t>анестезиологии</a:t>
            </a:r>
            <a:r>
              <a:rPr lang="ru-RU" sz="2400" b="1" dirty="0"/>
              <a:t>, реанимации и интенсивной </a:t>
            </a:r>
            <a:r>
              <a:rPr lang="ru-RU" sz="2400" b="1" dirty="0" smtClean="0"/>
              <a:t>терапии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400" b="1" dirty="0" smtClean="0"/>
              <a:t>капитальный </a:t>
            </a:r>
            <a:r>
              <a:rPr lang="ru-RU" sz="2400" b="1" dirty="0"/>
              <a:t>ремонт путей движения для доступа МГН в зону оказания </a:t>
            </a:r>
            <a:r>
              <a:rPr lang="ru-RU" sz="2400" b="1" dirty="0" smtClean="0"/>
              <a:t>услуг</a:t>
            </a:r>
            <a:endParaRPr lang="ru-RU" sz="2400" b="1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 rot="21422739">
            <a:off x="-157163" y="198438"/>
            <a:ext cx="8318501" cy="969962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rgbClr val="FF0000"/>
                </a:solidFill>
                <a:latin typeface="Bookman Old Style" pitchFamily="18" charset="0"/>
              </a:rPr>
              <a:t>Укрепление материально - технической базы в 2015 г.</a:t>
            </a:r>
            <a:endParaRPr lang="ru-RU" sz="2800" dirty="0" smtClean="0">
              <a:solidFill>
                <a:srgbClr val="FF0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12393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79847" y="1330507"/>
            <a:ext cx="185640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i="1" dirty="0" smtClean="0">
                <a:solidFill>
                  <a:srgbClr val="FF0000"/>
                </a:solidFill>
                <a:latin typeface="+mn-lt"/>
              </a:rPr>
              <a:t>ЗА ЛУЧШИЕ ПОКАЗАТЕЛИ</a:t>
            </a:r>
          </a:p>
          <a:p>
            <a:pPr algn="ctr"/>
            <a:r>
              <a:rPr lang="ru-RU" sz="1700" b="1" i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ОТДЕЛЕНИЕ ГИНЕКОЛОГИИ</a:t>
            </a:r>
            <a:endParaRPr lang="ru-RU" sz="17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" name="Picture 2" descr="E:\2013\фото и видео\старые фото БСМП\Для  БСМП  06.12.11 г\IMG_0112 A.jpg"/>
          <p:cNvPicPr>
            <a:picLocks noChangeAspect="1" noChangeArrowheads="1"/>
          </p:cNvPicPr>
          <p:nvPr/>
        </p:nvPicPr>
        <p:blipFill rotWithShape="1">
          <a:blip r:embed="rId2" cstate="print"/>
          <a:srcRect l="12834" t="18135" r="4652" b="11652"/>
          <a:stretch/>
        </p:blipFill>
        <p:spPr bwMode="auto">
          <a:xfrm rot="21378651">
            <a:off x="1757576" y="1108001"/>
            <a:ext cx="2578142" cy="16453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4349371" y="275377"/>
            <a:ext cx="2625731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i="1" dirty="0">
                <a:solidFill>
                  <a:srgbClr val="FF0000"/>
                </a:solidFill>
                <a:latin typeface="+mn-lt"/>
              </a:rPr>
              <a:t>ЗА </a:t>
            </a:r>
            <a:r>
              <a:rPr lang="ru-RU" sz="1700" b="1" i="1" dirty="0" smtClean="0">
                <a:solidFill>
                  <a:srgbClr val="FF0000"/>
                </a:solidFill>
                <a:latin typeface="+mn-lt"/>
              </a:rPr>
              <a:t>ВНЕДРЕНИЕ ИННОВАЦИОННЫХ ТЕХНОЛОГИЙ</a:t>
            </a:r>
            <a:endParaRPr lang="ru-RU" sz="1700" i="1" dirty="0">
              <a:latin typeface="+mn-lt"/>
            </a:endParaRPr>
          </a:p>
          <a:p>
            <a:pPr algn="ctr">
              <a:buNone/>
            </a:pPr>
            <a:r>
              <a:rPr lang="ru-RU" sz="1700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КАМАЛОВ  </a:t>
            </a:r>
          </a:p>
          <a:p>
            <a:pPr algn="ctr">
              <a:buNone/>
            </a:pPr>
            <a:r>
              <a:rPr lang="ru-RU" sz="1700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АЯЗ  РИНАТОВИЧ</a:t>
            </a:r>
            <a:endParaRPr lang="ru-RU" sz="1700" b="1" i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" name="Picture 2" descr="E:\2013\фото и видео\фото РХ № 2\P1230959======.jpg"/>
          <p:cNvPicPr>
            <a:picLocks noChangeAspect="1" noChangeArrowheads="1"/>
          </p:cNvPicPr>
          <p:nvPr/>
        </p:nvPicPr>
        <p:blipFill rotWithShape="1">
          <a:blip r:embed="rId3" cstate="print"/>
          <a:srcRect l="35636" b="29876"/>
          <a:stretch/>
        </p:blipFill>
        <p:spPr bwMode="auto">
          <a:xfrm rot="265599">
            <a:off x="6739812" y="112435"/>
            <a:ext cx="2237916" cy="18286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7" name="Двойная волна 6"/>
          <p:cNvSpPr/>
          <p:nvPr/>
        </p:nvSpPr>
        <p:spPr>
          <a:xfrm>
            <a:off x="12631" y="0"/>
            <a:ext cx="4343345" cy="973138"/>
          </a:xfrm>
          <a:prstGeom prst="doubleWave">
            <a:avLst/>
          </a:prstGeom>
          <a:solidFill>
            <a:srgbClr val="FFFFCC"/>
          </a:solidFill>
          <a:ln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i="1" cap="all" dirty="0" smtClean="0">
                <a:solidFill>
                  <a:srgbClr val="9900FF"/>
                </a:solidFill>
              </a:rPr>
              <a:t>Победители -2015 </a:t>
            </a:r>
            <a:endParaRPr lang="ru-RU" sz="3600" b="1" dirty="0">
              <a:solidFill>
                <a:srgbClr val="9900FF"/>
              </a:solidFill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6383111" y="2024726"/>
            <a:ext cx="2760889" cy="207716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1700" b="1" i="1" dirty="0" smtClean="0">
                <a:solidFill>
                  <a:srgbClr val="FF0000"/>
                </a:solidFill>
                <a:cs typeface="Arial" pitchFamily="34" charset="0"/>
              </a:rPr>
              <a:t>ЛУЧШИЙ </a:t>
            </a:r>
            <a:r>
              <a:rPr lang="en-US" sz="1700" b="1" i="1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ru-RU" sz="1700" b="1" i="1" dirty="0" smtClean="0">
                <a:solidFill>
                  <a:srgbClr val="FF0000"/>
                </a:solidFill>
                <a:cs typeface="Arial" pitchFamily="34" charset="0"/>
              </a:rPr>
              <a:t>ПОМОЩНИК ВРАЧА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700" b="1" i="1" dirty="0" smtClean="0">
                <a:solidFill>
                  <a:srgbClr val="002060"/>
                </a:solidFill>
              </a:rPr>
              <a:t>УЛЫБИНА ИРИНА ВИКТОРОВНА</a:t>
            </a:r>
          </a:p>
        </p:txBody>
      </p:sp>
      <p:pic>
        <p:nvPicPr>
          <p:cNvPr id="9" name="Picture 2" descr="C:\Documents and Settings\статистик\Рабочий стол\нов год позд. презент\презент 2015г\Т.Х. У. А._Фото\IMG_1610.JPG"/>
          <p:cNvPicPr>
            <a:picLocks noChangeAspect="1" noChangeArrowheads="1"/>
          </p:cNvPicPr>
          <p:nvPr/>
        </p:nvPicPr>
        <p:blipFill rotWithShape="1">
          <a:blip r:embed="rId4" cstate="print"/>
          <a:srcRect l="18985" t="5384" r="40255" b="32026"/>
          <a:stretch/>
        </p:blipFill>
        <p:spPr bwMode="auto">
          <a:xfrm rot="369934">
            <a:off x="7468746" y="3295102"/>
            <a:ext cx="1502035" cy="17298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0" name="Picture 2" descr="C:\Documents and Settings\статистик\Рабочий стол\нов год позд. презент\презент 2015г\Супряга\фото Супряга2.jpg"/>
          <p:cNvPicPr>
            <a:picLocks noChangeAspect="1" noChangeArrowheads="1"/>
          </p:cNvPicPr>
          <p:nvPr/>
        </p:nvPicPr>
        <p:blipFill rotWithShape="1">
          <a:blip r:embed="rId5" cstate="print"/>
          <a:srcRect l="33070" t="10690" r="28003" b="36883"/>
          <a:stretch/>
        </p:blipFill>
        <p:spPr bwMode="auto">
          <a:xfrm rot="296589">
            <a:off x="1845302" y="3209055"/>
            <a:ext cx="1650164" cy="16668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11" name="Содержимое 2"/>
          <p:cNvSpPr txBox="1">
            <a:spLocks/>
          </p:cNvSpPr>
          <p:nvPr/>
        </p:nvSpPr>
        <p:spPr>
          <a:xfrm>
            <a:off x="-93326" y="3080895"/>
            <a:ext cx="1843774" cy="165618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1700" b="1" i="1" dirty="0" smtClean="0">
                <a:solidFill>
                  <a:srgbClr val="FF0000"/>
                </a:solidFill>
              </a:rPr>
              <a:t>НАШЕ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700" b="1" i="1" dirty="0" smtClean="0">
                <a:solidFill>
                  <a:srgbClr val="FF0000"/>
                </a:solidFill>
              </a:rPr>
              <a:t>ДЕЛО ПРАВОЕ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700" b="1" i="1" dirty="0" smtClean="0">
                <a:solidFill>
                  <a:srgbClr val="0F7C87"/>
                </a:solidFill>
              </a:rPr>
              <a:t>СУПРЯГА КСЕНИЯ АНАТОЛЬЕВНА</a:t>
            </a:r>
          </a:p>
        </p:txBody>
      </p:sp>
      <p:pic>
        <p:nvPicPr>
          <p:cNvPr id="13" name="Picture 2" descr="C:\Documents and Settings\статистик\Рабочий стол\нов год позд. презент\презент 2015г\ахмадеева\IMG_1625.JPG"/>
          <p:cNvPicPr>
            <a:picLocks noChangeAspect="1" noChangeArrowheads="1"/>
          </p:cNvPicPr>
          <p:nvPr/>
        </p:nvPicPr>
        <p:blipFill rotWithShape="1">
          <a:blip r:embed="rId6" cstate="print"/>
          <a:srcRect l="26103" t="7954" r="5434" b="22216"/>
          <a:stretch/>
        </p:blipFill>
        <p:spPr bwMode="auto">
          <a:xfrm rot="21394253">
            <a:off x="6880853" y="5288362"/>
            <a:ext cx="2135317" cy="15071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14" name="Содержимое 2"/>
          <p:cNvSpPr txBox="1">
            <a:spLocks/>
          </p:cNvSpPr>
          <p:nvPr/>
        </p:nvSpPr>
        <p:spPr>
          <a:xfrm>
            <a:off x="5102894" y="5386652"/>
            <a:ext cx="1872208" cy="197221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charset="0"/>
              <a:buNone/>
            </a:pPr>
            <a:r>
              <a:rPr lang="ru-RU" sz="1700" b="1" i="1" dirty="0" smtClean="0">
                <a:solidFill>
                  <a:srgbClr val="FF0000"/>
                </a:solidFill>
              </a:rPr>
              <a:t>ЗА ДОБРОТУ </a:t>
            </a:r>
          </a:p>
          <a:p>
            <a:pPr marL="0" indent="0" algn="ctr">
              <a:spcBef>
                <a:spcPts val="0"/>
              </a:spcBef>
              <a:buFont typeface="Arial" charset="0"/>
              <a:buNone/>
            </a:pPr>
            <a:r>
              <a:rPr lang="ru-RU" sz="1700" b="1" i="1" dirty="0" smtClean="0">
                <a:solidFill>
                  <a:srgbClr val="FF0000"/>
                </a:solidFill>
              </a:rPr>
              <a:t>И МИЛОСЕРДИЕ</a:t>
            </a:r>
          </a:p>
          <a:p>
            <a:pPr marL="0" indent="0" algn="ctr">
              <a:spcBef>
                <a:spcPts val="0"/>
              </a:spcBef>
              <a:buFont typeface="Arial" charset="0"/>
              <a:buNone/>
            </a:pPr>
            <a:r>
              <a:rPr lang="ru-RU" sz="1700" b="1" i="1" dirty="0" smtClean="0">
                <a:solidFill>
                  <a:srgbClr val="C13FA5"/>
                </a:solidFill>
              </a:rPr>
              <a:t>АХМАДИЕВА </a:t>
            </a:r>
          </a:p>
          <a:p>
            <a:pPr marL="0" indent="0" algn="ctr">
              <a:spcBef>
                <a:spcPts val="0"/>
              </a:spcBef>
              <a:buFont typeface="Arial" charset="0"/>
              <a:buNone/>
            </a:pPr>
            <a:r>
              <a:rPr lang="ru-RU" sz="1700" b="1" i="1" dirty="0" smtClean="0">
                <a:solidFill>
                  <a:srgbClr val="C13FA5"/>
                </a:solidFill>
              </a:rPr>
              <a:t>ГУЗЕЛЬ </a:t>
            </a:r>
          </a:p>
          <a:p>
            <a:pPr marL="0" indent="0" algn="ctr">
              <a:spcBef>
                <a:spcPts val="0"/>
              </a:spcBef>
              <a:buFont typeface="Arial" charset="0"/>
              <a:buNone/>
            </a:pPr>
            <a:r>
              <a:rPr lang="ru-RU" sz="1700" b="1" i="1" dirty="0" smtClean="0">
                <a:solidFill>
                  <a:srgbClr val="C13FA5"/>
                </a:solidFill>
              </a:rPr>
              <a:t>РАУФОВНА</a:t>
            </a:r>
          </a:p>
        </p:txBody>
      </p:sp>
      <p:sp>
        <p:nvSpPr>
          <p:cNvPr id="16" name="Прямоугольник 15"/>
          <p:cNvSpPr/>
          <p:nvPr/>
        </p:nvSpPr>
        <p:spPr>
          <a:xfrm rot="21438888">
            <a:off x="-66865" y="5381712"/>
            <a:ext cx="301633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84138" algn="ctr"/>
            <a:r>
              <a:rPr lang="ru-RU" sz="1700" b="1" i="1" dirty="0" smtClean="0">
                <a:solidFill>
                  <a:srgbClr val="2F04CC"/>
                </a:solidFill>
                <a:latin typeface="+mn-lt"/>
              </a:rPr>
              <a:t> </a:t>
            </a:r>
            <a:r>
              <a:rPr lang="ru-RU" sz="1700" b="1" i="1" dirty="0">
                <a:solidFill>
                  <a:srgbClr val="FF0000"/>
                </a:solidFill>
                <a:latin typeface="+mn-lt"/>
              </a:rPr>
              <a:t>ЗА БЫСТРОЕ ДОСТИЖЕНИЕ РЕЗУЛЬТАТОВ</a:t>
            </a:r>
          </a:p>
          <a:p>
            <a:pPr indent="-84138" algn="ctr">
              <a:buNone/>
            </a:pPr>
            <a:r>
              <a:rPr lang="ru-RU" sz="1700" b="1" i="1" dirty="0" smtClean="0">
                <a:solidFill>
                  <a:srgbClr val="7030A0"/>
                </a:solidFill>
                <a:latin typeface="+mn-lt"/>
              </a:rPr>
              <a:t>АБДЮКОВА ЭЛЬВИНА РАСУЛЕВНА</a:t>
            </a:r>
          </a:p>
        </p:txBody>
      </p:sp>
      <p:sp>
        <p:nvSpPr>
          <p:cNvPr id="17" name="Прямоугольник 16"/>
          <p:cNvSpPr/>
          <p:nvPr/>
        </p:nvSpPr>
        <p:spPr>
          <a:xfrm rot="21374798">
            <a:off x="3779912" y="3247267"/>
            <a:ext cx="3195190" cy="132343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1298A6"/>
                </a:solidFill>
                <a:latin typeface="+mn-lt"/>
                <a:cs typeface="Arial" pitchFamily="34" charset="0"/>
              </a:rPr>
              <a:t>    </a:t>
            </a:r>
            <a:r>
              <a:rPr lang="ru-RU" sz="2000" b="1" i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ЗА  ПРОВЕДЕНИЕ       УНИКАЛЬНОЙ  ОПЕРАЦИИ</a:t>
            </a:r>
          </a:p>
          <a:p>
            <a:pPr algn="ctr"/>
            <a:r>
              <a:rPr lang="ru-RU" sz="2000" b="1" i="1" dirty="0" smtClean="0">
                <a:solidFill>
                  <a:srgbClr val="5C2A04"/>
                </a:solidFill>
                <a:latin typeface="+mn-lt"/>
                <a:cs typeface="Arial" pitchFamily="34" charset="0"/>
              </a:rPr>
              <a:t>ОТДЕЛЕНИЕ ГНОЙНОЙ ХИРУРГИИ</a:t>
            </a:r>
            <a:endParaRPr lang="ru-RU" sz="2000" dirty="0" smtClean="0">
              <a:solidFill>
                <a:srgbClr val="5C2A04"/>
              </a:solidFill>
              <a:latin typeface="+mn-lt"/>
            </a:endParaRPr>
          </a:p>
        </p:txBody>
      </p:sp>
      <p:pic>
        <p:nvPicPr>
          <p:cNvPr id="18" name="Picture 2" descr="H:\АРХИВ\2015 год\ФОТО\отделение мед.реаб фото\IMG_9998.JPG"/>
          <p:cNvPicPr>
            <a:picLocks noChangeAspect="1" noChangeArrowheads="1"/>
          </p:cNvPicPr>
          <p:nvPr/>
        </p:nvPicPr>
        <p:blipFill rotWithShape="1">
          <a:blip r:embed="rId7" cstate="print"/>
          <a:srcRect l="7534" t="17143" r="39775" b="27268"/>
          <a:stretch/>
        </p:blipFill>
        <p:spPr bwMode="auto">
          <a:xfrm>
            <a:off x="2921416" y="5189099"/>
            <a:ext cx="2149040" cy="15239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80852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одержимое 2"/>
          <p:cNvSpPr txBox="1">
            <a:spLocks/>
          </p:cNvSpPr>
          <p:nvPr/>
        </p:nvSpPr>
        <p:spPr>
          <a:xfrm>
            <a:off x="41766" y="4078512"/>
            <a:ext cx="2736176" cy="147451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charset="0"/>
              <a:buNone/>
            </a:pPr>
            <a:r>
              <a:rPr lang="ru-RU" sz="1700" b="1" i="1" dirty="0" smtClean="0">
                <a:solidFill>
                  <a:srgbClr val="FF0000"/>
                </a:solidFill>
                <a:cs typeface="Times New Roman" pitchFamily="18" charset="0"/>
              </a:rPr>
              <a:t>ЗДОРОВЬЕ  В ДВИЖЕНИИ</a:t>
            </a:r>
          </a:p>
          <a:p>
            <a:pPr marL="0" indent="0" algn="ctr">
              <a:spcBef>
                <a:spcPts val="0"/>
              </a:spcBef>
              <a:buFont typeface="Arial" charset="0"/>
              <a:buNone/>
            </a:pPr>
            <a:r>
              <a:rPr lang="ru-RU" sz="1700" b="1" i="1" dirty="0" smtClean="0">
                <a:solidFill>
                  <a:schemeClr val="accent3">
                    <a:lumMod val="50000"/>
                  </a:schemeClr>
                </a:solidFill>
              </a:rPr>
              <a:t>АЛЕКСАНДРОВА</a:t>
            </a:r>
          </a:p>
          <a:p>
            <a:pPr marL="0" indent="0" algn="ctr">
              <a:spcBef>
                <a:spcPts val="0"/>
              </a:spcBef>
              <a:buFont typeface="Arial" charset="0"/>
              <a:buNone/>
            </a:pPr>
            <a:r>
              <a:rPr lang="ru-RU" sz="1700" b="1" i="1" dirty="0" smtClean="0">
                <a:solidFill>
                  <a:schemeClr val="accent3">
                    <a:lumMod val="50000"/>
                  </a:schemeClr>
                </a:solidFill>
              </a:rPr>
              <a:t>ЛЮДМИЛА ВИКТОРОВНА</a:t>
            </a:r>
            <a:endParaRPr lang="ru-RU" sz="1700" b="1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1" name="Picture 2" descr="Y:\Организационно-методический отдел\Шарафутдинова Карина\_mg_1220.JPG"/>
          <p:cNvPicPr>
            <a:picLocks noChangeAspect="1" noChangeArrowheads="1"/>
          </p:cNvPicPr>
          <p:nvPr/>
        </p:nvPicPr>
        <p:blipFill rotWithShape="1">
          <a:blip r:embed="rId2" cstate="print"/>
          <a:srcRect t="8906" r="8534"/>
          <a:stretch/>
        </p:blipFill>
        <p:spPr bwMode="auto">
          <a:xfrm>
            <a:off x="451130" y="5045375"/>
            <a:ext cx="2037905" cy="14987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-326969" y="891647"/>
            <a:ext cx="367483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i="1" dirty="0">
                <a:solidFill>
                  <a:srgbClr val="FF0000"/>
                </a:solidFill>
                <a:latin typeface="+mn-lt"/>
              </a:rPr>
              <a:t>За </a:t>
            </a:r>
            <a:r>
              <a:rPr lang="ru-RU" sz="1700" b="1" i="1" dirty="0" smtClean="0">
                <a:solidFill>
                  <a:srgbClr val="FF0000"/>
                </a:solidFill>
                <a:latin typeface="+mn-lt"/>
              </a:rPr>
              <a:t>проведение уникальной </a:t>
            </a:r>
          </a:p>
          <a:p>
            <a:pPr algn="ctr"/>
            <a:r>
              <a:rPr lang="ru-RU" sz="1700" b="1" i="1" dirty="0" smtClean="0">
                <a:solidFill>
                  <a:srgbClr val="FF0000"/>
                </a:solidFill>
                <a:latin typeface="+mn-lt"/>
              </a:rPr>
              <a:t>операции, спасшей</a:t>
            </a:r>
          </a:p>
          <a:p>
            <a:pPr algn="ctr"/>
            <a:r>
              <a:rPr lang="ru-RU" sz="1700" b="1" i="1" dirty="0" smtClean="0">
                <a:solidFill>
                  <a:srgbClr val="FF0000"/>
                </a:solidFill>
                <a:latin typeface="+mn-lt"/>
              </a:rPr>
              <a:t>  жизнь человека </a:t>
            </a:r>
          </a:p>
          <a:p>
            <a:pPr algn="ctr"/>
            <a:r>
              <a:rPr lang="ru-RU" sz="1700" b="1" i="1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ВАЛЕЕВ МАРАТ МАЗГАРОВИЧ</a:t>
            </a:r>
          </a:p>
        </p:txBody>
      </p:sp>
      <p:pic>
        <p:nvPicPr>
          <p:cNvPr id="13" name="Picture 2" descr="C:\Documents and Settings\статистик\Рабочий стол\нов год позд. презент\презент 2015г\Валеев\В кругу соратник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315" y="2030420"/>
            <a:ext cx="2650266" cy="19876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14" name="Содержимое 2"/>
          <p:cNvSpPr txBox="1">
            <a:spLocks/>
          </p:cNvSpPr>
          <p:nvPr/>
        </p:nvSpPr>
        <p:spPr>
          <a:xfrm>
            <a:off x="2737778" y="973138"/>
            <a:ext cx="4392488" cy="153927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700" b="1" i="1" dirty="0" smtClean="0">
                <a:solidFill>
                  <a:srgbClr val="FF0000"/>
                </a:solidFill>
              </a:rPr>
              <a:t>ЗА ЦЕЛЕУСТРЕМЛЕННОСТЬ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700" b="1" i="1" dirty="0" smtClean="0">
                <a:solidFill>
                  <a:srgbClr val="FF0000"/>
                </a:solidFill>
              </a:rPr>
              <a:t> и НОВАТОРСТВО</a:t>
            </a:r>
          </a:p>
          <a:p>
            <a:pPr marL="266700" lvl="1" indent="-84138" algn="ctr">
              <a:lnSpc>
                <a:spcPct val="110000"/>
              </a:lnSpc>
              <a:spcBef>
                <a:spcPts val="0"/>
              </a:spcBef>
              <a:buFont typeface="Arial" charset="0"/>
              <a:buNone/>
            </a:pPr>
            <a:r>
              <a:rPr lang="ru-RU" sz="1700" b="1" i="1" dirty="0" smtClean="0">
                <a:solidFill>
                  <a:srgbClr val="00B050"/>
                </a:solidFill>
              </a:rPr>
              <a:t>КАКАУЛИНА  ЛЮЦИЯ НАЗИФОВНА</a:t>
            </a:r>
            <a:endParaRPr lang="ru-RU" sz="1700" b="1" i="1" dirty="0">
              <a:solidFill>
                <a:srgbClr val="00B050"/>
              </a:solidFill>
            </a:endParaRPr>
          </a:p>
        </p:txBody>
      </p:sp>
      <p:pic>
        <p:nvPicPr>
          <p:cNvPr id="15" name="Picture 3" descr="H:\АРХИВ\2014\фото\фото для букл в джпг\13.jpg"/>
          <p:cNvPicPr>
            <a:picLocks noChangeAspect="1" noChangeArrowheads="1"/>
          </p:cNvPicPr>
          <p:nvPr/>
        </p:nvPicPr>
        <p:blipFill rotWithShape="1">
          <a:blip r:embed="rId4" cstate="print"/>
          <a:srcRect l="14152" t="6665" r="13486" b="28159"/>
          <a:stretch/>
        </p:blipFill>
        <p:spPr bwMode="auto">
          <a:xfrm>
            <a:off x="3462735" y="2030419"/>
            <a:ext cx="2942574" cy="19876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16" name="Содержимое 2"/>
          <p:cNvSpPr txBox="1">
            <a:spLocks/>
          </p:cNvSpPr>
          <p:nvPr/>
        </p:nvSpPr>
        <p:spPr>
          <a:xfrm>
            <a:off x="5219185" y="5217813"/>
            <a:ext cx="1911081" cy="100811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Arial" charset="0"/>
              <a:buNone/>
            </a:pPr>
            <a:r>
              <a:rPr lang="ru-RU" sz="1700" b="1" i="1" dirty="0" smtClean="0">
                <a:solidFill>
                  <a:srgbClr val="FF0000"/>
                </a:solidFill>
              </a:rPr>
              <a:t>ЗА ЧИСТОТУ И ПОРЯДОК</a:t>
            </a:r>
          </a:p>
          <a:p>
            <a:pPr algn="ctr">
              <a:spcBef>
                <a:spcPts val="0"/>
              </a:spcBef>
              <a:buFont typeface="Arial" charset="0"/>
              <a:buNone/>
            </a:pPr>
            <a:r>
              <a:rPr lang="ru-RU" sz="1700" b="1" i="1" dirty="0" smtClean="0">
                <a:solidFill>
                  <a:schemeClr val="accent2">
                    <a:lumMod val="75000"/>
                  </a:schemeClr>
                </a:solidFill>
              </a:rPr>
              <a:t>ХАСАНОВА</a:t>
            </a:r>
          </a:p>
          <a:p>
            <a:pPr algn="ctr">
              <a:spcBef>
                <a:spcPts val="0"/>
              </a:spcBef>
              <a:buFont typeface="Arial" charset="0"/>
              <a:buNone/>
            </a:pPr>
            <a:r>
              <a:rPr lang="ru-RU" sz="1700" b="1" i="1" dirty="0" smtClean="0">
                <a:solidFill>
                  <a:schemeClr val="accent2">
                    <a:lumMod val="75000"/>
                  </a:schemeClr>
                </a:solidFill>
              </a:rPr>
              <a:t>ГУЛЬСИНА РИФОВНА</a:t>
            </a:r>
            <a:endParaRPr lang="ru-RU" sz="17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7" name="Picture 2" descr="C:\Documents and Settings\статистик\Рабочий стол\нов год позд. презент\презент 2015г\Т.Х. У. А._Фото\IMG_1614.JPG"/>
          <p:cNvPicPr>
            <a:picLocks noChangeAspect="1" noChangeArrowheads="1"/>
          </p:cNvPicPr>
          <p:nvPr/>
        </p:nvPicPr>
        <p:blipFill rotWithShape="1">
          <a:blip r:embed="rId5" cstate="print"/>
          <a:srcRect l="10125" t="12009" r="27009" b="19496"/>
          <a:stretch/>
        </p:blipFill>
        <p:spPr bwMode="auto">
          <a:xfrm rot="254189">
            <a:off x="7182192" y="5245801"/>
            <a:ext cx="1801948" cy="14724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18" name="Содержимое 2"/>
          <p:cNvSpPr txBox="1">
            <a:spLocks/>
          </p:cNvSpPr>
          <p:nvPr/>
        </p:nvSpPr>
        <p:spPr>
          <a:xfrm>
            <a:off x="5724128" y="2367927"/>
            <a:ext cx="3573649" cy="144249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1700" b="1" i="1" dirty="0" smtClean="0">
                <a:solidFill>
                  <a:srgbClr val="FF0000"/>
                </a:solidFill>
              </a:rPr>
              <a:t>ЗА ТОЧНОСТЬ,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700" b="1" i="1" dirty="0" smtClean="0">
                <a:solidFill>
                  <a:srgbClr val="FF0000"/>
                </a:solidFill>
              </a:rPr>
              <a:t>СКОРОСТЬ И ПОРЯДОК</a:t>
            </a:r>
            <a:endParaRPr lang="ru-RU" sz="1700" b="1" dirty="0" smtClean="0">
              <a:solidFill>
                <a:srgbClr val="FF0000"/>
              </a:solidFill>
            </a:endParaRPr>
          </a:p>
          <a:p>
            <a:pPr marL="84138" indent="-84138" algn="ctr">
              <a:spcBef>
                <a:spcPts val="0"/>
              </a:spcBef>
              <a:buFont typeface="Arial" charset="0"/>
              <a:buNone/>
            </a:pPr>
            <a:r>
              <a:rPr lang="ru-RU" sz="1700" b="1" i="1" dirty="0" smtClean="0">
                <a:solidFill>
                  <a:srgbClr val="9900CC"/>
                </a:solidFill>
              </a:rPr>
              <a:t>ФОМИЧЕВА </a:t>
            </a:r>
          </a:p>
          <a:p>
            <a:pPr marL="84138" indent="-84138" algn="ctr">
              <a:spcBef>
                <a:spcPts val="0"/>
              </a:spcBef>
              <a:buFont typeface="Arial" charset="0"/>
              <a:buNone/>
            </a:pPr>
            <a:r>
              <a:rPr lang="ru-RU" sz="1700" b="1" i="1" dirty="0" smtClean="0">
                <a:solidFill>
                  <a:srgbClr val="9900CC"/>
                </a:solidFill>
              </a:rPr>
              <a:t>ТАТЬЯНА ГЕРМАНОВНА</a:t>
            </a:r>
            <a:endParaRPr lang="ru-RU" sz="1700" dirty="0" smtClean="0">
              <a:solidFill>
                <a:srgbClr val="9900CC"/>
              </a:solidFill>
            </a:endParaRPr>
          </a:p>
        </p:txBody>
      </p:sp>
      <p:pic>
        <p:nvPicPr>
          <p:cNvPr id="19" name="Picture 2" descr="C:\Documents and Settings\статистик\Рабочий стол\нов год позд. презент\презент 2015г\фомичева\IMG_1636.JPG"/>
          <p:cNvPicPr>
            <a:picLocks noChangeAspect="1" noChangeArrowheads="1"/>
          </p:cNvPicPr>
          <p:nvPr/>
        </p:nvPicPr>
        <p:blipFill rotWithShape="1">
          <a:blip r:embed="rId6" cstate="print"/>
          <a:srcRect l="19873" t="18009" r="50142" b="46875"/>
          <a:stretch/>
        </p:blipFill>
        <p:spPr bwMode="auto">
          <a:xfrm rot="21414954">
            <a:off x="6843467" y="3518633"/>
            <a:ext cx="1928304" cy="15098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20" name="Содержимое 2"/>
          <p:cNvSpPr txBox="1">
            <a:spLocks/>
          </p:cNvSpPr>
          <p:nvPr/>
        </p:nvSpPr>
        <p:spPr>
          <a:xfrm>
            <a:off x="2644945" y="4078512"/>
            <a:ext cx="2973239" cy="122584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charset="0"/>
              <a:buNone/>
            </a:pPr>
            <a:r>
              <a:rPr lang="ru-RU" sz="1700" b="1" i="1" dirty="0" smtClean="0">
                <a:solidFill>
                  <a:srgbClr val="FF0000"/>
                </a:solidFill>
                <a:cs typeface="Times New Roman" pitchFamily="18" charset="0"/>
              </a:rPr>
              <a:t>ЗА НАДЕЖНОСТЬ СИСТЕМ ЖИЗНЕОБЕСПЕЧЕНИЯ</a:t>
            </a:r>
          </a:p>
          <a:p>
            <a:pPr marL="0" indent="0" algn="ctr">
              <a:spcBef>
                <a:spcPts val="0"/>
              </a:spcBef>
              <a:buFont typeface="Arial" charset="0"/>
              <a:buNone/>
            </a:pPr>
            <a:r>
              <a:rPr lang="ru-RU" sz="1700" b="1" dirty="0" smtClean="0">
                <a:solidFill>
                  <a:schemeClr val="accent4">
                    <a:lumMod val="50000"/>
                  </a:schemeClr>
                </a:solidFill>
              </a:rPr>
              <a:t>НАГИМОВ </a:t>
            </a:r>
          </a:p>
          <a:p>
            <a:pPr marL="0" indent="0" algn="ctr">
              <a:spcBef>
                <a:spcPts val="0"/>
              </a:spcBef>
              <a:buFont typeface="Arial" charset="0"/>
              <a:buNone/>
            </a:pPr>
            <a:r>
              <a:rPr lang="ru-RU" sz="1700" b="1" dirty="0" smtClean="0">
                <a:solidFill>
                  <a:schemeClr val="accent4">
                    <a:lumMod val="50000"/>
                  </a:schemeClr>
                </a:solidFill>
              </a:rPr>
              <a:t>ИЛЬДАР МИДХАТОВИЧ</a:t>
            </a:r>
            <a:endParaRPr lang="ru-RU" sz="17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1" name="Picture 2" descr="C:\Documents and Settings\статистик\Рабочий стол\нов год позд. презент\презент 2015г\нагимов\IMG_1639.JPG"/>
          <p:cNvPicPr>
            <a:picLocks noChangeAspect="1" noChangeArrowheads="1"/>
          </p:cNvPicPr>
          <p:nvPr/>
        </p:nvPicPr>
        <p:blipFill rotWithShape="1">
          <a:blip r:embed="rId7" cstate="print"/>
          <a:srcRect l="28903" t="17190" r="44451" b="49277"/>
          <a:stretch/>
        </p:blipFill>
        <p:spPr bwMode="auto">
          <a:xfrm>
            <a:off x="3091831" y="5217813"/>
            <a:ext cx="2017084" cy="16031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22" name="Picture 2" descr="Y:\Организационно-методический отдел\Шарафутдинова Карина\Фото_151229\IMG_1666.JPG"/>
          <p:cNvPicPr>
            <a:picLocks noChangeAspect="1" noChangeArrowheads="1"/>
          </p:cNvPicPr>
          <p:nvPr/>
        </p:nvPicPr>
        <p:blipFill rotWithShape="1">
          <a:blip r:embed="rId8" cstate="print"/>
          <a:srcRect t="19038" r="26181"/>
          <a:stretch/>
        </p:blipFill>
        <p:spPr bwMode="auto">
          <a:xfrm>
            <a:off x="7212238" y="911250"/>
            <a:ext cx="1770878" cy="14566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23" name="Прямоугольник 22"/>
          <p:cNvSpPr/>
          <p:nvPr/>
        </p:nvSpPr>
        <p:spPr>
          <a:xfrm>
            <a:off x="6140388" y="-13058"/>
            <a:ext cx="303687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i="1" dirty="0">
                <a:solidFill>
                  <a:srgbClr val="FF0000"/>
                </a:solidFill>
                <a:latin typeface="+mn-lt"/>
              </a:rPr>
              <a:t>ЗА  </a:t>
            </a:r>
            <a:r>
              <a:rPr lang="ru-RU" sz="1700" b="1" i="1" dirty="0" smtClean="0">
                <a:solidFill>
                  <a:srgbClr val="FF0000"/>
                </a:solidFill>
                <a:latin typeface="+mn-lt"/>
              </a:rPr>
              <a:t>НАДЕЖНОСТЬ И   </a:t>
            </a:r>
            <a:r>
              <a:rPr lang="ru-RU" sz="1700" b="1" i="1" dirty="0">
                <a:solidFill>
                  <a:srgbClr val="FF0000"/>
                </a:solidFill>
                <a:latin typeface="+mn-lt"/>
              </a:rPr>
              <a:t>ПРОФЕССИОНАЛИЗМ</a:t>
            </a:r>
            <a:endParaRPr lang="ru-RU" sz="1700" dirty="0">
              <a:solidFill>
                <a:srgbClr val="FF0000"/>
              </a:solidFill>
              <a:latin typeface="+mn-lt"/>
            </a:endParaRPr>
          </a:p>
          <a:p>
            <a:pPr algn="ctr">
              <a:buNone/>
            </a:pPr>
            <a:r>
              <a:rPr lang="ru-RU" sz="1700" b="1" i="1" dirty="0" smtClean="0">
                <a:solidFill>
                  <a:srgbClr val="3333FF"/>
                </a:solidFill>
                <a:latin typeface="+mn-lt"/>
              </a:rPr>
              <a:t>ТРУСОВ ЮРИЙ БОРИСОВИЧ</a:t>
            </a:r>
          </a:p>
        </p:txBody>
      </p:sp>
      <p:sp>
        <p:nvSpPr>
          <p:cNvPr id="25" name="Двойная волна 24"/>
          <p:cNvSpPr/>
          <p:nvPr/>
        </p:nvSpPr>
        <p:spPr>
          <a:xfrm>
            <a:off x="12631" y="0"/>
            <a:ext cx="4343345" cy="973138"/>
          </a:xfrm>
          <a:prstGeom prst="doubleWave">
            <a:avLst/>
          </a:prstGeom>
          <a:solidFill>
            <a:srgbClr val="CCFFCC"/>
          </a:solidFill>
          <a:ln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i="1" cap="all" dirty="0" smtClean="0">
                <a:solidFill>
                  <a:srgbClr val="9900FF"/>
                </a:solidFill>
              </a:rPr>
              <a:t>Победители -2015 </a:t>
            </a:r>
            <a:endParaRPr lang="ru-RU" sz="3600" b="1" dirty="0">
              <a:solidFill>
                <a:srgbClr val="99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84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:\АРХИВ\2014\фото\фото для букл в джпг\4.jpg"/>
          <p:cNvPicPr>
            <a:picLocks noChangeAspect="1" noChangeArrowheads="1"/>
          </p:cNvPicPr>
          <p:nvPr/>
        </p:nvPicPr>
        <p:blipFill rotWithShape="1">
          <a:blip r:embed="rId2" cstate="print"/>
          <a:srcRect l="27175" t="29391" r="35151" b="27562"/>
          <a:stretch/>
        </p:blipFill>
        <p:spPr bwMode="auto">
          <a:xfrm rot="316834">
            <a:off x="6701831" y="101272"/>
            <a:ext cx="2161989" cy="16877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18" name="Содержимое 2"/>
          <p:cNvSpPr txBox="1">
            <a:spLocks/>
          </p:cNvSpPr>
          <p:nvPr/>
        </p:nvSpPr>
        <p:spPr>
          <a:xfrm>
            <a:off x="4372311" y="82186"/>
            <a:ext cx="2350291" cy="154194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charset="0"/>
              <a:buNone/>
            </a:pPr>
            <a:r>
              <a:rPr lang="ru-RU" sz="1700" b="1" dirty="0" smtClean="0">
                <a:solidFill>
                  <a:srgbClr val="FF0000"/>
                </a:solidFill>
              </a:rPr>
              <a:t>ЗА СТРЕМЛЕНИЕ </a:t>
            </a:r>
          </a:p>
          <a:p>
            <a:pPr marL="0" indent="0" algn="ctr">
              <a:spcBef>
                <a:spcPts val="0"/>
              </a:spcBef>
              <a:buFont typeface="Arial" charset="0"/>
              <a:buNone/>
            </a:pPr>
            <a:r>
              <a:rPr lang="ru-RU" sz="1700" b="1" dirty="0" smtClean="0">
                <a:solidFill>
                  <a:srgbClr val="FF0000"/>
                </a:solidFill>
              </a:rPr>
              <a:t>К УСПЕХУ</a:t>
            </a:r>
          </a:p>
          <a:p>
            <a:pPr marL="0" indent="0" algn="ctr">
              <a:spcBef>
                <a:spcPts val="0"/>
              </a:spcBef>
              <a:buFont typeface="Arial" charset="0"/>
              <a:buNone/>
            </a:pPr>
            <a:r>
              <a:rPr lang="ru-RU" sz="1700" b="1" dirty="0" smtClean="0">
                <a:solidFill>
                  <a:srgbClr val="C13FA5"/>
                </a:solidFill>
              </a:rPr>
              <a:t>РАХМАТУЛЛИН </a:t>
            </a:r>
          </a:p>
          <a:p>
            <a:pPr marL="0" indent="0" algn="ctr">
              <a:spcBef>
                <a:spcPts val="0"/>
              </a:spcBef>
              <a:buFont typeface="Arial" charset="0"/>
              <a:buNone/>
            </a:pPr>
            <a:r>
              <a:rPr lang="ru-RU" sz="1700" b="1" dirty="0" smtClean="0">
                <a:solidFill>
                  <a:srgbClr val="C13FA5"/>
                </a:solidFill>
              </a:rPr>
              <a:t>РИНАТ</a:t>
            </a:r>
          </a:p>
          <a:p>
            <a:pPr marL="0" indent="0" algn="ctr">
              <a:spcBef>
                <a:spcPts val="0"/>
              </a:spcBef>
              <a:buFont typeface="Arial" charset="0"/>
              <a:buNone/>
            </a:pPr>
            <a:r>
              <a:rPr lang="ru-RU" sz="1700" b="1" dirty="0" smtClean="0">
                <a:solidFill>
                  <a:srgbClr val="C13FA5"/>
                </a:solidFill>
              </a:rPr>
              <a:t>НУРЛЫГАЯНОВИЧ</a:t>
            </a:r>
            <a:endParaRPr lang="ru-RU" sz="1700" b="1" dirty="0"/>
          </a:p>
        </p:txBody>
      </p:sp>
      <p:pic>
        <p:nvPicPr>
          <p:cNvPr id="19" name="Picture 3" descr="C:\Documents and Settings\статистик\Рабочий стол\нов год позд. презент\презент 2015г\Т.Х. У. А._Фото\IMG_1605.JPG"/>
          <p:cNvPicPr>
            <a:picLocks noChangeAspect="1" noChangeArrowheads="1"/>
          </p:cNvPicPr>
          <p:nvPr/>
        </p:nvPicPr>
        <p:blipFill rotWithShape="1">
          <a:blip r:embed="rId3" cstate="print"/>
          <a:srcRect l="30173" t="8294" r="32165" b="52788"/>
          <a:stretch/>
        </p:blipFill>
        <p:spPr bwMode="auto">
          <a:xfrm rot="228764">
            <a:off x="3729085" y="5284747"/>
            <a:ext cx="1916715" cy="14854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21" name="Picture 2" descr="C:\Documents and Settings\статистик\Рабочий стол\нов год позд. презент\фото к презентац\DSCN0366.JPG"/>
          <p:cNvPicPr>
            <a:picLocks noChangeAspect="1" noChangeArrowheads="1"/>
          </p:cNvPicPr>
          <p:nvPr/>
        </p:nvPicPr>
        <p:blipFill rotWithShape="1">
          <a:blip r:embed="rId4" cstate="print"/>
          <a:srcRect l="10519" t="8484" r="23377" b="34250"/>
          <a:stretch/>
        </p:blipFill>
        <p:spPr bwMode="auto">
          <a:xfrm>
            <a:off x="273329" y="2165542"/>
            <a:ext cx="2312563" cy="15025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22" name="Прямоугольник 21"/>
          <p:cNvSpPr/>
          <p:nvPr/>
        </p:nvSpPr>
        <p:spPr>
          <a:xfrm>
            <a:off x="-213777" y="941940"/>
            <a:ext cx="320136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i="1" dirty="0" smtClean="0">
                <a:solidFill>
                  <a:srgbClr val="FF0000"/>
                </a:solidFill>
                <a:latin typeface="+mn-lt"/>
              </a:rPr>
              <a:t>      ЗА  АКТИВНУЮ </a:t>
            </a:r>
          </a:p>
          <a:p>
            <a:pPr algn="ctr"/>
            <a:r>
              <a:rPr lang="ru-RU" sz="1700" b="1" i="1" dirty="0" smtClean="0">
                <a:solidFill>
                  <a:srgbClr val="FF0000"/>
                </a:solidFill>
                <a:latin typeface="+mn-lt"/>
              </a:rPr>
              <a:t>ЖИЗНЕННУЮ ПОЗИЦИЮ</a:t>
            </a:r>
            <a:endParaRPr lang="ru-RU" sz="1700" dirty="0">
              <a:solidFill>
                <a:srgbClr val="FF0000"/>
              </a:solidFill>
              <a:latin typeface="+mn-lt"/>
            </a:endParaRPr>
          </a:p>
          <a:p>
            <a:pPr algn="ctr">
              <a:buNone/>
            </a:pPr>
            <a:r>
              <a:rPr lang="ru-RU" sz="1700" b="1" i="1" dirty="0" smtClean="0">
                <a:solidFill>
                  <a:srgbClr val="0202BE"/>
                </a:solidFill>
                <a:latin typeface="+mn-lt"/>
              </a:rPr>
              <a:t>ТИХОНОВ </a:t>
            </a:r>
          </a:p>
          <a:p>
            <a:pPr algn="ctr">
              <a:buNone/>
            </a:pPr>
            <a:r>
              <a:rPr lang="ru-RU" sz="1700" b="1" i="1" dirty="0" smtClean="0">
                <a:solidFill>
                  <a:srgbClr val="0202BE"/>
                </a:solidFill>
                <a:latin typeface="+mn-lt"/>
              </a:rPr>
              <a:t>АЛЕКСАНДР ВАСИЛЬЕВИЧ</a:t>
            </a:r>
          </a:p>
        </p:txBody>
      </p:sp>
      <p:sp>
        <p:nvSpPr>
          <p:cNvPr id="23" name="Содержимое 2"/>
          <p:cNvSpPr txBox="1">
            <a:spLocks/>
          </p:cNvSpPr>
          <p:nvPr/>
        </p:nvSpPr>
        <p:spPr>
          <a:xfrm>
            <a:off x="2676960" y="1609086"/>
            <a:ext cx="3544162" cy="74324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1700" b="1" i="1" dirty="0" smtClean="0">
                <a:solidFill>
                  <a:srgbClr val="FF0000"/>
                </a:solidFill>
              </a:rPr>
              <a:t>ЗА НАСТАВНИЧЕСТВО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700" b="1" i="1" dirty="0" smtClean="0">
                <a:solidFill>
                  <a:srgbClr val="660066"/>
                </a:solidFill>
              </a:rPr>
              <a:t>ЗАРИПОВА АЛСУ АЛМАСОВНА</a:t>
            </a:r>
          </a:p>
        </p:txBody>
      </p:sp>
      <p:pic>
        <p:nvPicPr>
          <p:cNvPr id="24" name="Picture 2" descr="Y:\Организационно-методический отдел\Шарафутдинова Карина\Фото_151229\IMG_1653.JPG"/>
          <p:cNvPicPr>
            <a:picLocks noChangeAspect="1" noChangeArrowheads="1"/>
          </p:cNvPicPr>
          <p:nvPr/>
        </p:nvPicPr>
        <p:blipFill rotWithShape="1">
          <a:blip r:embed="rId5" cstate="print"/>
          <a:srcRect l="19435" t="9541" r="35098" b="21277"/>
          <a:stretch/>
        </p:blipFill>
        <p:spPr bwMode="auto">
          <a:xfrm>
            <a:off x="3956434" y="2297123"/>
            <a:ext cx="1770307" cy="20202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25" name="Содержимое 2"/>
          <p:cNvSpPr txBox="1">
            <a:spLocks/>
          </p:cNvSpPr>
          <p:nvPr/>
        </p:nvSpPr>
        <p:spPr>
          <a:xfrm>
            <a:off x="6221122" y="4184192"/>
            <a:ext cx="2774882" cy="83981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Arial" charset="0"/>
              <a:buNone/>
            </a:pPr>
            <a:r>
              <a:rPr lang="ru-RU" sz="1700" b="1" i="1" dirty="0" smtClean="0">
                <a:solidFill>
                  <a:srgbClr val="FF0000"/>
                </a:solidFill>
                <a:cs typeface="Times New Roman" pitchFamily="18" charset="0"/>
              </a:rPr>
              <a:t>УЧЁТ И КОНТРОЛЬ </a:t>
            </a:r>
          </a:p>
          <a:p>
            <a:pPr algn="ctr">
              <a:spcBef>
                <a:spcPts val="0"/>
              </a:spcBef>
              <a:buFont typeface="Arial" charset="0"/>
              <a:buNone/>
            </a:pPr>
            <a:r>
              <a:rPr lang="ru-RU" sz="1700" b="1" i="1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ЕРМОШКИНА </a:t>
            </a:r>
          </a:p>
          <a:p>
            <a:pPr algn="ctr">
              <a:spcBef>
                <a:spcPts val="0"/>
              </a:spcBef>
              <a:buFont typeface="Arial" charset="0"/>
              <a:buNone/>
            </a:pPr>
            <a:r>
              <a:rPr lang="ru-RU" sz="1700" b="1" i="1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НИНА ВИКТОРОВНА</a:t>
            </a:r>
            <a:endParaRPr lang="ru-RU" sz="1700" b="1" i="1" dirty="0">
              <a:solidFill>
                <a:srgbClr val="00B050"/>
              </a:solidFill>
            </a:endParaRPr>
          </a:p>
        </p:txBody>
      </p:sp>
      <p:pic>
        <p:nvPicPr>
          <p:cNvPr id="26" name="Picture 2" descr="C:\Documents and Settings\статистик\Рабочий стол\нов год позд. презент\презент 2015г\Ермошкина\IMG_1628.JPG"/>
          <p:cNvPicPr>
            <a:picLocks noChangeAspect="1" noChangeArrowheads="1"/>
          </p:cNvPicPr>
          <p:nvPr/>
        </p:nvPicPr>
        <p:blipFill rotWithShape="1">
          <a:blip r:embed="rId6" cstate="print"/>
          <a:srcRect l="35378" t="12521" r="20195" b="28399"/>
          <a:stretch/>
        </p:blipFill>
        <p:spPr bwMode="auto">
          <a:xfrm rot="21371411">
            <a:off x="7149282" y="5031833"/>
            <a:ext cx="1822797" cy="1776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27" name="Прямоугольник 26"/>
          <p:cNvSpPr/>
          <p:nvPr/>
        </p:nvSpPr>
        <p:spPr>
          <a:xfrm>
            <a:off x="7078" y="3681282"/>
            <a:ext cx="239797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i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ЛУЧШИЙ </a:t>
            </a:r>
          </a:p>
          <a:p>
            <a:pPr algn="ctr"/>
            <a:r>
              <a:rPr lang="ru-RU" sz="1700" b="1" i="1" dirty="0" smtClean="0">
                <a:solidFill>
                  <a:srgbClr val="FF0000"/>
                </a:solidFill>
                <a:latin typeface="+mn-lt"/>
                <a:cs typeface="Arial" pitchFamily="34" charset="0"/>
              </a:rPr>
              <a:t>ГОЛОС БОЛЬНИЦЫ</a:t>
            </a:r>
          </a:p>
          <a:p>
            <a:pPr algn="ctr"/>
            <a:r>
              <a:rPr lang="ru-RU" sz="1700" b="1" i="1" dirty="0" smtClean="0">
                <a:solidFill>
                  <a:srgbClr val="005024"/>
                </a:solidFill>
                <a:latin typeface="+mn-lt"/>
              </a:rPr>
              <a:t>БАБАДЖАНОВ </a:t>
            </a:r>
          </a:p>
          <a:p>
            <a:pPr algn="ctr"/>
            <a:r>
              <a:rPr lang="ru-RU" sz="1700" b="1" i="1" dirty="0" smtClean="0">
                <a:solidFill>
                  <a:srgbClr val="005024"/>
                </a:solidFill>
                <a:latin typeface="+mn-lt"/>
              </a:rPr>
              <a:t>АШОТ  РАДИКОВИЧ</a:t>
            </a:r>
            <a:endParaRPr lang="ru-RU" sz="1700" b="1" dirty="0" smtClean="0">
              <a:solidFill>
                <a:srgbClr val="005024"/>
              </a:solidFill>
              <a:latin typeface="+mn-lt"/>
            </a:endParaRPr>
          </a:p>
        </p:txBody>
      </p:sp>
      <p:pic>
        <p:nvPicPr>
          <p:cNvPr id="29" name="Picture 2" descr="H:\АРХИВ\2014\фото\фото на МД врача\фотки день врача\IMG_9323.JPG"/>
          <p:cNvPicPr>
            <a:picLocks noChangeAspect="1" noChangeArrowheads="1"/>
          </p:cNvPicPr>
          <p:nvPr/>
        </p:nvPicPr>
        <p:blipFill rotWithShape="1">
          <a:blip r:embed="rId7" cstate="print"/>
          <a:srcRect l="31640" t="40011" r="42106" b="18400"/>
          <a:stretch/>
        </p:blipFill>
        <p:spPr bwMode="auto">
          <a:xfrm rot="21343473">
            <a:off x="823655" y="4935627"/>
            <a:ext cx="1516354" cy="18014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30" name="Прямоугольник 29"/>
          <p:cNvSpPr/>
          <p:nvPr/>
        </p:nvSpPr>
        <p:spPr>
          <a:xfrm>
            <a:off x="6312132" y="1980707"/>
            <a:ext cx="294138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i="1" dirty="0" smtClean="0">
                <a:solidFill>
                  <a:srgbClr val="FF0000"/>
                </a:solidFill>
                <a:latin typeface="+mn-lt"/>
              </a:rPr>
              <a:t>ЗА ПРОРЫВ В РАБОТЕ</a:t>
            </a:r>
          </a:p>
          <a:p>
            <a:pPr algn="ctr"/>
            <a:r>
              <a:rPr lang="ru-RU" sz="1700" b="1" i="1" dirty="0" smtClean="0">
                <a:solidFill>
                  <a:srgbClr val="002060"/>
                </a:solidFill>
                <a:latin typeface="+mn-lt"/>
              </a:rPr>
              <a:t>ПРИЕМНОЕ ОТДЕЛЕНИЕ</a:t>
            </a:r>
            <a:endParaRPr lang="ru-RU" sz="17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1" name="Picture 2" descr="H:\АРХИВ\2014\фото\фото ПДО\ПДО фото\IMG_9343.JPG"/>
          <p:cNvPicPr>
            <a:picLocks noChangeAspect="1" noChangeArrowheads="1"/>
          </p:cNvPicPr>
          <p:nvPr/>
        </p:nvPicPr>
        <p:blipFill rotWithShape="1">
          <a:blip r:embed="rId8" cstate="print"/>
          <a:srcRect l="34347" t="15271" r="3226" b="20749"/>
          <a:stretch/>
        </p:blipFill>
        <p:spPr bwMode="auto">
          <a:xfrm>
            <a:off x="6551638" y="2656628"/>
            <a:ext cx="2385260" cy="14924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33" name="Содержимое 2"/>
          <p:cNvSpPr txBox="1">
            <a:spLocks/>
          </p:cNvSpPr>
          <p:nvPr/>
        </p:nvSpPr>
        <p:spPr>
          <a:xfrm>
            <a:off x="2106515" y="4488359"/>
            <a:ext cx="4437776" cy="127908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700" b="1" dirty="0" smtClean="0">
                <a:solidFill>
                  <a:srgbClr val="FF0000"/>
                </a:solidFill>
              </a:rPr>
              <a:t>ЛУЧШИЙ МОЛОДОЙ СПЕЦИАЛИСТ </a:t>
            </a:r>
          </a:p>
          <a:p>
            <a:pPr marL="0" indent="0" algn="ctr">
              <a:buNone/>
            </a:pPr>
            <a:r>
              <a:rPr lang="ru-RU" sz="1700" b="1" dirty="0" smtClean="0">
                <a:solidFill>
                  <a:srgbClr val="002060"/>
                </a:solidFill>
              </a:rPr>
              <a:t>СИСАНБАЕВ АЙНУР НУРИСЛАМОВИЧ</a:t>
            </a:r>
            <a:endParaRPr lang="ru-RU" sz="1700" dirty="0" smtClean="0"/>
          </a:p>
          <a:p>
            <a:pPr algn="ctr"/>
            <a:endParaRPr lang="ru-RU" sz="1700" b="1" dirty="0">
              <a:solidFill>
                <a:srgbClr val="002060"/>
              </a:solidFill>
            </a:endParaRPr>
          </a:p>
        </p:txBody>
      </p:sp>
      <p:sp>
        <p:nvSpPr>
          <p:cNvPr id="28" name="Двойная волна 27"/>
          <p:cNvSpPr/>
          <p:nvPr/>
        </p:nvSpPr>
        <p:spPr>
          <a:xfrm>
            <a:off x="12631" y="0"/>
            <a:ext cx="4343345" cy="973138"/>
          </a:xfrm>
          <a:prstGeom prst="doubleWave">
            <a:avLst/>
          </a:prstGeom>
          <a:solidFill>
            <a:srgbClr val="FFCCCC"/>
          </a:solidFill>
          <a:ln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i="1" cap="all" dirty="0" smtClean="0">
                <a:solidFill>
                  <a:srgbClr val="9900FF"/>
                </a:solidFill>
              </a:rPr>
              <a:t>Победители -2015 </a:t>
            </a:r>
            <a:endParaRPr lang="ru-RU" sz="3600" b="1" dirty="0">
              <a:solidFill>
                <a:srgbClr val="99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808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1"/>
          <p:cNvSpPr txBox="1">
            <a:spLocks noChangeArrowheads="1"/>
          </p:cNvSpPr>
          <p:nvPr/>
        </p:nvSpPr>
        <p:spPr bwMode="auto">
          <a:xfrm>
            <a:off x="0" y="0"/>
            <a:ext cx="9144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rgbClr val="0000FF"/>
                </a:solidFill>
                <a:latin typeface="Bookman Old Style" pitchFamily="18" charset="0"/>
              </a:rPr>
              <a:t>Стационарная медицинская помощь </a:t>
            </a:r>
          </a:p>
          <a:p>
            <a:pPr algn="ctr"/>
            <a:r>
              <a:rPr lang="ru-RU" sz="3200" b="1" dirty="0">
                <a:solidFill>
                  <a:srgbClr val="0000FF"/>
                </a:solidFill>
                <a:latin typeface="Bookman Old Style" pitchFamily="18" charset="0"/>
              </a:rPr>
              <a:t>в ГБУЗ </a:t>
            </a:r>
            <a:r>
              <a:rPr lang="ru-RU" sz="3200" b="1">
                <a:solidFill>
                  <a:srgbClr val="0000FF"/>
                </a:solidFill>
                <a:latin typeface="Bookman Old Style" pitchFamily="18" charset="0"/>
              </a:rPr>
              <a:t>РБ </a:t>
            </a:r>
            <a:r>
              <a:rPr lang="ru-RU" sz="3200" b="1" smtClean="0">
                <a:solidFill>
                  <a:srgbClr val="0000FF"/>
                </a:solidFill>
                <a:latin typeface="Bookman Old Style" pitchFamily="18" charset="0"/>
              </a:rPr>
              <a:t>БСМП </a:t>
            </a:r>
            <a:r>
              <a:rPr lang="ru-RU" sz="3200" b="1" dirty="0">
                <a:solidFill>
                  <a:srgbClr val="0000FF"/>
                </a:solidFill>
                <a:latin typeface="Bookman Old Style" pitchFamily="18" charset="0"/>
              </a:rPr>
              <a:t>г. Уфа (ОМС ПГГ) </a:t>
            </a:r>
          </a:p>
        </p:txBody>
      </p:sp>
      <p:graphicFrame>
        <p:nvGraphicFramePr>
          <p:cNvPr id="19512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96955491"/>
              </p:ext>
            </p:extLst>
          </p:nvPr>
        </p:nvGraphicFramePr>
        <p:xfrm>
          <a:off x="179388" y="1111250"/>
          <a:ext cx="8788400" cy="5179695"/>
        </p:xfrm>
        <a:graphic>
          <a:graphicData uri="http://schemas.openxmlformats.org/drawingml/2006/table">
            <a:tbl>
              <a:tblPr/>
              <a:tblGrid>
                <a:gridCol w="3695700"/>
                <a:gridCol w="1344612"/>
                <a:gridCol w="1293813"/>
                <a:gridCol w="1298575"/>
                <a:gridCol w="1155700"/>
              </a:tblGrid>
              <a:tr h="301625">
                <a:tc rowSpan="2">
                  <a:txBody>
                    <a:bodyPr/>
                    <a:lstStyle/>
                    <a:p>
                      <a:pPr marL="0" marR="0" lvl="0" indent="365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2159000" algn="l"/>
                        </a:tabLst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365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2014 год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365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2015 год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92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Абс.число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D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%</a:t>
                      </a: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D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Абс.число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D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%</a:t>
                      </a: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DDB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365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2159000" algn="l"/>
                        </a:tabLst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Пролечено всего: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89998" marR="89998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E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25 531</a:t>
                      </a: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E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99,8</a:t>
                      </a: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E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26 972</a:t>
                      </a: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E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104,6</a:t>
                      </a: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EE6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365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2159000" algn="l"/>
                        </a:tabLst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-терапевтический блок</a:t>
                      </a:r>
                    </a:p>
                  </a:txBody>
                  <a:tcPr marL="89998" marR="89998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6 135</a:t>
                      </a:r>
                    </a:p>
                  </a:txBody>
                  <a:tcPr marL="89998" marR="89998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93,5</a:t>
                      </a:r>
                    </a:p>
                  </a:txBody>
                  <a:tcPr marL="89998" marR="89998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6 173</a:t>
                      </a:r>
                    </a:p>
                  </a:txBody>
                  <a:tcPr marL="89998" marR="89998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110,3</a:t>
                      </a:r>
                    </a:p>
                  </a:txBody>
                  <a:tcPr marL="89998" marR="89998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6F0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365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2159000" algn="l"/>
                        </a:tabLst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-хирургический блок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89998" marR="89998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E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11 391</a:t>
                      </a: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E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105,0</a:t>
                      </a: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E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12 371  </a:t>
                      </a: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E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108,6</a:t>
                      </a: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EE6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365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2159000" algn="l"/>
                        </a:tabLst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-педиатрический блок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89998" marR="89998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7005</a:t>
                      </a: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98,2</a:t>
                      </a: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7 222</a:t>
                      </a: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106,3</a:t>
                      </a: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6F0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365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2159000" algn="l"/>
                        </a:tabLst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ВМП</a:t>
                      </a:r>
                    </a:p>
                  </a:txBody>
                  <a:tcPr marL="89998" marR="89998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E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652</a:t>
                      </a: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E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94,2</a:t>
                      </a: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E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894</a:t>
                      </a: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E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103,3</a:t>
                      </a: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FEE6"/>
                    </a:solidFill>
                  </a:tcPr>
                </a:tc>
              </a:tr>
              <a:tr h="1095375">
                <a:tc>
                  <a:txBody>
                    <a:bodyPr/>
                    <a:lstStyle/>
                    <a:p>
                      <a:pPr marL="0" marR="0" lvl="0" indent="365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2159000" algn="l"/>
                        </a:tabLst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Медицинская реабилитация</a:t>
                      </a:r>
                    </a:p>
                  </a:txBody>
                  <a:tcPr marL="89998" marR="89998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16 425</a:t>
                      </a: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90,5</a:t>
                      </a: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17 572</a:t>
                      </a: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6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113,3</a:t>
                      </a:r>
                    </a:p>
                  </a:txBody>
                  <a:tcPr marL="91438" marR="9143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6F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1"/>
          <p:cNvSpPr/>
          <p:nvPr/>
        </p:nvSpPr>
        <p:spPr>
          <a:xfrm>
            <a:off x="40323" y="66198"/>
            <a:ext cx="9103677" cy="3603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300" b="1" dirty="0">
                <a:solidFill>
                  <a:srgbClr val="6600CC"/>
                </a:solidFill>
                <a:cs typeface="Arial" charset="0"/>
              </a:rPr>
              <a:t>Показатели </a:t>
            </a:r>
            <a:r>
              <a:rPr lang="ru-RU" sz="2300" b="1" dirty="0" smtClean="0">
                <a:solidFill>
                  <a:srgbClr val="6600CC"/>
                </a:solidFill>
                <a:cs typeface="Arial" charset="0"/>
              </a:rPr>
              <a:t> работы терапевтической  службы  ГБУЗ  РБ  БСМП  </a:t>
            </a:r>
            <a:r>
              <a:rPr lang="ru-RU" sz="2300" b="1" dirty="0" err="1" smtClean="0">
                <a:solidFill>
                  <a:srgbClr val="6600CC"/>
                </a:solidFill>
                <a:cs typeface="Arial" charset="0"/>
              </a:rPr>
              <a:t>г.Уфы</a:t>
            </a:r>
            <a:r>
              <a:rPr lang="ru-RU" sz="2300" b="1" dirty="0" smtClean="0">
                <a:solidFill>
                  <a:srgbClr val="6600CC"/>
                </a:solidFill>
                <a:cs typeface="Arial" charset="0"/>
              </a:rPr>
              <a:t> </a:t>
            </a:r>
            <a:endParaRPr lang="ru-RU" sz="2300" b="1" dirty="0">
              <a:solidFill>
                <a:srgbClr val="6600CC"/>
              </a:solidFill>
              <a:cs typeface="Arial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xmlns="" val="2216292175"/>
              </p:ext>
            </p:extLst>
          </p:nvPr>
        </p:nvGraphicFramePr>
        <p:xfrm>
          <a:off x="-324544" y="4005064"/>
          <a:ext cx="4819709" cy="2924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545107686"/>
              </p:ext>
            </p:extLst>
          </p:nvPr>
        </p:nvGraphicFramePr>
        <p:xfrm>
          <a:off x="4495691" y="3717032"/>
          <a:ext cx="4675693" cy="3425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907888765"/>
              </p:ext>
            </p:extLst>
          </p:nvPr>
        </p:nvGraphicFramePr>
        <p:xfrm>
          <a:off x="5580112" y="620688"/>
          <a:ext cx="3443818" cy="2924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2034508697"/>
              </p:ext>
            </p:extLst>
          </p:nvPr>
        </p:nvGraphicFramePr>
        <p:xfrm>
          <a:off x="-180528" y="620688"/>
          <a:ext cx="5760640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66869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3" descr="8912891a17ddd4999b827a1cfff7f409.jpg"/>
          <p:cNvPicPr>
            <a:picLocks noChangeAspect="1"/>
          </p:cNvPicPr>
          <p:nvPr/>
        </p:nvPicPr>
        <p:blipFill>
          <a:blip r:embed="rId3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616" name="Group 1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4769874"/>
              </p:ext>
            </p:extLst>
          </p:nvPr>
        </p:nvGraphicFramePr>
        <p:xfrm>
          <a:off x="395288" y="1700213"/>
          <a:ext cx="8595036" cy="3856570"/>
        </p:xfrm>
        <a:graphic>
          <a:graphicData uri="http://schemas.openxmlformats.org/drawingml/2006/table">
            <a:tbl>
              <a:tblPr/>
              <a:tblGrid>
                <a:gridCol w="2881312"/>
                <a:gridCol w="1223963"/>
                <a:gridCol w="2087562"/>
                <a:gridCol w="2193925"/>
                <a:gridCol w="208274"/>
              </a:tblGrid>
              <a:tr h="490538">
                <a:tc rowSpan="2"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Отделение</a:t>
                      </a:r>
                    </a:p>
                  </a:txBody>
                  <a:tcPr marL="91437" marR="91437" marT="45694" marB="4569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Выполнение плана %</a:t>
                      </a:r>
                    </a:p>
                  </a:txBody>
                  <a:tcPr marL="91437" marR="91437" marT="45694" marB="456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694" marB="45694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9175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Кол-во коек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 год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 год </a:t>
                      </a:r>
                    </a:p>
                  </a:txBody>
                  <a:tcPr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2138">
                <a:tc>
                  <a:txBody>
                    <a:bodyPr/>
                    <a:lstStyle/>
                    <a:p>
                      <a:pPr marL="0" marR="0" lvl="0" indent="36513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Кардиологическое</a:t>
                      </a:r>
                    </a:p>
                  </a:txBody>
                  <a:tcPr marL="91437" marR="91437" marT="45694" marB="4569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</a:p>
                  </a:txBody>
                  <a:tcPr marL="91437" marR="91437" marT="45694" marB="456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111,9</a:t>
                      </a:r>
                    </a:p>
                  </a:txBody>
                  <a:tcPr marL="91437" marR="91437" marT="45694" marB="456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119,2</a:t>
                      </a:r>
                    </a:p>
                  </a:txBody>
                  <a:tcPr marL="91437" marR="91437" marT="45694" marB="456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4825">
                <a:tc>
                  <a:txBody>
                    <a:bodyPr/>
                    <a:lstStyle/>
                    <a:p>
                      <a:pPr marL="0" marR="0" lvl="0" indent="36513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Терапевтическое</a:t>
                      </a:r>
                    </a:p>
                  </a:txBody>
                  <a:tcPr marL="91437" marR="91437" marT="45694" marB="4569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L="91437" marR="91437" marT="45694" marB="456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80,5</a:t>
                      </a:r>
                    </a:p>
                  </a:txBody>
                  <a:tcPr marL="91437" marR="91437" marT="45694" marB="456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101,9</a:t>
                      </a:r>
                    </a:p>
                  </a:txBody>
                  <a:tcPr marL="91437" marR="91437" marT="45694" marB="456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6263">
                <a:tc>
                  <a:txBody>
                    <a:bodyPr/>
                    <a:lstStyle/>
                    <a:p>
                      <a:pPr marL="0" marR="0" lvl="0" indent="36513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Неврологическое</a:t>
                      </a:r>
                    </a:p>
                  </a:txBody>
                  <a:tcPr marL="91437" marR="91437" marT="45694" marB="4569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 marL="91437" marR="91437" marT="45694" marB="456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110,3</a:t>
                      </a:r>
                    </a:p>
                  </a:txBody>
                  <a:tcPr marL="91437" marR="91437" marT="45694" marB="456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104,3</a:t>
                      </a:r>
                    </a:p>
                  </a:txBody>
                  <a:tcPr marL="91437" marR="91437" marT="45694" marB="456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23900">
                <a:tc>
                  <a:txBody>
                    <a:bodyPr/>
                    <a:lstStyle/>
                    <a:p>
                      <a:pPr marL="0" marR="0" lvl="0" indent="36513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Неврологическое ОНМК</a:t>
                      </a:r>
                    </a:p>
                  </a:txBody>
                  <a:tcPr marL="91437" marR="91437" marT="45694" marB="4569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 marL="91437" marR="91437" marT="45694" marB="456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110,2</a:t>
                      </a:r>
                    </a:p>
                  </a:txBody>
                  <a:tcPr marL="91437" marR="91437" marT="45694" marB="456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6513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115,6</a:t>
                      </a:r>
                    </a:p>
                  </a:txBody>
                  <a:tcPr marL="91437" marR="91437" marT="45694" marB="4569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559" name="Text Box 57"/>
          <p:cNvSpPr txBox="1">
            <a:spLocks noChangeArrowheads="1"/>
          </p:cNvSpPr>
          <p:nvPr/>
        </p:nvSpPr>
        <p:spPr bwMode="auto">
          <a:xfrm>
            <a:off x="26988" y="0"/>
            <a:ext cx="911701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0000FF"/>
                </a:solidFill>
                <a:latin typeface="Bookman Old Style" pitchFamily="18" charset="0"/>
              </a:rPr>
              <a:t>Выполнение плана ОМС </a:t>
            </a:r>
          </a:p>
          <a:p>
            <a:pPr algn="ctr"/>
            <a:r>
              <a:rPr lang="ru-RU" sz="3200" b="1">
                <a:solidFill>
                  <a:srgbClr val="0000FF"/>
                </a:solidFill>
                <a:latin typeface="Bookman Old Style" pitchFamily="18" charset="0"/>
              </a:rPr>
              <a:t>терапевтическими отделениями (%)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512" y="0"/>
            <a:ext cx="8964487" cy="936625"/>
          </a:xfrm>
        </p:spPr>
        <p:txBody>
          <a:bodyPr/>
          <a:lstStyle/>
          <a:p>
            <a:r>
              <a:rPr lang="ru-RU" sz="2800" b="1" dirty="0" smtClean="0">
                <a:solidFill>
                  <a:srgbClr val="9900FF"/>
                </a:solidFill>
                <a:latin typeface="Bookman Old Style" pitchFamily="18" charset="0"/>
              </a:rPr>
              <a:t>Выполнение плана </a:t>
            </a:r>
            <a:br>
              <a:rPr lang="ru-RU" sz="2800" b="1" dirty="0" smtClean="0">
                <a:solidFill>
                  <a:srgbClr val="9900FF"/>
                </a:solidFill>
                <a:latin typeface="Bookman Old Style" pitchFamily="18" charset="0"/>
              </a:rPr>
            </a:br>
            <a:r>
              <a:rPr lang="ru-RU" sz="2800" b="1" dirty="0" smtClean="0">
                <a:solidFill>
                  <a:srgbClr val="9900FF"/>
                </a:solidFill>
                <a:latin typeface="Bookman Old Style" pitchFamily="18" charset="0"/>
              </a:rPr>
              <a:t>по медицинской реабилитации за 2015 год</a:t>
            </a:r>
          </a:p>
        </p:txBody>
      </p:sp>
      <p:graphicFrame>
        <p:nvGraphicFramePr>
          <p:cNvPr id="123945" name="Group 41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xmlns="" val="1394154731"/>
              </p:ext>
            </p:extLst>
          </p:nvPr>
        </p:nvGraphicFramePr>
        <p:xfrm>
          <a:off x="179388" y="1125538"/>
          <a:ext cx="8785225" cy="3806826"/>
        </p:xfrm>
        <a:graphic>
          <a:graphicData uri="http://schemas.openxmlformats.org/drawingml/2006/table">
            <a:tbl>
              <a:tblPr/>
              <a:tblGrid>
                <a:gridCol w="5672137"/>
                <a:gridCol w="1666875"/>
                <a:gridCol w="1446213"/>
              </a:tblGrid>
              <a:tr h="1125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Койки медицинской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реабилитации</a:t>
                      </a:r>
                    </a:p>
                  </a:txBody>
                  <a:tcPr marL="91439" marR="91439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Койко-дни</a:t>
                      </a:r>
                    </a:p>
                  </a:txBody>
                  <a:tcPr marL="91439" marR="91439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% </a:t>
                      </a:r>
                      <a:r>
                        <a:rPr kumimoji="0" 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выпол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-нения</a:t>
                      </a:r>
                    </a:p>
                  </a:txBody>
                  <a:tcPr marL="91439" marR="91439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57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В отделении травматологии-ортопедии</a:t>
                      </a:r>
                    </a:p>
                  </a:txBody>
                  <a:tcPr marL="91439" marR="91439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2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3 732</a:t>
                      </a:r>
                    </a:p>
                  </a:txBody>
                  <a:tcPr marL="91439" marR="91439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2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113,1</a:t>
                      </a:r>
                    </a:p>
                  </a:txBody>
                  <a:tcPr marL="91439" marR="91439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2E8"/>
                    </a:solidFill>
                  </a:tcPr>
                </a:tc>
              </a:tr>
              <a:tr h="657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В отделении нейрохирургии</a:t>
                      </a:r>
                    </a:p>
                  </a:txBody>
                  <a:tcPr marL="91439" marR="91439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1 926</a:t>
                      </a:r>
                    </a:p>
                  </a:txBody>
                  <a:tcPr marL="91439" marR="91439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83,5</a:t>
                      </a:r>
                    </a:p>
                  </a:txBody>
                  <a:tcPr marL="91439" marR="91439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Реабилитационное отделение</a:t>
                      </a:r>
                    </a:p>
                  </a:txBody>
                  <a:tcPr marL="91439" marR="91439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11 914</a:t>
                      </a:r>
                    </a:p>
                  </a:txBody>
                  <a:tcPr marL="91439" marR="91439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120,3</a:t>
                      </a:r>
                    </a:p>
                  </a:txBody>
                  <a:tcPr marL="91439" marR="91439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FFFF"/>
                    </a:solidFill>
                  </a:tcPr>
                </a:tc>
              </a:tr>
              <a:tr h="771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ВСЕГО</a:t>
                      </a:r>
                    </a:p>
                  </a:txBody>
                  <a:tcPr marL="91439" marR="91439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8007F"/>
                        </a:gs>
                        <a:gs pos="50000">
                          <a:srgbClr val="5400B8"/>
                        </a:gs>
                        <a:gs pos="100000">
                          <a:srgbClr val="6600DB"/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17 572</a:t>
                      </a:r>
                    </a:p>
                  </a:txBody>
                  <a:tcPr marL="91439" marR="91439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8007F"/>
                        </a:gs>
                        <a:gs pos="50000">
                          <a:srgbClr val="5400B8"/>
                        </a:gs>
                        <a:gs pos="100000">
                          <a:srgbClr val="6600DB"/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113,3</a:t>
                      </a:r>
                    </a:p>
                  </a:txBody>
                  <a:tcPr marL="91439" marR="91439"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8007F"/>
                        </a:gs>
                        <a:gs pos="50000">
                          <a:srgbClr val="5400B8"/>
                        </a:gs>
                        <a:gs pos="100000">
                          <a:srgbClr val="6600DB"/>
                        </a:gs>
                      </a:gsLst>
                      <a:lin ang="16200000" scaled="1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8045056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1"/>
          <p:cNvSpPr/>
          <p:nvPr/>
        </p:nvSpPr>
        <p:spPr>
          <a:xfrm>
            <a:off x="40323" y="66198"/>
            <a:ext cx="9103677" cy="482482"/>
          </a:xfrm>
          <a:prstGeom prst="round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2700000" scaled="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300" b="1" dirty="0" smtClean="0">
                <a:solidFill>
                  <a:schemeClr val="bg1"/>
                </a:solidFill>
                <a:cs typeface="Arial" charset="0"/>
              </a:rPr>
              <a:t>Показатели  работы  </a:t>
            </a:r>
            <a:r>
              <a:rPr lang="ru-RU" sz="2300" b="1" dirty="0">
                <a:solidFill>
                  <a:schemeClr val="bg1"/>
                </a:solidFill>
                <a:cs typeface="Arial" charset="0"/>
              </a:rPr>
              <a:t>педиатрической</a:t>
            </a:r>
            <a:r>
              <a:rPr lang="ru-RU" sz="2300" b="1" dirty="0" smtClean="0">
                <a:solidFill>
                  <a:schemeClr val="bg1"/>
                </a:solidFill>
                <a:cs typeface="Arial" charset="0"/>
              </a:rPr>
              <a:t>  службы  ГБУЗ  РБ  </a:t>
            </a:r>
            <a:r>
              <a:rPr lang="ru-RU" sz="2300" b="1" dirty="0">
                <a:solidFill>
                  <a:schemeClr val="bg1"/>
                </a:solidFill>
                <a:cs typeface="Arial" charset="0"/>
              </a:rPr>
              <a:t>БСМП </a:t>
            </a:r>
            <a:r>
              <a:rPr lang="ru-RU" sz="23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ru-RU" sz="2300" b="1" dirty="0" err="1" smtClean="0">
                <a:solidFill>
                  <a:schemeClr val="bg1"/>
                </a:solidFill>
                <a:cs typeface="Arial" charset="0"/>
              </a:rPr>
              <a:t>г.Уфы</a:t>
            </a:r>
            <a:r>
              <a:rPr lang="ru-RU" sz="2300" b="1" dirty="0" smtClean="0">
                <a:solidFill>
                  <a:schemeClr val="bg1"/>
                </a:solidFill>
                <a:cs typeface="Arial" charset="0"/>
              </a:rPr>
              <a:t> </a:t>
            </a:r>
            <a:endParaRPr lang="ru-RU" sz="2300" b="1" dirty="0">
              <a:solidFill>
                <a:schemeClr val="bg1"/>
              </a:solidFill>
              <a:cs typeface="Arial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xmlns="" val="1274629411"/>
              </p:ext>
            </p:extLst>
          </p:nvPr>
        </p:nvGraphicFramePr>
        <p:xfrm>
          <a:off x="-324544" y="4005064"/>
          <a:ext cx="4819709" cy="2924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3702614271"/>
              </p:ext>
            </p:extLst>
          </p:nvPr>
        </p:nvGraphicFramePr>
        <p:xfrm>
          <a:off x="4495691" y="3717032"/>
          <a:ext cx="4675693" cy="3425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4029225024"/>
              </p:ext>
            </p:extLst>
          </p:nvPr>
        </p:nvGraphicFramePr>
        <p:xfrm>
          <a:off x="5580112" y="620688"/>
          <a:ext cx="3443818" cy="2924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4055955611"/>
              </p:ext>
            </p:extLst>
          </p:nvPr>
        </p:nvGraphicFramePr>
        <p:xfrm>
          <a:off x="-180528" y="620688"/>
          <a:ext cx="5760640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68448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4690</TotalTime>
  <Words>2054</Words>
  <Application>Microsoft Office PowerPoint</Application>
  <PresentationFormat>Экран (4:3)</PresentationFormat>
  <Paragraphs>919</Paragraphs>
  <Slides>44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Слайд 1</vt:lpstr>
      <vt:lpstr>Объёмы оказания медицинской помощи  в ГБУЗ РБ БСМП г. Уфа за 2014 - 2015гг.</vt:lpstr>
      <vt:lpstr>Слайд 3</vt:lpstr>
      <vt:lpstr>Слайд 4</vt:lpstr>
      <vt:lpstr>Слайд 5</vt:lpstr>
      <vt:lpstr>Слайд 6</vt:lpstr>
      <vt:lpstr>Слайд 7</vt:lpstr>
      <vt:lpstr>Выполнение плана  по медицинской реабилитации за 2015 год</vt:lpstr>
      <vt:lpstr>Слайд 9</vt:lpstr>
      <vt:lpstr>Слайд 10</vt:lpstr>
      <vt:lpstr>Слайд 11</vt:lpstr>
      <vt:lpstr>Слайд 12</vt:lpstr>
      <vt:lpstr>Оперативные вмешательства  в ГБУЗ РБ БСМП г. Уфа за 2014-2015гг.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Число ЦАГ, проведенных за 12 мес. 2014/2015гг.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Целевые показатели реализации «дорожной карты»  в ГБУЗ РБ БСМП г. Уфа за 2015г.</vt:lpstr>
      <vt:lpstr>Целевые показатели реализации «дорожной карты»  в ГБУЗ РБ БСМП г. Уфа за 2015 г.</vt:lpstr>
      <vt:lpstr>Результаты экспертизы  качества оказания медицинской помощи  за 2015г.</vt:lpstr>
      <vt:lpstr>Количество проведенных медицинских советов, врачебных конференций в 2013-2015 гг. </vt:lpstr>
      <vt:lpstr>Укомплектованность кадрами ГБУЗ РБ БСМП г. Уфа  в 2014-2015гг., %</vt:lpstr>
      <vt:lpstr>Слайд 39</vt:lpstr>
      <vt:lpstr>Оборудование, закупленное в 2015 г.</vt:lpstr>
      <vt:lpstr>Укрепление материально - технической базы в 2015 г.</vt:lpstr>
      <vt:lpstr>Слайд 42</vt:lpstr>
      <vt:lpstr>Слайд 43</vt:lpstr>
      <vt:lpstr>Слайд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Статистик</cp:lastModifiedBy>
  <cp:revision>1019</cp:revision>
  <cp:lastPrinted>2016-02-16T03:14:13Z</cp:lastPrinted>
  <dcterms:modified xsi:type="dcterms:W3CDTF">2016-02-19T10:23:53Z</dcterms:modified>
</cp:coreProperties>
</file>