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27"/>
  </p:handoutMasterIdLst>
  <p:sldIdLst>
    <p:sldId id="288" r:id="rId2"/>
    <p:sldId id="277" r:id="rId3"/>
    <p:sldId id="290" r:id="rId4"/>
    <p:sldId id="276" r:id="rId5"/>
    <p:sldId id="279" r:id="rId6"/>
    <p:sldId id="280" r:id="rId7"/>
    <p:sldId id="265" r:id="rId8"/>
    <p:sldId id="282" r:id="rId9"/>
    <p:sldId id="283" r:id="rId10"/>
    <p:sldId id="284" r:id="rId11"/>
    <p:sldId id="285" r:id="rId12"/>
    <p:sldId id="286" r:id="rId13"/>
    <p:sldId id="267" r:id="rId14"/>
    <p:sldId id="287" r:id="rId15"/>
    <p:sldId id="268" r:id="rId16"/>
    <p:sldId id="300" r:id="rId17"/>
    <p:sldId id="296" r:id="rId18"/>
    <p:sldId id="297" r:id="rId19"/>
    <p:sldId id="298" r:id="rId20"/>
    <p:sldId id="269" r:id="rId21"/>
    <p:sldId id="299" r:id="rId22"/>
    <p:sldId id="292" r:id="rId23"/>
    <p:sldId id="293" r:id="rId24"/>
    <p:sldId id="301" r:id="rId25"/>
    <p:sldId id="291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EA0DBE95-5B33-4F5B-800D-46A25FE0FD16}">
          <p14:sldIdLst>
            <p14:sldId id="288"/>
            <p14:sldId id="277"/>
            <p14:sldId id="290"/>
            <p14:sldId id="276"/>
            <p14:sldId id="279"/>
            <p14:sldId id="280"/>
            <p14:sldId id="265"/>
            <p14:sldId id="282"/>
            <p14:sldId id="283"/>
            <p14:sldId id="284"/>
            <p14:sldId id="285"/>
            <p14:sldId id="286"/>
            <p14:sldId id="267"/>
            <p14:sldId id="287"/>
            <p14:sldId id="268"/>
            <p14:sldId id="300"/>
            <p14:sldId id="296"/>
            <p14:sldId id="297"/>
            <p14:sldId id="298"/>
            <p14:sldId id="269"/>
            <p14:sldId id="299"/>
            <p14:sldId id="292"/>
            <p14:sldId id="293"/>
            <p14:sldId id="301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5C2A"/>
    <a:srgbClr val="0000CC"/>
    <a:srgbClr val="385D8A"/>
    <a:srgbClr val="FFF0E1"/>
    <a:srgbClr val="D9FFD9"/>
    <a:srgbClr val="660066"/>
    <a:srgbClr val="FFFFBD"/>
    <a:srgbClr val="FFDDDD"/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4725" autoAdjust="0"/>
  </p:normalViewPr>
  <p:slideViewPr>
    <p:cSldViewPr>
      <p:cViewPr>
        <p:scale>
          <a:sx n="60" d="100"/>
          <a:sy n="60" d="100"/>
        </p:scale>
        <p:origin x="-156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ОБРАЩЕНИЯ</a:t>
            </a:r>
            <a:endParaRPr lang="ru-RU" sz="3200" dirty="0">
              <a:solidFill>
                <a:srgbClr val="C00000"/>
              </a:solidFill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Обращения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за первое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121</c:v>
                </c:pt>
                <c:pt idx="2">
                  <c:v>678</c:v>
                </c:pt>
              </c:numCache>
            </c:numRef>
          </c:val>
        </c:ser>
        <c:dLbls/>
        <c:marker val="1"/>
        <c:axId val="87893888"/>
        <c:axId val="78784768"/>
      </c:lineChart>
      <c:catAx>
        <c:axId val="87893888"/>
        <c:scaling>
          <c:orientation val="minMax"/>
        </c:scaling>
        <c:axPos val="b"/>
        <c:majorTickMark val="none"/>
        <c:tickLblPos val="nextTo"/>
        <c:crossAx val="78784768"/>
        <c:crosses val="autoZero"/>
        <c:auto val="1"/>
        <c:lblAlgn val="ctr"/>
        <c:lblOffset val="100"/>
      </c:catAx>
      <c:valAx>
        <c:axId val="787847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ОБРАЩЕНИЙ</a:t>
                </a:r>
                <a:endParaRPr lang="ru-RU" dirty="0"/>
              </a:p>
            </c:rich>
          </c:tx>
        </c:title>
        <c:numFmt formatCode="General" sourceLinked="1"/>
        <c:majorTickMark val="none"/>
        <c:tickLblPos val="nextTo"/>
        <c:crossAx val="87893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3400" dirty="0" smtClean="0">
                <a:solidFill>
                  <a:srgbClr val="C00000"/>
                </a:solidFill>
              </a:rPr>
              <a:t>КОЛИЧЕСТВО ОБРАЩЕНИЙ НА САЙТ</a:t>
            </a:r>
            <a:endParaRPr lang="ru-RU" sz="3400" dirty="0">
              <a:solidFill>
                <a:srgbClr val="C00000"/>
              </a:solidFill>
            </a:endParaRP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Отзывов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за первое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29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Вопрос ответ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за первое полугодие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31</c:v>
                </c:pt>
                <c:pt idx="2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 обращений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за первое полугодие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60</c:v>
                </c:pt>
                <c:pt idx="2">
                  <c:v>73</c:v>
                </c:pt>
              </c:numCache>
            </c:numRef>
          </c:val>
        </c:ser>
        <c:dLbls/>
        <c:marker val="1"/>
        <c:axId val="87528576"/>
        <c:axId val="87530112"/>
      </c:lineChart>
      <c:catAx>
        <c:axId val="87528576"/>
        <c:scaling>
          <c:orientation val="minMax"/>
        </c:scaling>
        <c:axPos val="b"/>
        <c:numFmt formatCode="General" sourceLinked="1"/>
        <c:majorTickMark val="none"/>
        <c:tickLblPos val="nextTo"/>
        <c:crossAx val="87530112"/>
        <c:crosses val="autoZero"/>
        <c:auto val="1"/>
        <c:lblAlgn val="ctr"/>
        <c:lblOffset val="100"/>
      </c:catAx>
      <c:valAx>
        <c:axId val="875301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ЧИСЛО ОБРАЩЕНИЙ</a:t>
                </a:r>
                <a:endParaRPr lang="ru-RU" dirty="0"/>
              </a:p>
            </c:rich>
          </c:tx>
        </c:title>
        <c:numFmt formatCode="General" sourceLinked="1"/>
        <c:majorTickMark val="none"/>
        <c:tickLblPos val="nextTo"/>
        <c:crossAx val="87528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</c:chart>
  <c:txPr>
    <a:bodyPr/>
    <a:lstStyle/>
    <a:p>
      <a:pPr>
        <a:defRPr sz="1800" b="1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РУБРИКА "ВОПРОС-ОТВЕТ"</a:t>
            </a:r>
            <a:endParaRPr lang="ru-RU" sz="3200" dirty="0">
              <a:solidFill>
                <a:srgbClr val="C00000"/>
              </a:solidFill>
            </a:endParaRPr>
          </a:p>
        </c:rich>
      </c:tx>
    </c:title>
    <c:plotArea>
      <c:layout>
        <c:manualLayout>
          <c:layoutTarget val="inner"/>
          <c:xMode val="edge"/>
          <c:yMode val="edge"/>
          <c:x val="0.21262224213070341"/>
          <c:y val="0.13573709674959883"/>
          <c:w val="0.73634038362460064"/>
          <c:h val="0.69002650736185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ответ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за первое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31</c:v>
                </c:pt>
                <c:pt idx="2">
                  <c:v>37</c:v>
                </c:pt>
              </c:numCache>
            </c:numRef>
          </c:val>
        </c:ser>
        <c:dLbls/>
        <c:marker val="1"/>
        <c:axId val="88179456"/>
        <c:axId val="88180992"/>
      </c:lineChart>
      <c:catAx>
        <c:axId val="88179456"/>
        <c:scaling>
          <c:orientation val="minMax"/>
        </c:scaling>
        <c:axPos val="b"/>
        <c:numFmt formatCode="General" sourceLinked="1"/>
        <c:majorTickMark val="none"/>
        <c:tickLblPos val="nextTo"/>
        <c:crossAx val="88180992"/>
        <c:crosses val="autoZero"/>
        <c:auto val="1"/>
        <c:lblAlgn val="ctr"/>
        <c:lblOffset val="100"/>
      </c:catAx>
      <c:valAx>
        <c:axId val="88180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ЧИСЛО ОБРАЩЕНИЙ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3.1355453258816647E-2"/>
              <c:y val="0.33633768424735117"/>
            </c:manualLayout>
          </c:layout>
        </c:title>
        <c:numFmt formatCode="General" sourceLinked="1"/>
        <c:majorTickMark val="none"/>
        <c:tickLblPos val="nextTo"/>
        <c:crossAx val="881794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ru-RU"/>
          </a:p>
        </c:txPr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tx>
        <c:rich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РУБРИКА "ОТЗЫВЫ"</a:t>
            </a:r>
            <a:endParaRPr lang="ru-RU" sz="3600" dirty="0">
              <a:solidFill>
                <a:srgbClr val="C00000"/>
              </a:solidFill>
            </a:endParaRPr>
          </a:p>
        </c:rich>
      </c:tx>
    </c:title>
    <c:plotArea>
      <c:layout>
        <c:manualLayout>
          <c:layoutTarget val="inner"/>
          <c:xMode val="edge"/>
          <c:yMode val="edge"/>
          <c:x val="0.23286026169506074"/>
          <c:y val="0.12720824761488825"/>
          <c:w val="0.7420008887901347"/>
          <c:h val="0.67775132264997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Отзывов всего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 за первое полугодие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отрицательных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 за первое полугодие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положительных</c:v>
                </c:pt>
              </c:strCache>
            </c:strRef>
          </c:tx>
          <c:marker>
            <c:symbol val="none"/>
          </c:marker>
          <c:cat>
            <c:strRef>
              <c:f>Лист1!$A$2:$A$3</c:f>
              <c:strCache>
                <c:ptCount val="2"/>
                <c:pt idx="0">
                  <c:v>2015 г.</c:v>
                </c:pt>
                <c:pt idx="1">
                  <c:v>2016 г. за первое полугодие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28</c:v>
                </c:pt>
                <c:pt idx="1">
                  <c:v>33</c:v>
                </c:pt>
              </c:numCache>
            </c:numRef>
          </c:val>
        </c:ser>
        <c:dLbls/>
        <c:marker val="1"/>
        <c:axId val="89064960"/>
        <c:axId val="89066496"/>
      </c:lineChart>
      <c:catAx>
        <c:axId val="89064960"/>
        <c:scaling>
          <c:orientation val="minMax"/>
        </c:scaling>
        <c:axPos val="b"/>
        <c:numFmt formatCode="General" sourceLinked="1"/>
        <c:majorTickMark val="none"/>
        <c:tickLblPos val="nextTo"/>
        <c:crossAx val="89066496"/>
        <c:crosses val="autoZero"/>
        <c:auto val="1"/>
        <c:lblAlgn val="ctr"/>
        <c:lblOffset val="100"/>
      </c:catAx>
      <c:valAx>
        <c:axId val="8906649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ЧИСЛО ОБРАЩЕНИЙ</a:t>
                </a:r>
                <a:endParaRPr lang="ru-RU" dirty="0"/>
              </a:p>
            </c:rich>
          </c:tx>
        </c:title>
        <c:numFmt formatCode="General" sourceLinked="1"/>
        <c:majorTickMark val="none"/>
        <c:tickLblPos val="nextTo"/>
        <c:crossAx val="89064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ru-RU"/>
          </a:p>
        </c:txPr>
      </c:dTable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F5250-900E-4558-86D2-11759BD12577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579E8-E556-44AB-8FD6-523DDC6D46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7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82464C-604B-4FBE-B407-D47D15997959}" type="datetimeFigureOut">
              <a:rPr lang="ru-RU" smtClean="0"/>
              <a:pPr/>
              <a:t>22.08.2016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7130E25-9109-4824-93D8-C95BFF7F7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572528" cy="37147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удовлетворённости 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качеством 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оказания 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медицинской помощи за 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полугодие 2016 г.</a:t>
            </a:r>
          </a:p>
          <a:p>
            <a:pPr algn="ctr"/>
            <a:endParaRPr lang="ru-RU" sz="11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7143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ГБУЗ РБ БСМП г.Уфа</a:t>
            </a:r>
            <a:endParaRPr lang="ru-RU" sz="3600" dirty="0"/>
          </a:p>
        </p:txBody>
      </p:sp>
      <p:pic>
        <p:nvPicPr>
          <p:cNvPr id="1026" name="Picture 2" descr="X:\ОРГАНИЗАЦИОННО-МЕТОДИЧЕСКИЙ ОТДЕЛ\Шарафутдинова Карина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1739332" cy="1714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7620" y="5286388"/>
            <a:ext cx="5286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Зам.гл.врача по ОМР    </a:t>
            </a:r>
            <a:r>
              <a:rPr lang="ru-RU" b="1" dirty="0" err="1" smtClean="0"/>
              <a:t>Газизова</a:t>
            </a:r>
            <a:r>
              <a:rPr lang="ru-RU" b="1" dirty="0" smtClean="0"/>
              <a:t> Н.Р.</a:t>
            </a:r>
          </a:p>
          <a:p>
            <a:r>
              <a:rPr lang="ru-RU" b="1" dirty="0" smtClean="0"/>
              <a:t>Врач-методист ОМО     </a:t>
            </a:r>
            <a:r>
              <a:rPr lang="ru-RU" b="1" dirty="0" err="1" smtClean="0"/>
              <a:t>Шарафутдинова</a:t>
            </a:r>
            <a:r>
              <a:rPr lang="ru-RU" b="1" dirty="0" smtClean="0"/>
              <a:t> К.А.</a:t>
            </a:r>
          </a:p>
          <a:p>
            <a:r>
              <a:rPr lang="ru-RU" b="1" dirty="0" smtClean="0"/>
              <a:t>Врач-методист   отд.управления и экспертизы качества оказания </a:t>
            </a:r>
            <a:r>
              <a:rPr lang="ru-RU" b="1" dirty="0" err="1" smtClean="0"/>
              <a:t>мед.услуг</a:t>
            </a:r>
            <a:r>
              <a:rPr lang="ru-RU" b="1" dirty="0" smtClean="0"/>
              <a:t>   </a:t>
            </a:r>
            <a:r>
              <a:rPr lang="ru-RU" b="1" dirty="0" err="1" smtClean="0"/>
              <a:t>Хайретдинова</a:t>
            </a:r>
            <a:r>
              <a:rPr lang="ru-RU" b="1" dirty="0" smtClean="0"/>
              <a:t>  А.Р.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доброжелательность</a:t>
            </a:r>
            <a:r>
              <a:rPr lang="ru-RU" sz="2800" b="1" cap="all" dirty="0">
                <a:solidFill>
                  <a:srgbClr val="C00000"/>
                </a:solidFill>
              </a:rPr>
              <a:t>, </a:t>
            </a:r>
            <a:r>
              <a:rPr lang="ru-RU" sz="2800" b="1" cap="all" dirty="0" smtClean="0">
                <a:solidFill>
                  <a:srgbClr val="C00000"/>
                </a:solidFill>
              </a:rPr>
              <a:t>вежливость </a:t>
            </a: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и  компетентность </a:t>
            </a: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работников </a:t>
            </a:r>
            <a:r>
              <a:rPr lang="ru-RU" sz="2800" b="1" cap="all" dirty="0">
                <a:solidFill>
                  <a:srgbClr val="C00000"/>
                </a:solidFill>
              </a:rPr>
              <a:t>медицинской </a:t>
            </a:r>
            <a:r>
              <a:rPr lang="ru-RU" sz="2800" b="1" cap="all" dirty="0" smtClean="0">
                <a:solidFill>
                  <a:srgbClr val="C00000"/>
                </a:solidFill>
              </a:rPr>
              <a:t>организации</a:t>
            </a:r>
          </a:p>
          <a:p>
            <a:pPr algn="ctr">
              <a:buNone/>
            </a:pPr>
            <a:endParaRPr lang="ru-RU" sz="2800" b="1" u="sng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b="1" dirty="0" smtClean="0"/>
              <a:t>доля потребителей услуг, которые высоко оценивают доброжелательность, вежливость и внимательность врачебного персонала медицинской организации – </a:t>
            </a:r>
            <a:r>
              <a:rPr lang="ru-RU" sz="2600" b="1" dirty="0" smtClean="0">
                <a:solidFill>
                  <a:srgbClr val="3333FF"/>
                </a:solidFill>
              </a:rPr>
              <a:t>98,89</a:t>
            </a:r>
            <a:r>
              <a:rPr lang="ru-RU" sz="2600" b="1" u="sng" dirty="0" smtClean="0">
                <a:solidFill>
                  <a:srgbClr val="3333FF"/>
                </a:solidFill>
              </a:rPr>
              <a:t>%;</a:t>
            </a:r>
            <a:r>
              <a:rPr lang="ru-RU" sz="26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/>
              <a:t>доля потребителей услуг, которые высоко оценивают доброжелательность, вежливость и внимательность среднего мед. персонала медицинской организации – </a:t>
            </a:r>
            <a:r>
              <a:rPr lang="ru-RU" sz="2600" b="1" u="sng" dirty="0" smtClean="0">
                <a:solidFill>
                  <a:srgbClr val="3333FF"/>
                </a:solidFill>
              </a:rPr>
              <a:t>97,96%;</a:t>
            </a:r>
          </a:p>
          <a:p>
            <a:pPr>
              <a:lnSpc>
                <a:spcPct val="150000"/>
              </a:lnSpc>
            </a:pPr>
            <a:endParaRPr lang="ru-RU" sz="2800" b="1" u="sng" dirty="0" smtClean="0">
              <a:solidFill>
                <a:srgbClr val="3333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cap="all" dirty="0" smtClean="0">
                <a:solidFill>
                  <a:srgbClr val="C00000"/>
                </a:solidFill>
              </a:rPr>
              <a:t>удовлетворенность </a:t>
            </a:r>
            <a:r>
              <a:rPr lang="ru-RU" sz="3600" b="1" cap="all" dirty="0">
                <a:solidFill>
                  <a:srgbClr val="C00000"/>
                </a:solidFill>
              </a:rPr>
              <a:t>качеством обслуживания в медицинской </a:t>
            </a:r>
            <a:r>
              <a:rPr lang="ru-RU" sz="3600" b="1" cap="all" dirty="0" smtClean="0">
                <a:solidFill>
                  <a:srgbClr val="C00000"/>
                </a:solidFill>
              </a:rPr>
              <a:t>организации</a:t>
            </a:r>
          </a:p>
          <a:p>
            <a:pPr algn="ctr">
              <a:buNone/>
            </a:pPr>
            <a:endParaRPr lang="ru-RU" sz="3600" b="1" cap="all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ДОЛЯ ПАЦИЕНТОВ, УДОВЛЕТВОРЕННЫХ  КАЧЕСТВОМ ОКАЗАНИЯ МЕДИЦИНСКОЙ ПОМОЩИ </a:t>
            </a:r>
            <a:r>
              <a:rPr lang="ru-RU" sz="2800" b="1" dirty="0" smtClean="0"/>
              <a:t>– </a:t>
            </a:r>
            <a:r>
              <a:rPr lang="ru-RU" sz="2800" b="1" dirty="0" smtClean="0">
                <a:solidFill>
                  <a:srgbClr val="3333FF"/>
                </a:solidFill>
              </a:rPr>
              <a:t>88,81</a:t>
            </a:r>
            <a:r>
              <a:rPr lang="ru-RU" sz="2800" b="1" u="sng" dirty="0" smtClean="0">
                <a:solidFill>
                  <a:srgbClr val="3333FF"/>
                </a:solidFill>
              </a:rPr>
              <a:t>%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доля </a:t>
            </a:r>
            <a:r>
              <a:rPr lang="ru-RU" sz="2800" b="1" dirty="0"/>
              <a:t>пациентов, удовлетворенных продолжительностью, условиями ожидания, отношением персонала медицинской организации в приемном </a:t>
            </a:r>
            <a:r>
              <a:rPr lang="ru-RU" sz="2800" b="1" dirty="0" smtClean="0"/>
              <a:t>покое – </a:t>
            </a:r>
            <a:r>
              <a:rPr lang="ru-RU" sz="2800" b="1" u="sng" dirty="0" smtClean="0">
                <a:solidFill>
                  <a:srgbClr val="3333FF"/>
                </a:solidFill>
              </a:rPr>
              <a:t>99,66%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3200" b="1" cap="all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200" b="1" cap="all" dirty="0" smtClean="0">
                <a:solidFill>
                  <a:srgbClr val="C00000"/>
                </a:solidFill>
              </a:rPr>
              <a:t>удовлетворенность </a:t>
            </a:r>
            <a:r>
              <a:rPr lang="ru-RU" sz="3200" b="1" cap="all" dirty="0">
                <a:solidFill>
                  <a:srgbClr val="C00000"/>
                </a:solidFill>
              </a:rPr>
              <a:t>качеством обслуживания в медицинской </a:t>
            </a:r>
            <a:r>
              <a:rPr lang="ru-RU" sz="3200" b="1" cap="all" dirty="0" smtClean="0">
                <a:solidFill>
                  <a:srgbClr val="C00000"/>
                </a:solidFill>
              </a:rPr>
              <a:t>организации</a:t>
            </a:r>
          </a:p>
          <a:p>
            <a:pPr marL="0" indent="0">
              <a:buNone/>
            </a:pPr>
            <a:endParaRPr lang="ru-RU" sz="2400" b="1" u="sng" dirty="0" smtClean="0">
              <a:solidFill>
                <a:srgbClr val="3333FF"/>
              </a:solidFill>
            </a:endParaRPr>
          </a:p>
          <a:p>
            <a:r>
              <a:rPr lang="ru-RU" sz="2600" b="1" dirty="0"/>
              <a:t>удовлетворенность пребыванием в медицинской организации в ночное время – </a:t>
            </a:r>
            <a:r>
              <a:rPr lang="ru-RU" sz="2600" b="1" u="sng" dirty="0" smtClean="0">
                <a:solidFill>
                  <a:srgbClr val="3333FF"/>
                </a:solidFill>
              </a:rPr>
              <a:t>97,28%</a:t>
            </a:r>
            <a:endParaRPr lang="ru-RU" sz="2600" b="1" dirty="0" smtClean="0"/>
          </a:p>
          <a:p>
            <a:endParaRPr lang="ru-RU" sz="2600" b="1" dirty="0"/>
          </a:p>
          <a:p>
            <a:r>
              <a:rPr lang="ru-RU" sz="2600" b="1" dirty="0" smtClean="0"/>
              <a:t>доля </a:t>
            </a:r>
            <a:r>
              <a:rPr lang="ru-RU" sz="2600" b="1" dirty="0"/>
              <a:t>пациентов, удовлетворенных качеством уборки </a:t>
            </a:r>
            <a:r>
              <a:rPr lang="ru-RU" sz="2600" b="1" dirty="0" smtClean="0"/>
              <a:t>помещений (палаты, коридоры, туалеты) – </a:t>
            </a:r>
            <a:r>
              <a:rPr lang="ru-RU" sz="2600" b="1" u="sng" dirty="0" smtClean="0">
                <a:solidFill>
                  <a:srgbClr val="3333FF"/>
                </a:solidFill>
              </a:rPr>
              <a:t>94,23</a:t>
            </a:r>
            <a:r>
              <a:rPr lang="ru-RU" sz="2600" b="1" u="sng" dirty="0" smtClean="0"/>
              <a:t> </a:t>
            </a:r>
            <a:r>
              <a:rPr lang="ru-RU" sz="2600" b="1" u="sng" dirty="0" smtClean="0">
                <a:solidFill>
                  <a:srgbClr val="3333FF"/>
                </a:solidFill>
              </a:rPr>
              <a:t>%</a:t>
            </a:r>
            <a:endParaRPr lang="ru-RU" sz="2600" b="1" u="sng" dirty="0" smtClean="0"/>
          </a:p>
          <a:p>
            <a:endParaRPr lang="ru-RU" sz="2600" b="1" u="sng" dirty="0">
              <a:solidFill>
                <a:srgbClr val="3333FF"/>
              </a:solidFill>
            </a:endParaRPr>
          </a:p>
          <a:p>
            <a:r>
              <a:rPr lang="ru-RU" sz="2600" b="1" dirty="0"/>
              <a:t>доля пациентов, удовлетворенных </a:t>
            </a:r>
            <a:r>
              <a:rPr lang="ru-RU" sz="2600" b="1" dirty="0" smtClean="0"/>
              <a:t>питанием </a:t>
            </a:r>
            <a:r>
              <a:rPr lang="ru-RU" sz="2600" b="1" dirty="0"/>
              <a:t>в медицинской организации – </a:t>
            </a:r>
            <a:r>
              <a:rPr lang="ru-RU" sz="2600" b="1" u="sng" dirty="0" smtClean="0">
                <a:solidFill>
                  <a:srgbClr val="3333FF"/>
                </a:solidFill>
              </a:rPr>
              <a:t>72,88%</a:t>
            </a:r>
            <a:endParaRPr lang="ru-RU" sz="2600" b="1" u="sng" dirty="0">
              <a:solidFill>
                <a:srgbClr val="3333FF"/>
              </a:solidFill>
            </a:endParaRPr>
          </a:p>
          <a:p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142984"/>
          <a:ext cx="8858312" cy="5715017"/>
        </p:xfrm>
        <a:graphic>
          <a:graphicData uri="http://schemas.openxmlformats.org/drawingml/2006/table">
            <a:tbl>
              <a:tblPr/>
              <a:tblGrid>
                <a:gridCol w="4429156"/>
                <a:gridCol w="4429156"/>
              </a:tblGrid>
              <a:tr h="297743">
                <a:tc gridSpan="2">
                  <a:txBody>
                    <a:bodyPr/>
                    <a:lstStyle/>
                    <a:p>
                      <a:pPr marL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ВРАЧИ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896">
                <a:tc>
                  <a:txBody>
                    <a:bodyPr/>
                    <a:lstStyle/>
                    <a:p>
                      <a:pPr marL="127635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излишняя поспешность в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работе,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недостаточное внимание к больным, нетактичное отношение к больным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Calibri"/>
                        </a:rPr>
                        <a:t>ДЛОР, ОМР,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Calibri"/>
                        </a:rPr>
                        <a:t> терапия, кардиология, ДХО, гнойная хирургия, урология, неврология, ДСО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4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тсутствие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информирования о заболевании, о сути предстоящих медицинских вмешательств, их возможном риске для здоровья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Calibri"/>
                        </a:rPr>
                        <a:t>Неврология,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Calibri"/>
                        </a:rPr>
                        <a:t> ДХО, терапия, НХО, ДЛОР, ОМР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2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Средний </a:t>
                      </a:r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медицинский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персонал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3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излишняя поспешность в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работе,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недостаточное внимание к больным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, невыполнение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назначений врача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Calibri"/>
                        </a:rPr>
                        <a:t>ДЛОР, ОМР, ДСО, терапия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93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н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есвоевременное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оказание экстренной помощи в случае ухудшения здоровья в ночное время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9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о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тсутствие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ночных обходов палат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Calibri"/>
                        </a:rPr>
                        <a:t>ДХО, урология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82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Младший </a:t>
                      </a:r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медицинский персонал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плохое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качество уборки </a:t>
                      </a:r>
                      <a:r>
                        <a:rPr lang="ru-RU" sz="1600" b="1" dirty="0">
                          <a:latin typeface="+mn-lt"/>
                          <a:ea typeface="Calibri"/>
                          <a:cs typeface="Calibri"/>
                        </a:rPr>
                        <a:t>в палатах, туалете, коридоре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Calibri"/>
                        </a:rPr>
                        <a:t>Гнойная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Calibri"/>
                        </a:rPr>
                        <a:t> хирургия, ДХО, ДСО</a:t>
                      </a:r>
                      <a:endParaRPr lang="ru-RU" sz="16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500958" cy="8572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</a:t>
            </a:r>
            <a:r>
              <a:rPr lang="ru-RU" sz="2600" b="1" dirty="0" smtClean="0">
                <a:solidFill>
                  <a:srgbClr val="C00000"/>
                </a:solidFill>
              </a:rPr>
              <a:t> НЕДОСТАТКИ В РАБОТЕ ПЕРСОНАЛА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по данным анкетирования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285728"/>
            <a:ext cx="1857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000" b="1" u="sng" dirty="0" smtClean="0">
                <a:solidFill>
                  <a:srgbClr val="0000CC"/>
                </a:solidFill>
              </a:rPr>
              <a:t>295</a:t>
            </a:r>
            <a:r>
              <a:rPr lang="ru-RU" sz="2000" b="1" dirty="0" smtClean="0">
                <a:solidFill>
                  <a:srgbClr val="0000CC"/>
                </a:solidFill>
              </a:rPr>
              <a:t> опрошенных</a:t>
            </a:r>
            <a:endParaRPr lang="ru-RU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858312" cy="4037374"/>
        </p:xfrm>
        <a:graphic>
          <a:graphicData uri="http://schemas.openxmlformats.org/drawingml/2006/table">
            <a:tbl>
              <a:tblPr/>
              <a:tblGrid>
                <a:gridCol w="2286015"/>
                <a:gridCol w="6572297"/>
              </a:tblGrid>
              <a:tr h="714380">
                <a:tc gridSpan="2">
                  <a:txBody>
                    <a:bodyPr/>
                    <a:lstStyle/>
                    <a:p>
                      <a:pPr marL="127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Время ожидания госпитализации в приемном отделении</a:t>
                      </a:r>
                      <a:endParaRPr lang="ru-RU" sz="2000" b="1" dirty="0">
                        <a:solidFill>
                          <a:srgbClr val="0000CC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278">
                <a:tc>
                  <a:txBody>
                    <a:bodyPr/>
                    <a:lstStyle/>
                    <a:p>
                      <a:pPr marL="127635"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1-2 часа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Calibri"/>
                        </a:rPr>
                        <a:t>Хирургия, травматология, ОМР, НХО, ДХО, ДЛОР, гнойная хирургия,</a:t>
                      </a:r>
                      <a:r>
                        <a:rPr lang="ru-RU" sz="2000" b="1" baseline="0" dirty="0" smtClean="0">
                          <a:latin typeface="+mn-lt"/>
                          <a:ea typeface="Calibri"/>
                          <a:cs typeface="Calibri"/>
                        </a:rPr>
                        <a:t> ДСО, неврология, НСО, РХМДЛ, терапия, урология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2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более 2 часов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Calibri"/>
                        </a:rPr>
                        <a:t>Терапия, ОМР, неврология, НСО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031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Приобретение медикаментов</a:t>
                      </a:r>
                      <a:r>
                        <a:rPr lang="ru-RU" sz="2000" b="1" baseline="0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 и расходных материалов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00CC"/>
                          </a:solidFill>
                          <a:latin typeface="+mn-lt"/>
                          <a:ea typeface="Calibri"/>
                          <a:cs typeface="Calibri"/>
                        </a:rPr>
                        <a:t>пациентами за свой счет</a:t>
                      </a:r>
                      <a:endParaRPr lang="ru-RU" sz="2000" b="1" dirty="0">
                        <a:solidFill>
                          <a:srgbClr val="0000CC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5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Calibri"/>
                        </a:rPr>
                        <a:t>Гнойная хирургия, ДЛОР, ДХО, НХО, ОМР,</a:t>
                      </a:r>
                      <a:r>
                        <a:rPr lang="ru-RU" sz="2000" b="1" baseline="0" dirty="0" smtClean="0">
                          <a:latin typeface="+mn-lt"/>
                          <a:ea typeface="Calibri"/>
                          <a:cs typeface="Calibri"/>
                        </a:rPr>
                        <a:t> травматология, терапия</a:t>
                      </a:r>
                      <a:endParaRPr lang="ru-RU" sz="2000" b="1" dirty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6858048" cy="7143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ОСНОВНЫЕ НЕДОСТАТКИ 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C00000"/>
                </a:solidFill>
              </a:rPr>
              <a:t>по данным анкетирования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285728"/>
            <a:ext cx="2428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400" b="1" u="sng" dirty="0" smtClean="0">
                <a:solidFill>
                  <a:srgbClr val="0000CC"/>
                </a:solidFill>
              </a:rPr>
              <a:t>295</a:t>
            </a:r>
            <a:r>
              <a:rPr lang="ru-RU" sz="2400" b="1" dirty="0" smtClean="0">
                <a:solidFill>
                  <a:srgbClr val="0000CC"/>
                </a:solidFill>
              </a:rPr>
              <a:t> опрошенных</a:t>
            </a:r>
            <a:endParaRPr lang="ru-RU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ПРЕДЛОЖЕНИЯ ПАЦИЕНТОВ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22568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Регулярное достоверное предоставление информации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  о состоянии здоровья (все отделения);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</a:rPr>
              <a:t> Ввести новые виды электронного управления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ea typeface="Calibri" pitchFamily="34" charset="0"/>
              </a:rPr>
              <a:t>  информацией(неврология);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 Разместить телевизор в холл (урология);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 Открыть   игровую комнату для   детей (ДХО);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Предоставить м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икроволновые печи (травматология);</a:t>
            </a:r>
            <a:endParaRPr lang="ru-RU" sz="2800" b="1" i="1" dirty="0" smtClean="0">
              <a:ea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Повесить з</a:t>
            </a:r>
            <a:r>
              <a:rPr lang="ru-RU" sz="2800" b="1" i="1" dirty="0" smtClean="0"/>
              <a:t>еркала в палату и коридор (РХМДЛ);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i="1" dirty="0" smtClean="0">
                <a:ea typeface="Calibri" pitchFamily="34" charset="0"/>
                <a:cs typeface="Arial" pitchFamily="34" charset="0"/>
              </a:rPr>
              <a:t> Разместить  душевую кабину в палату (травматология)</a:t>
            </a:r>
            <a:endParaRPr lang="ru-RU" sz="2800" b="1" i="1" dirty="0" smtClean="0"/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Разнообразить и</a:t>
            </a:r>
            <a:r>
              <a:rPr lang="ru-RU" sz="2800" b="1" i="1" dirty="0" smtClean="0"/>
              <a:t> улучшить качество приготовления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i="1" dirty="0" smtClean="0"/>
              <a:t>  пищи (все отделения)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864663444"/>
              </p:ext>
            </p:extLst>
          </p:nvPr>
        </p:nvGraphicFramePr>
        <p:xfrm>
          <a:off x="755576" y="764704"/>
          <a:ext cx="782419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21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42942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4300" b="1" dirty="0" smtClean="0">
                <a:solidFill>
                  <a:srgbClr val="C00000"/>
                </a:solidFill>
              </a:rPr>
              <a:t>ОБРАЩЕНИЯ ЗА </a:t>
            </a:r>
            <a:r>
              <a:rPr lang="en-US" sz="4300" b="1" dirty="0" smtClean="0">
                <a:solidFill>
                  <a:srgbClr val="C00000"/>
                </a:solidFill>
              </a:rPr>
              <a:t>I</a:t>
            </a:r>
            <a:r>
              <a:rPr lang="ru-RU" sz="4300" b="1" dirty="0" smtClean="0">
                <a:solidFill>
                  <a:srgbClr val="C00000"/>
                </a:solidFill>
              </a:rPr>
              <a:t> ПОЛУГОДИЕ 2016 ГОДА</a:t>
            </a:r>
          </a:p>
          <a:p>
            <a:pPr>
              <a:lnSpc>
                <a:spcPct val="110000"/>
              </a:lnSpc>
              <a:buNone/>
            </a:pPr>
            <a:endParaRPr lang="ru-RU" sz="3600" b="1" dirty="0" smtClean="0"/>
          </a:p>
          <a:p>
            <a:pPr marL="514350" indent="-514350" algn="just">
              <a:lnSpc>
                <a:spcPct val="110000"/>
              </a:lnSpc>
              <a:buAutoNum type="arabicPeriod"/>
            </a:pPr>
            <a:endParaRPr lang="ru-RU" sz="3200" dirty="0" smtClean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110000"/>
              </a:lnSpc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1. </a:t>
            </a:r>
            <a:r>
              <a:rPr lang="ru-RU" sz="3300" b="1" dirty="0" smtClean="0">
                <a:solidFill>
                  <a:srgbClr val="C00000"/>
                </a:solidFill>
              </a:rPr>
              <a:t>153</a:t>
            </a:r>
            <a:r>
              <a:rPr lang="ru-RU" sz="3300" dirty="0" smtClean="0"/>
              <a:t> </a:t>
            </a:r>
            <a:r>
              <a:rPr lang="ru-RU" sz="3300" b="1" dirty="0" smtClean="0"/>
              <a:t>- </a:t>
            </a:r>
            <a:r>
              <a:rPr lang="ru-RU" sz="3300" b="1" dirty="0"/>
              <a:t>от физических и юридических лиц</a:t>
            </a:r>
            <a:r>
              <a:rPr lang="ru-RU" sz="3300" dirty="0"/>
              <a:t>, </a:t>
            </a:r>
            <a:r>
              <a:rPr lang="ru-RU" sz="3300" dirty="0" smtClean="0"/>
              <a:t>(121 -личными заявлениями). </a:t>
            </a:r>
          </a:p>
          <a:p>
            <a:pPr marL="514350" indent="-514350" algn="just">
              <a:lnSpc>
                <a:spcPct val="110000"/>
              </a:lnSpc>
              <a:buNone/>
            </a:pPr>
            <a:r>
              <a:rPr lang="ru-RU" sz="3300" dirty="0" smtClean="0"/>
              <a:t>     Из них, 24 обращения - на качество оказания медицинской помощи и 3 - на работу охраны, АХЧ;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2. </a:t>
            </a:r>
            <a:r>
              <a:rPr lang="ru-RU" sz="3300" b="1" dirty="0" smtClean="0">
                <a:solidFill>
                  <a:srgbClr val="C00000"/>
                </a:solidFill>
              </a:rPr>
              <a:t>525</a:t>
            </a:r>
            <a:r>
              <a:rPr lang="ru-RU" sz="3300" b="1" dirty="0" smtClean="0"/>
              <a:t> обращений</a:t>
            </a:r>
            <a:r>
              <a:rPr lang="ru-RU" sz="3300" dirty="0" smtClean="0"/>
              <a:t>: 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- на официальный сайт учреждения;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- в книгах отзывов;</a:t>
            </a:r>
          </a:p>
          <a:p>
            <a:pPr>
              <a:lnSpc>
                <a:spcPct val="110000"/>
              </a:lnSpc>
              <a:buNone/>
            </a:pPr>
            <a:r>
              <a:rPr lang="ru-RU" sz="3300" dirty="0" smtClean="0"/>
              <a:t>- ящики «Задай вопрос главному врачу».</a:t>
            </a:r>
            <a:endParaRPr lang="ru-RU" sz="3300" dirty="0"/>
          </a:p>
          <a:p>
            <a:pPr>
              <a:lnSpc>
                <a:spcPct val="110000"/>
              </a:lnSpc>
            </a:pP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xmlns="" val="25578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34263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7095279"/>
              </p:ext>
            </p:extLst>
          </p:nvPr>
        </p:nvGraphicFramePr>
        <p:xfrm>
          <a:off x="323528" y="188640"/>
          <a:ext cx="8280920" cy="63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057252"/>
          </a:xfrm>
          <a:prstGeom prst="round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КОНТРОЛЬ КАЧЕСТВА МЕДИЦИНСКОЙ ДЕЯТЕЛЬНОСТИ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(субъективная оценка)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785926"/>
            <a:ext cx="2357454" cy="57150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rgbClr val="007635"/>
                </a:solidFill>
              </a:rPr>
              <a:t>анкетирование</a:t>
            </a:r>
            <a:endParaRPr lang="ru-RU" b="1" cap="all" dirty="0">
              <a:solidFill>
                <a:srgbClr val="007635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1643050"/>
            <a:ext cx="1857388" cy="785818"/>
          </a:xfrm>
          <a:prstGeom prst="roundRect">
            <a:avLst/>
          </a:prstGeom>
          <a:noFill/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rgbClr val="7030A0"/>
                </a:solidFill>
              </a:rPr>
              <a:t>Обращения   граждан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2689606" y="-96468"/>
            <a:ext cx="728674" cy="3036115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279233" y="350019"/>
            <a:ext cx="585798" cy="2000264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286248" y="2786058"/>
            <a:ext cx="178595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Письменные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5572140"/>
            <a:ext cx="2857520" cy="1142984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Письменное обращение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 администрации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 вышестоящим организациям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5786454"/>
            <a:ext cx="2214578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Обращение в книге отзывов и предложений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00958" y="2714620"/>
            <a:ext cx="1285884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Устные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43636" y="4071942"/>
            <a:ext cx="2571768" cy="1428760"/>
          </a:xfrm>
          <a:prstGeom prst="roundRect">
            <a:avLst/>
          </a:prstGeom>
          <a:solidFill>
            <a:schemeClr val="bg1"/>
          </a:solidFill>
          <a:ln>
            <a:solidFill>
              <a:srgbClr val="6600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При личном обращении к руководителям органов </a:t>
            </a:r>
            <a:r>
              <a:rPr lang="ru-RU" b="1" dirty="0" err="1" smtClean="0">
                <a:solidFill>
                  <a:srgbClr val="7030A0"/>
                </a:solidFill>
              </a:rPr>
              <a:t>гос</a:t>
            </a:r>
            <a:r>
              <a:rPr lang="ru-RU" b="1" dirty="0" smtClean="0">
                <a:solidFill>
                  <a:srgbClr val="7030A0"/>
                </a:solidFill>
              </a:rPr>
              <a:t>. власти и организаций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5918" y="3071810"/>
            <a:ext cx="2286016" cy="92869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5C2A"/>
                </a:solidFill>
              </a:rPr>
              <a:t>Прямое</a:t>
            </a:r>
          </a:p>
          <a:p>
            <a:pPr algn="ctr"/>
            <a:r>
              <a:rPr lang="ru-RU" b="1" dirty="0" smtClean="0">
                <a:solidFill>
                  <a:srgbClr val="005C2A"/>
                </a:solidFill>
              </a:rPr>
              <a:t>непосредственное анкетирование</a:t>
            </a:r>
            <a:endParaRPr lang="ru-RU" b="1" dirty="0">
              <a:solidFill>
                <a:srgbClr val="005C2A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4286256"/>
            <a:ext cx="2500330" cy="85725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7635"/>
                </a:solidFill>
              </a:rPr>
              <a:t>Дистанционное</a:t>
            </a:r>
          </a:p>
          <a:p>
            <a:pPr algn="ctr"/>
            <a:r>
              <a:rPr lang="ru-RU" b="1" dirty="0" smtClean="0">
                <a:solidFill>
                  <a:srgbClr val="007635"/>
                </a:solidFill>
              </a:rPr>
              <a:t>с использованием интернет технологий</a:t>
            </a:r>
          </a:p>
        </p:txBody>
      </p:sp>
      <p:cxnSp>
        <p:nvCxnSpPr>
          <p:cNvPr id="22" name="Прямая со стрелкой 21"/>
          <p:cNvCxnSpPr>
            <a:stCxn id="5" idx="2"/>
            <a:endCxn id="15" idx="0"/>
          </p:cNvCxnSpPr>
          <p:nvPr/>
        </p:nvCxnSpPr>
        <p:spPr>
          <a:xfrm rot="16200000" flipH="1">
            <a:off x="1875215" y="2018099"/>
            <a:ext cx="714380" cy="1393041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2"/>
            <a:endCxn id="16" idx="0"/>
          </p:cNvCxnSpPr>
          <p:nvPr/>
        </p:nvCxnSpPr>
        <p:spPr>
          <a:xfrm rot="5400000">
            <a:off x="535753" y="3286124"/>
            <a:ext cx="1928826" cy="71438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1"/>
            <a:endCxn id="9" idx="0"/>
          </p:cNvCxnSpPr>
          <p:nvPr/>
        </p:nvCxnSpPr>
        <p:spPr>
          <a:xfrm rot="10800000" flipV="1">
            <a:off x="5179224" y="2035958"/>
            <a:ext cx="464347" cy="750099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3"/>
            <a:endCxn id="13" idx="0"/>
          </p:cNvCxnSpPr>
          <p:nvPr/>
        </p:nvCxnSpPr>
        <p:spPr>
          <a:xfrm>
            <a:off x="7500958" y="2035959"/>
            <a:ext cx="642942" cy="678661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  <a:endCxn id="14" idx="0"/>
          </p:cNvCxnSpPr>
          <p:nvPr/>
        </p:nvCxnSpPr>
        <p:spPr>
          <a:xfrm rot="5400000">
            <a:off x="7565249" y="3493291"/>
            <a:ext cx="442922" cy="714380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2"/>
            <a:endCxn id="12" idx="1"/>
          </p:cNvCxnSpPr>
          <p:nvPr/>
        </p:nvCxnSpPr>
        <p:spPr>
          <a:xfrm rot="16200000" flipH="1">
            <a:off x="4425550" y="4454130"/>
            <a:ext cx="2543196" cy="1035851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2"/>
            <a:endCxn id="11" idx="3"/>
          </p:cNvCxnSpPr>
          <p:nvPr/>
        </p:nvCxnSpPr>
        <p:spPr>
          <a:xfrm rot="5400000">
            <a:off x="3546868" y="4511277"/>
            <a:ext cx="2443174" cy="821537"/>
          </a:xfrm>
          <a:prstGeom prst="straightConnector1">
            <a:avLst/>
          </a:prstGeom>
          <a:ln w="63500">
            <a:solidFill>
              <a:srgbClr val="66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0" y="214290"/>
            <a:ext cx="1128308" cy="153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3748" tIns="528471" rIns="32374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00034" y="332656"/>
            <a:ext cx="8229600" cy="566811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800" b="1" dirty="0" smtClean="0">
                <a:solidFill>
                  <a:srgbClr val="C00000"/>
                </a:solidFill>
              </a:rPr>
              <a:t>РУБРИКА «ВОПРОС-ОТВЕТ» </a:t>
            </a:r>
          </a:p>
          <a:p>
            <a:pPr>
              <a:lnSpc>
                <a:spcPct val="150000"/>
              </a:lnSpc>
              <a:buNone/>
            </a:pPr>
            <a:r>
              <a:rPr lang="ru-RU" sz="4800" dirty="0" smtClean="0"/>
              <a:t>   За </a:t>
            </a:r>
            <a:r>
              <a:rPr lang="en-US" sz="4800" dirty="0" smtClean="0"/>
              <a:t>I </a:t>
            </a:r>
            <a:r>
              <a:rPr lang="ru-RU" sz="4800" dirty="0" smtClean="0"/>
              <a:t>квартал 2016г.поступило 19 вопросов и 18 - за </a:t>
            </a:r>
            <a:r>
              <a:rPr lang="en-US" sz="4800" dirty="0" smtClean="0"/>
              <a:t>II</a:t>
            </a:r>
            <a:r>
              <a:rPr lang="ru-RU" sz="4800" dirty="0" smtClean="0"/>
              <a:t> квартал. </a:t>
            </a:r>
          </a:p>
          <a:p>
            <a:pPr>
              <a:lnSpc>
                <a:spcPct val="150000"/>
              </a:lnSpc>
              <a:buNone/>
            </a:pPr>
            <a:r>
              <a:rPr lang="ru-RU" sz="4800" dirty="0" smtClean="0"/>
              <a:t>  На все 37 вопросов были даны ответы через электронную почту больницы.</a:t>
            </a:r>
          </a:p>
          <a:p>
            <a:pPr algn="ctr">
              <a:lnSpc>
                <a:spcPct val="150000"/>
              </a:lnSpc>
              <a:buNone/>
            </a:pPr>
            <a:endParaRPr lang="ru-RU" sz="2800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786842" y="338328"/>
            <a:ext cx="142876" cy="116184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/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8582810"/>
              </p:ext>
            </p:extLst>
          </p:nvPr>
        </p:nvGraphicFramePr>
        <p:xfrm>
          <a:off x="467544" y="260648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0" y="214290"/>
            <a:ext cx="1128308" cy="153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3748" tIns="528471" rIns="32374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82342" y="332656"/>
            <a:ext cx="8229600" cy="1167518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19200" b="1" dirty="0" smtClean="0">
                <a:solidFill>
                  <a:srgbClr val="C00000"/>
                </a:solidFill>
              </a:rPr>
              <a:t>КНИГИ ОТЗЫВОВ</a:t>
            </a:r>
          </a:p>
          <a:p>
            <a:pPr>
              <a:lnSpc>
                <a:spcPct val="120000"/>
              </a:lnSpc>
              <a:buNone/>
            </a:pPr>
            <a:r>
              <a:rPr lang="ru-RU" sz="19200" dirty="0" smtClean="0"/>
              <a:t>  За </a:t>
            </a:r>
            <a:r>
              <a:rPr lang="en-US" sz="19200" dirty="0" smtClean="0"/>
              <a:t>I </a:t>
            </a:r>
            <a:r>
              <a:rPr lang="ru-RU" sz="19200" dirty="0" smtClean="0"/>
              <a:t>полугодие 2016 г. проверены Книги отзывов клинических и </a:t>
            </a:r>
            <a:r>
              <a:rPr lang="ru-RU" sz="19200" dirty="0" err="1" smtClean="0"/>
              <a:t>параклинических</a:t>
            </a:r>
            <a:r>
              <a:rPr lang="ru-RU" sz="19200" dirty="0" smtClean="0"/>
              <a:t> отделений. Замечаний нет.  Благодарностей - 215</a:t>
            </a:r>
            <a:r>
              <a:rPr lang="ru-RU" sz="21600" dirty="0" smtClean="0"/>
              <a:t>.  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0" y="214290"/>
            <a:ext cx="1128308" cy="153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3748" tIns="528471" rIns="32374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5200" b="1" dirty="0" smtClean="0">
                <a:solidFill>
                  <a:srgbClr val="C00000"/>
                </a:solidFill>
              </a:rPr>
              <a:t>ЯЩИКИ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5200" b="1" dirty="0" smtClean="0">
                <a:solidFill>
                  <a:srgbClr val="C00000"/>
                </a:solidFill>
              </a:rPr>
              <a:t>«ЗАДАЙ ВОПРОС ГЛАВНОМУ ВРАЧУ»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4200" b="1" dirty="0" smtClean="0"/>
              <a:t>  </a:t>
            </a:r>
            <a:r>
              <a:rPr lang="ru-RU" sz="4200" dirty="0" smtClean="0"/>
              <a:t>Задать вопрос главному врачу можно оставив обращение в почтовых ящиках  бежевого цвета, размещенных в 2-х холлах и приемном покое (3 шт.)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4200" dirty="0" smtClean="0"/>
              <a:t>  За </a:t>
            </a:r>
            <a:r>
              <a:rPr lang="en-US" sz="4200" dirty="0" smtClean="0"/>
              <a:t>I</a:t>
            </a:r>
            <a:r>
              <a:rPr lang="ru-RU" sz="4200" dirty="0" smtClean="0"/>
              <a:t> квартал 2016 г. поступило 9 вопросов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4200" dirty="0" smtClean="0"/>
              <a:t>  и 10- за </a:t>
            </a:r>
            <a:r>
              <a:rPr lang="en-US" sz="4200" dirty="0" smtClean="0"/>
              <a:t>II</a:t>
            </a:r>
            <a:r>
              <a:rPr lang="ru-RU" sz="4200" dirty="0" smtClean="0"/>
              <a:t> квартал. Вопросы были как от пациентов, так и от сотрудников Больницы.</a:t>
            </a:r>
          </a:p>
          <a:p>
            <a:pPr algn="ctr">
              <a:buNone/>
            </a:pPr>
            <a:endParaRPr lang="ru-RU" sz="2000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81395" y="0"/>
            <a:ext cx="430165" cy="2053493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ПРЕДЛОЖЕНИЯ</a:t>
            </a:r>
          </a:p>
          <a:p>
            <a:pPr marL="0" indent="0" algn="ctr">
              <a:buNone/>
            </a:pPr>
            <a:endParaRPr lang="ru-RU" sz="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Признать работу по проведению анализа удовлетворенности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качеством медицинской помощи по данным анкетирования пациентов и обращениям удовлетворительной.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Продолжить работу по анкетированию пациентов и ознакомлению сотрудников с данными оценки качества медицинской деятельности.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Продолжить организацию встреч пациентов с администрацией учреждения с целью обеспечения прав граждан в сфере охраны здоровья.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Активизировать работу по повышению уровня информированности пациентов о первичной и вторичной профилактике заболеваний, оказании медицинской помощи с применением современных видов электронного  управления информацией.</a:t>
            </a:r>
          </a:p>
          <a:p>
            <a:pPr marL="342900" indent="-342900" algn="just">
              <a:buAutoNum type="arabicPeriod"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404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0" y="214290"/>
            <a:ext cx="1128308" cy="153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23748" tIns="528471" rIns="323748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69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124744"/>
            <a:ext cx="6912768" cy="41549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86742" cy="785794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Федеральные законы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1142984"/>
            <a:ext cx="8858312" cy="1143008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Указ Президента Российской Федерации от 7 мая 2012 г. N 597 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«О мероприятиях по реализации государственной социальной политики»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000504"/>
            <a:ext cx="7715304" cy="2428892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Федеральный закон №256 от 21.07.2014 г. «О внесении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571744"/>
            <a:ext cx="8215370" cy="1285884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Федеральный закон № 323-ФЗ от 21.11.2011 г. «Об основах здоровья граждан в Российской Федерации»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614364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929618" cy="714356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Федеральные законы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642918"/>
            <a:ext cx="7572428" cy="1500198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Приказ МЗ РФ от 28.11.2014 г. №787н «Об утверждении показателей, характеризующих общие критерии оценки качества оказания услуг медицинскими организациями»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3786190"/>
            <a:ext cx="8786874" cy="2928958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Приказ МЗ РФ от 20.02.2015 г. №956н «Об информации, необходимой для проведения независимой оценки качества оказания услуг МО, и требованиях к содержанию к форме предоставления информации о деятельности МО, размещаемой на официальных сайтах МЗ РФ, органов государственной власти субъектов РФ, органов местного самоуправления  и МО в информационно-телекоммуникационной сети «Интернет» 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214554"/>
            <a:ext cx="8215370" cy="142876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Приказ МЗ РФ от 14.05.2015 г. №1240 «Об утверждении Методических рекомендаций по проведению независимой оценки качества оказания услуг медицинскими организациями»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614364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1214422"/>
            <a:ext cx="8858312" cy="1785950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  <a:tileRect/>
          </a:gra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Приказ Министерства здравоохранения РФ от 03.03.2016 г. №136 «Об организации работ по независимой оценке качества оказания услуг медицинскими организациями»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643446"/>
            <a:ext cx="8644030" cy="2000264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Приказ Министерства здравоохранения Республики Башкортостан от 2 октября 2013 г. N 2910-Д «О создании Общественного совета по защите прав пациентов при Министерстве здравоохранения Республики Башкортостан»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3143247"/>
            <a:ext cx="8115300" cy="1000127"/>
          </a:xfr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Республиканские законы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8596" y="142852"/>
            <a:ext cx="7786742" cy="928694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Федеральные законы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788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Состав Общественного совета по защите прав пациентов при МЗ РБ </a:t>
            </a:r>
          </a:p>
          <a:p>
            <a:pPr algn="ctr"/>
            <a:endParaRPr lang="ru-RU" sz="1600" b="1" u="sng" dirty="0" smtClean="0"/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Муртазин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Зуфар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Ядкарович</a:t>
            </a:r>
            <a:r>
              <a:rPr lang="ru-RU" b="1" u="sng" dirty="0" smtClean="0"/>
              <a:t> </a:t>
            </a:r>
            <a:r>
              <a:rPr lang="ru-RU" sz="1600" b="1" dirty="0" smtClean="0"/>
              <a:t>- помощник проректора ГБОУ ВПО БГМУ по лечебной работе, председатель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Ахметшин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Радик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Радифович</a:t>
            </a:r>
            <a:r>
              <a:rPr lang="ru-RU" sz="1600" b="1" dirty="0" smtClean="0"/>
              <a:t> - руководитель филиала Всероссийского Общества </a:t>
            </a:r>
            <a:r>
              <a:rPr lang="ru-RU" sz="1600" b="1" dirty="0" err="1" smtClean="0"/>
              <a:t>ОнкоГематологии</a:t>
            </a:r>
            <a:r>
              <a:rPr lang="ru-RU" sz="1600" b="1" dirty="0" smtClean="0"/>
              <a:t> "Содействие" в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Бакиров </a:t>
            </a:r>
            <a:r>
              <a:rPr lang="ru-RU" b="1" u="sng" dirty="0" err="1" smtClean="0"/>
              <a:t>Ахат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Бариевич</a:t>
            </a:r>
            <a:r>
              <a:rPr lang="ru-RU" b="1" u="sng" dirty="0" smtClean="0"/>
              <a:t> </a:t>
            </a:r>
            <a:r>
              <a:rPr lang="ru-RU" sz="1600" b="1" dirty="0" smtClean="0"/>
              <a:t>- вице-президент Национальной медицинской палаты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Васинская</a:t>
            </a:r>
            <a:r>
              <a:rPr lang="ru-RU" b="1" u="sng" dirty="0" smtClean="0"/>
              <a:t> Маргарита Николаевна</a:t>
            </a:r>
            <a:r>
              <a:rPr lang="ru-RU" sz="1600" b="1" dirty="0" smtClean="0"/>
              <a:t> - председатель БРО "Общероссийская общественная организация инвалидов-больных рассеянным склерозом"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Галимов</a:t>
            </a:r>
            <a:r>
              <a:rPr lang="ru-RU" b="1" u="sng" dirty="0" smtClean="0"/>
              <a:t> Айдар </a:t>
            </a:r>
            <a:r>
              <a:rPr lang="ru-RU" b="1" u="sng" dirty="0" err="1" smtClean="0"/>
              <a:t>Ганиевич</a:t>
            </a:r>
            <a:r>
              <a:rPr lang="ru-RU" b="1" u="sng" dirty="0" smtClean="0"/>
              <a:t> </a:t>
            </a:r>
            <a:r>
              <a:rPr lang="ru-RU" sz="1600" b="1" dirty="0" smtClean="0"/>
              <a:t>- народный артист Республики Башкортостан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Диваева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Флюра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Ахметовна</a:t>
            </a:r>
            <a:r>
              <a:rPr lang="ru-RU" b="1" u="sng" dirty="0" smtClean="0"/>
              <a:t> </a:t>
            </a:r>
            <a:r>
              <a:rPr lang="ru-RU" sz="1600" b="1" dirty="0" smtClean="0"/>
              <a:t>- председатель Совета ветеранов Аппарата Правительства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Дубровская Анна Ивановна </a:t>
            </a:r>
            <a:r>
              <a:rPr lang="ru-RU" sz="1600" b="1" dirty="0" smtClean="0"/>
              <a:t>- президент Региональной Общественной Организации "</a:t>
            </a:r>
            <a:r>
              <a:rPr lang="ru-RU" sz="1600" b="1" dirty="0" err="1" smtClean="0"/>
              <a:t>ГолосАнти</a:t>
            </a:r>
            <a:r>
              <a:rPr lang="ru-RU" sz="1600" b="1" dirty="0" smtClean="0"/>
              <a:t>/СПИД"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Кандалов Юрий Владимирович </a:t>
            </a:r>
            <a:r>
              <a:rPr lang="ru-RU" sz="1600" b="1" dirty="0" smtClean="0"/>
              <a:t>- президент РО РБ Межрегиональной Общественной Организации </a:t>
            </a:r>
            <a:r>
              <a:rPr lang="ru-RU" sz="1600" b="1" dirty="0" err="1" smtClean="0"/>
              <a:t>Нефрологических</a:t>
            </a:r>
            <a:r>
              <a:rPr lang="ru-RU" sz="1600" b="1" dirty="0" smtClean="0"/>
              <a:t> Пациентов "НЕФРО-ЛИГА"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Карнаухова </a:t>
            </a:r>
            <a:r>
              <a:rPr lang="ru-RU" b="1" u="sng" dirty="0" err="1" smtClean="0"/>
              <a:t>Альфия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Шакировна</a:t>
            </a:r>
            <a:r>
              <a:rPr lang="ru-RU" b="1" u="sng" dirty="0" smtClean="0"/>
              <a:t> </a:t>
            </a:r>
            <a:r>
              <a:rPr lang="ru-RU" sz="1600" b="1" dirty="0" smtClean="0"/>
              <a:t>- президент РО Всероссийского общества гемофилии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Ковальская Светлана </a:t>
            </a:r>
            <a:r>
              <a:rPr lang="ru-RU" b="1" u="sng" dirty="0" err="1" smtClean="0"/>
              <a:t>Флюсовна</a:t>
            </a:r>
            <a:r>
              <a:rPr lang="ru-RU" b="1" u="sng" dirty="0" smtClean="0"/>
              <a:t> </a:t>
            </a:r>
            <a:r>
              <a:rPr lang="ru-RU" sz="1600" b="1" dirty="0" smtClean="0"/>
              <a:t>- вице-президент Правления Медицинской Лиги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Савченко Оксана Владимировна </a:t>
            </a:r>
            <a:r>
              <a:rPr lang="ru-RU" sz="1600" b="1" dirty="0" smtClean="0"/>
              <a:t>- восьмикратная чемпионка </a:t>
            </a:r>
            <a:r>
              <a:rPr lang="ru-RU" sz="1600" b="1" dirty="0" err="1" smtClean="0"/>
              <a:t>Паралимпийских</a:t>
            </a:r>
            <a:r>
              <a:rPr lang="ru-RU" sz="1600" b="1" dirty="0" smtClean="0"/>
              <a:t> игр по плаванию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smtClean="0"/>
              <a:t>Симонов Юрий Петрович </a:t>
            </a:r>
            <a:r>
              <a:rPr lang="ru-RU" sz="1600" b="1" dirty="0" smtClean="0"/>
              <a:t>- председатель РО Общероссийской общественной организации "Российский Красный Крест" по РБ</a:t>
            </a:r>
          </a:p>
          <a:p>
            <a:pPr algn="just">
              <a:buFont typeface="Arial" pitchFamily="34" charset="0"/>
              <a:buChar char="•"/>
            </a:pPr>
            <a:r>
              <a:rPr lang="ru-RU" b="1" u="sng" dirty="0" err="1" smtClean="0"/>
              <a:t>Утяшева</a:t>
            </a:r>
            <a:r>
              <a:rPr lang="ru-RU" b="1" u="sng" dirty="0" smtClean="0"/>
              <a:t> Римма </a:t>
            </a:r>
            <a:r>
              <a:rPr lang="ru-RU" b="1" u="sng" dirty="0" err="1" smtClean="0"/>
              <a:t>Амировна</a:t>
            </a:r>
            <a:r>
              <a:rPr lang="ru-RU" b="1" u="sng" dirty="0" smtClean="0"/>
              <a:t> </a:t>
            </a:r>
            <a:r>
              <a:rPr lang="ru-RU" sz="1600" b="1" dirty="0" smtClean="0"/>
              <a:t>- депутат Государственного Собрания - Курултая Республики Башкортостан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5"/>
          <a:ext cx="9144001" cy="5792683"/>
        </p:xfrm>
        <a:graphic>
          <a:graphicData uri="http://schemas.openxmlformats.org/drawingml/2006/table">
            <a:tbl>
              <a:tblPr/>
              <a:tblGrid>
                <a:gridCol w="2711669"/>
                <a:gridCol w="1576552"/>
                <a:gridCol w="1198180"/>
                <a:gridCol w="1828800"/>
                <a:gridCol w="1828800"/>
              </a:tblGrid>
              <a:tr h="8567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ru-RU" sz="2800" b="1" i="0" u="sng" strike="noStrike" dirty="0" smtClean="0">
                          <a:solidFill>
                            <a:srgbClr val="0000CC"/>
                          </a:solidFill>
                          <a:latin typeface="Calibri"/>
                        </a:rPr>
                        <a:t>295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CC"/>
                          </a:solidFill>
                          <a:latin typeface="Calibri"/>
                        </a:rPr>
                        <a:t> опрошенных</a:t>
                      </a:r>
                      <a:endParaRPr lang="ru-RU" sz="2800" b="1" i="0" u="none" strike="noStrike" dirty="0">
                        <a:solidFill>
                          <a:srgbClr val="0000C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не в полном объеме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не ответили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Г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инекология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Г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нойная 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хирургия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92,3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7,7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ДЛОР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85,0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ДСО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ДХО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Кардиология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95,5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Неврология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77,7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27,3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НСО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83,3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16,7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ОМР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87,0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8,7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РХМДЛ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68,4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31,6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Т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ерапия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Т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равматология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У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рология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FD9"/>
                    </a:solidFill>
                  </a:tcPr>
                </a:tc>
              </a:tr>
              <a:tr h="324453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Х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ирургия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95,5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</a:tr>
              <a:tr h="38737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2400" b="1" i="0" u="none" strike="noStrike" dirty="0">
                          <a:solidFill>
                            <a:srgbClr val="0000CC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88,81</a:t>
                      </a:r>
                      <a:endParaRPr lang="ru-RU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0,34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CC"/>
                          </a:solidFill>
                          <a:latin typeface="Calibri"/>
                        </a:rPr>
                        <a:t>1,35</a:t>
                      </a:r>
                      <a:endParaRPr lang="ru-RU" sz="2400" b="1" i="0" u="none" strike="noStrike" dirty="0">
                        <a:solidFill>
                          <a:srgbClr val="0000CC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5C2A"/>
                          </a:solidFill>
                          <a:latin typeface="Calibri"/>
                        </a:rPr>
                        <a:t>9,5</a:t>
                      </a:r>
                      <a:endParaRPr lang="ru-RU" sz="2400" b="1" i="0" u="none" strike="noStrike" dirty="0">
                        <a:solidFill>
                          <a:srgbClr val="005C2A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УДОВЛЕТВОРЕННОСТЬ КАЧЕСТВОМ ОКАЗАНИЯ МЕДИЦИНСКОЙ ПОМОЩИ в ГБУЗ РБ БСМП г. Уфа за </a:t>
            </a:r>
            <a:r>
              <a:rPr lang="en-US" sz="2400" b="1" dirty="0" smtClean="0">
                <a:solidFill>
                  <a:srgbClr val="C00000"/>
                </a:solidFill>
              </a:rPr>
              <a:t>I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полуг</a:t>
            </a:r>
            <a:r>
              <a:rPr lang="ru-RU" sz="2400" b="1" dirty="0" smtClean="0">
                <a:solidFill>
                  <a:srgbClr val="C00000"/>
                </a:solidFill>
              </a:rPr>
              <a:t>. 2016г.  </a:t>
            </a:r>
            <a:r>
              <a:rPr lang="ru-RU" sz="1600" b="1" i="1" dirty="0" smtClean="0">
                <a:solidFill>
                  <a:srgbClr val="660066"/>
                </a:solidFill>
              </a:rPr>
              <a:t>(по данным анкетирования)</a:t>
            </a:r>
            <a:endParaRPr lang="ru-RU" sz="1600" b="1" i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комфортность </a:t>
            </a:r>
            <a:r>
              <a:rPr lang="ru-RU" sz="2800" b="1" cap="all" dirty="0">
                <a:solidFill>
                  <a:srgbClr val="C00000"/>
                </a:solidFill>
              </a:rPr>
              <a:t>условий и доступность </a:t>
            </a:r>
            <a:endParaRPr lang="ru-RU" sz="2800" b="1" cap="all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получения </a:t>
            </a:r>
            <a:r>
              <a:rPr lang="ru-RU" sz="2800" b="1" cap="all" dirty="0">
                <a:solidFill>
                  <a:srgbClr val="C00000"/>
                </a:solidFill>
              </a:rPr>
              <a:t>медицинских услуг, </a:t>
            </a:r>
            <a:endParaRPr lang="ru-RU" sz="2800" b="1" cap="all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в </a:t>
            </a:r>
            <a:r>
              <a:rPr lang="ru-RU" sz="2800" b="1" cap="all" dirty="0">
                <a:solidFill>
                  <a:srgbClr val="C00000"/>
                </a:solidFill>
              </a:rPr>
              <a:t>том числе для граждан </a:t>
            </a:r>
            <a:endParaRPr lang="ru-RU" sz="2800" b="1" cap="all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C00000"/>
                </a:solidFill>
              </a:rPr>
              <a:t>с </a:t>
            </a:r>
            <a:r>
              <a:rPr lang="ru-RU" sz="2800" b="1" cap="all" dirty="0">
                <a:solidFill>
                  <a:srgbClr val="C00000"/>
                </a:solidFill>
              </a:rPr>
              <a:t>ограниченными возможностями </a:t>
            </a:r>
            <a:r>
              <a:rPr lang="ru-RU" sz="2800" b="1" cap="all" dirty="0" smtClean="0">
                <a:solidFill>
                  <a:srgbClr val="C00000"/>
                </a:solidFill>
              </a:rPr>
              <a:t>здоровья</a:t>
            </a:r>
          </a:p>
          <a:p>
            <a:pPr algn="ctr">
              <a:buNone/>
            </a:pPr>
            <a:endParaRPr lang="ru-RU" sz="2800" b="1" cap="all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dirty="0"/>
              <a:t>доля пациентов, у которых не возникла необходимость приобретать лекарственные средства, необходимые для лечения, за свой счет </a:t>
            </a:r>
            <a:r>
              <a:rPr lang="ru-RU" sz="2400" b="1" dirty="0" smtClean="0"/>
              <a:t>– </a:t>
            </a:r>
            <a:r>
              <a:rPr lang="ru-RU" b="1" u="sng" dirty="0" smtClean="0">
                <a:solidFill>
                  <a:srgbClr val="3333FF"/>
                </a:solidFill>
              </a:rPr>
              <a:t>91,86</a:t>
            </a:r>
            <a:r>
              <a:rPr lang="ru-RU" sz="2400" b="1" u="sng" dirty="0" smtClean="0">
                <a:solidFill>
                  <a:srgbClr val="3333FF"/>
                </a:solidFill>
              </a:rPr>
              <a:t>%;</a:t>
            </a:r>
          </a:p>
          <a:p>
            <a:pPr>
              <a:lnSpc>
                <a:spcPct val="150000"/>
              </a:lnSpc>
            </a:pPr>
            <a:endParaRPr lang="ru-RU" sz="2400" b="1" dirty="0"/>
          </a:p>
          <a:p>
            <a:pPr>
              <a:lnSpc>
                <a:spcPct val="150000"/>
              </a:lnSpc>
            </a:pPr>
            <a:r>
              <a:rPr lang="ru-RU" sz="2400" b="1" dirty="0"/>
              <a:t>доля пациентов, у которых не возникла необходимость оплачивать дополнительные диагностические исследования за свой счет </a:t>
            </a:r>
            <a:r>
              <a:rPr lang="ru-RU" sz="2400" b="1" dirty="0" smtClean="0"/>
              <a:t>– </a:t>
            </a:r>
            <a:r>
              <a:rPr lang="ru-RU" sz="2400" b="1" u="sng" dirty="0" smtClean="0">
                <a:solidFill>
                  <a:srgbClr val="3333FF"/>
                </a:solidFill>
              </a:rPr>
              <a:t>91,86%;</a:t>
            </a:r>
            <a:endParaRPr lang="ru-RU" sz="2400" u="sng" dirty="0">
              <a:solidFill>
                <a:srgbClr val="3333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68760"/>
            <a:ext cx="8229600" cy="50910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cap="all" dirty="0" smtClean="0">
                <a:solidFill>
                  <a:srgbClr val="C00000"/>
                </a:solidFill>
              </a:rPr>
              <a:t>время </a:t>
            </a:r>
            <a:r>
              <a:rPr lang="ru-RU" sz="3600" b="1" cap="all" dirty="0">
                <a:solidFill>
                  <a:srgbClr val="C00000"/>
                </a:solidFill>
              </a:rPr>
              <a:t>ожидания в очереди </a:t>
            </a:r>
            <a:endParaRPr lang="ru-RU" sz="3600" b="1" cap="all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cap="all" dirty="0" smtClean="0">
                <a:solidFill>
                  <a:srgbClr val="C00000"/>
                </a:solidFill>
              </a:rPr>
              <a:t>при </a:t>
            </a:r>
            <a:r>
              <a:rPr lang="ru-RU" sz="3600" b="1" cap="all" dirty="0">
                <a:solidFill>
                  <a:srgbClr val="C00000"/>
                </a:solidFill>
              </a:rPr>
              <a:t>получении медицинской </a:t>
            </a:r>
            <a:r>
              <a:rPr lang="ru-RU" sz="3600" b="1" cap="all" dirty="0" smtClean="0">
                <a:solidFill>
                  <a:srgbClr val="C00000"/>
                </a:solidFill>
              </a:rPr>
              <a:t>услуги</a:t>
            </a:r>
          </a:p>
          <a:p>
            <a:pPr algn="ctr">
              <a:buNone/>
            </a:pPr>
            <a:endParaRPr lang="ru-RU" sz="2400" b="1" cap="all" dirty="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/>
              <a:t>время ожидания в приемном отделении </a:t>
            </a:r>
            <a:r>
              <a:rPr lang="ru-RU" sz="3600" b="1" dirty="0" smtClean="0"/>
              <a:t>не более 30 мин. – </a:t>
            </a:r>
            <a:r>
              <a:rPr lang="ru-RU" sz="3600" b="1" u="sng" dirty="0" smtClean="0">
                <a:solidFill>
                  <a:srgbClr val="3333FF"/>
                </a:solidFill>
              </a:rPr>
              <a:t>82,0% </a:t>
            </a:r>
          </a:p>
          <a:p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1517</TotalTime>
  <Words>1348</Words>
  <Application>Microsoft Office PowerPoint</Application>
  <PresentationFormat>Экран (4:3)</PresentationFormat>
  <Paragraphs>257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               ГБУЗ РБ БСМП г.Уфа</vt:lpstr>
      <vt:lpstr>Слайд 2</vt:lpstr>
      <vt:lpstr>Федеральные законы</vt:lpstr>
      <vt:lpstr>Федеральные законы</vt:lpstr>
      <vt:lpstr>Республиканские законы</vt:lpstr>
      <vt:lpstr>Слайд 6</vt:lpstr>
      <vt:lpstr>УДОВЛЕТВОРЕННОСТЬ КАЧЕСТВОМ ОКАЗАНИЯ МЕДИЦИНСКОЙ ПОМОЩИ в ГБУЗ РБ БСМП г. Уфа за I полуг. 2016г.  (по данным анкетирования)</vt:lpstr>
      <vt:lpstr>Слайд 8</vt:lpstr>
      <vt:lpstr>Слайд 9</vt:lpstr>
      <vt:lpstr>Слайд 10</vt:lpstr>
      <vt:lpstr>Слайд 11</vt:lpstr>
      <vt:lpstr>Слайд 12</vt:lpstr>
      <vt:lpstr>ОСНОВНЫЕ НЕДОСТАТКИ В РАБОТЕ ПЕРСОНАЛА  по данным анкетирования</vt:lpstr>
      <vt:lpstr>ОСНОВНЫЕ НЕДОСТАТКИ   по данным анкетирования</vt:lpstr>
      <vt:lpstr>ПРЕДЛОЖЕНИЯ ПАЦИЕНТОВ</vt:lpstr>
      <vt:lpstr>Слайд 16</vt:lpstr>
      <vt:lpstr>Слайд 17</vt:lpstr>
      <vt:lpstr>Слайд 18</vt:lpstr>
      <vt:lpstr>Слайд 19</vt:lpstr>
      <vt:lpstr>  </vt:lpstr>
      <vt:lpstr>Слайд 21</vt:lpstr>
      <vt:lpstr>Слайд 22</vt:lpstr>
      <vt:lpstr>  </vt:lpstr>
      <vt:lpstr>Слайд 24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ikt13</dc:creator>
  <cp:lastModifiedBy>Статистик</cp:lastModifiedBy>
  <cp:revision>253</cp:revision>
  <cp:lastPrinted>2014-07-29T10:29:42Z</cp:lastPrinted>
  <dcterms:created xsi:type="dcterms:W3CDTF">2014-07-24T09:54:56Z</dcterms:created>
  <dcterms:modified xsi:type="dcterms:W3CDTF">2016-08-22T09:29:04Z</dcterms:modified>
</cp:coreProperties>
</file>