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350" r:id="rId3"/>
    <p:sldId id="340" r:id="rId4"/>
    <p:sldId id="341" r:id="rId5"/>
    <p:sldId id="256" r:id="rId6"/>
    <p:sldId id="257" r:id="rId7"/>
    <p:sldId id="258" r:id="rId8"/>
    <p:sldId id="259" r:id="rId9"/>
    <p:sldId id="260" r:id="rId10"/>
    <p:sldId id="289" r:id="rId11"/>
    <p:sldId id="262" r:id="rId12"/>
    <p:sldId id="263" r:id="rId13"/>
    <p:sldId id="291" r:id="rId14"/>
    <p:sldId id="265" r:id="rId15"/>
    <p:sldId id="292" r:id="rId16"/>
    <p:sldId id="266" r:id="rId17"/>
    <p:sldId id="267" r:id="rId18"/>
    <p:sldId id="293" r:id="rId19"/>
    <p:sldId id="268" r:id="rId20"/>
    <p:sldId id="294" r:id="rId21"/>
    <p:sldId id="270" r:id="rId22"/>
    <p:sldId id="271" r:id="rId23"/>
    <p:sldId id="272" r:id="rId24"/>
    <p:sldId id="269" r:id="rId25"/>
    <p:sldId id="295" r:id="rId26"/>
    <p:sldId id="273" r:id="rId27"/>
    <p:sldId id="274" r:id="rId28"/>
    <p:sldId id="324" r:id="rId29"/>
    <p:sldId id="275" r:id="rId30"/>
    <p:sldId id="276" r:id="rId31"/>
    <p:sldId id="277" r:id="rId32"/>
    <p:sldId id="296" r:id="rId33"/>
    <p:sldId id="278" r:id="rId34"/>
    <p:sldId id="297" r:id="rId35"/>
    <p:sldId id="279" r:id="rId36"/>
    <p:sldId id="280" r:id="rId37"/>
    <p:sldId id="298" r:id="rId38"/>
    <p:sldId id="299" r:id="rId39"/>
    <p:sldId id="281" r:id="rId40"/>
    <p:sldId id="283" r:id="rId41"/>
    <p:sldId id="284" r:id="rId42"/>
    <p:sldId id="285" r:id="rId43"/>
    <p:sldId id="286" r:id="rId44"/>
    <p:sldId id="287" r:id="rId45"/>
    <p:sldId id="303" r:id="rId46"/>
    <p:sldId id="302" r:id="rId47"/>
    <p:sldId id="304" r:id="rId48"/>
    <p:sldId id="305" r:id="rId49"/>
    <p:sldId id="306" r:id="rId50"/>
    <p:sldId id="307" r:id="rId51"/>
    <p:sldId id="308" r:id="rId52"/>
    <p:sldId id="309" r:id="rId53"/>
    <p:sldId id="310" r:id="rId54"/>
    <p:sldId id="311" r:id="rId55"/>
    <p:sldId id="312" r:id="rId56"/>
    <p:sldId id="323" r:id="rId57"/>
    <p:sldId id="328" r:id="rId58"/>
    <p:sldId id="329" r:id="rId59"/>
    <p:sldId id="330" r:id="rId60"/>
    <p:sldId id="331" r:id="rId61"/>
    <p:sldId id="332" r:id="rId62"/>
    <p:sldId id="333" r:id="rId63"/>
    <p:sldId id="334" r:id="rId64"/>
    <p:sldId id="335" r:id="rId65"/>
    <p:sldId id="336" r:id="rId66"/>
    <p:sldId id="337" r:id="rId67"/>
    <p:sldId id="338" r:id="rId68"/>
    <p:sldId id="313" r:id="rId69"/>
    <p:sldId id="314" r:id="rId70"/>
    <p:sldId id="315" r:id="rId71"/>
    <p:sldId id="316" r:id="rId72"/>
    <p:sldId id="317" r:id="rId73"/>
    <p:sldId id="326" r:id="rId74"/>
    <p:sldId id="318" r:id="rId75"/>
    <p:sldId id="325" r:id="rId76"/>
    <p:sldId id="319" r:id="rId77"/>
    <p:sldId id="320" r:id="rId78"/>
    <p:sldId id="321" r:id="rId79"/>
    <p:sldId id="322" r:id="rId80"/>
    <p:sldId id="339" r:id="rId81"/>
    <p:sldId id="342" r:id="rId82"/>
    <p:sldId id="343" r:id="rId83"/>
    <p:sldId id="344" r:id="rId84"/>
    <p:sldId id="345" r:id="rId85"/>
    <p:sldId id="346" r:id="rId86"/>
    <p:sldId id="347" r:id="rId87"/>
    <p:sldId id="348" r:id="rId88"/>
    <p:sldId id="349" r:id="rId8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9900"/>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99" autoAdjust="0"/>
  </p:normalViewPr>
  <p:slideViewPr>
    <p:cSldViewPr>
      <p:cViewPr varScale="1">
        <p:scale>
          <a:sx n="70" d="100"/>
          <a:sy n="70" d="100"/>
        </p:scale>
        <p:origin x="-130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ctrTitle"/>
          </p:nvPr>
        </p:nvSpPr>
        <p:spPr>
          <a:xfrm>
            <a:off x="1928794" y="2130425"/>
            <a:ext cx="6529406" cy="1470025"/>
          </a:xfrm>
        </p:spPr>
        <p:txBody>
          <a:bodyPr/>
          <a:lstStyle>
            <a:lvl1pPr algn="ctr">
              <a:defRPr>
                <a:solidFill>
                  <a:srgbClr val="0033CC"/>
                </a:solidFill>
              </a:defRPr>
            </a:lvl1pPr>
          </a:lstStyle>
          <a:p>
            <a:r>
              <a:rPr lang="ru-RU" smtClean="0"/>
              <a:t>Образец заголовка</a:t>
            </a:r>
            <a:endParaRPr lang="ru-RU"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3 Marcador de fecha"/>
          <p:cNvSpPr>
            <a:spLocks noGrp="1"/>
          </p:cNvSpPr>
          <p:nvPr>
            <p:ph type="dt" sz="half" idx="10"/>
          </p:nvPr>
        </p:nvSpPr>
        <p:spPr/>
        <p:txBody>
          <a:bodyPr/>
          <a:lstStyle/>
          <a:p>
            <a:fld id="{4FC6F2AB-E9FB-4F64-BF0E-277D1B6C7E90}" type="datetimeFigureOut">
              <a:rPr lang="ru-RU" smtClean="0"/>
              <a:pPr/>
              <a:t>12.04.2017</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1624B6E7-90A6-4B89-A6FC-8F167016E29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ru-RU"/>
          </a:p>
        </p:txBody>
      </p:sp>
      <p:sp>
        <p:nvSpPr>
          <p:cNvPr id="3" name="2 Marcador de texto vertical"/>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fecha"/>
          <p:cNvSpPr>
            <a:spLocks noGrp="1"/>
          </p:cNvSpPr>
          <p:nvPr>
            <p:ph type="dt" sz="half" idx="10"/>
          </p:nvPr>
        </p:nvSpPr>
        <p:spPr/>
        <p:txBody>
          <a:bodyPr/>
          <a:lstStyle/>
          <a:p>
            <a:fld id="{4FC6F2AB-E9FB-4F64-BF0E-277D1B6C7E90}" type="datetimeFigureOut">
              <a:rPr lang="ru-RU" smtClean="0"/>
              <a:pPr/>
              <a:t>12.04.2017</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1624B6E7-90A6-4B89-A6FC-8F167016E29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fecha"/>
          <p:cNvSpPr>
            <a:spLocks noGrp="1"/>
          </p:cNvSpPr>
          <p:nvPr>
            <p:ph type="dt" sz="half" idx="10"/>
          </p:nvPr>
        </p:nvSpPr>
        <p:spPr/>
        <p:txBody>
          <a:bodyPr/>
          <a:lstStyle/>
          <a:p>
            <a:fld id="{4FC6F2AB-E9FB-4F64-BF0E-277D1B6C7E90}" type="datetimeFigureOut">
              <a:rPr lang="ru-RU" smtClean="0"/>
              <a:pPr/>
              <a:t>12.04.2017</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1624B6E7-90A6-4B89-A6FC-8F167016E29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rgbClr val="0033CC"/>
                </a:solidFill>
              </a:defRPr>
            </a:lvl1pPr>
          </a:lstStyle>
          <a:p>
            <a:r>
              <a:rPr lang="ru-RU" smtClean="0"/>
              <a:t>Образец заголовка</a:t>
            </a:r>
            <a:endParaRPr lang="ru-RU" dirty="0"/>
          </a:p>
        </p:txBody>
      </p:sp>
      <p:sp>
        <p:nvSpPr>
          <p:cNvPr id="3" name="2 Marcador de contenido"/>
          <p:cNvSpPr>
            <a:spLocks noGrp="1"/>
          </p:cNvSpPr>
          <p:nvPr>
            <p:ph idx="1"/>
          </p:nvPr>
        </p:nvSpPr>
        <p:spPr/>
        <p:txBody>
          <a:bodyPr/>
          <a:lstStyle>
            <a:lvl1pPr>
              <a:defRPr sz="2600"/>
            </a:lvl1pPr>
            <a:lvl2pPr>
              <a:defRPr sz="2500"/>
            </a:lvl2pPr>
            <a:lvl3pPr>
              <a:defRPr sz="2300"/>
            </a:lvl3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3 Marcador de fecha"/>
          <p:cNvSpPr>
            <a:spLocks noGrp="1"/>
          </p:cNvSpPr>
          <p:nvPr>
            <p:ph type="dt" sz="half" idx="10"/>
          </p:nvPr>
        </p:nvSpPr>
        <p:spPr/>
        <p:txBody>
          <a:bodyPr/>
          <a:lstStyle/>
          <a:p>
            <a:fld id="{4FC6F2AB-E9FB-4F64-BF0E-277D1B6C7E90}" type="datetimeFigureOut">
              <a:rPr lang="ru-RU" smtClean="0"/>
              <a:pPr/>
              <a:t>12.04.2017</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1624B6E7-90A6-4B89-A6FC-8F167016E29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3 Marcador de fecha"/>
          <p:cNvSpPr>
            <a:spLocks noGrp="1"/>
          </p:cNvSpPr>
          <p:nvPr>
            <p:ph type="dt" sz="half" idx="10"/>
          </p:nvPr>
        </p:nvSpPr>
        <p:spPr/>
        <p:txBody>
          <a:bodyPr/>
          <a:lstStyle/>
          <a:p>
            <a:fld id="{4FC6F2AB-E9FB-4F64-BF0E-277D1B6C7E90}" type="datetimeFigureOut">
              <a:rPr lang="ru-RU" smtClean="0"/>
              <a:pPr/>
              <a:t>12.04.2017</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1624B6E7-90A6-4B89-A6FC-8F167016E29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ru-RU"/>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4 Marcador de fecha"/>
          <p:cNvSpPr>
            <a:spLocks noGrp="1"/>
          </p:cNvSpPr>
          <p:nvPr>
            <p:ph type="dt" sz="half" idx="10"/>
          </p:nvPr>
        </p:nvSpPr>
        <p:spPr/>
        <p:txBody>
          <a:bodyPr/>
          <a:lstStyle/>
          <a:p>
            <a:fld id="{4FC6F2AB-E9FB-4F64-BF0E-277D1B6C7E90}" type="datetimeFigureOut">
              <a:rPr lang="ru-RU" smtClean="0"/>
              <a:pPr/>
              <a:t>12.04.2017</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1624B6E7-90A6-4B89-A6FC-8F167016E29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smtClean="0"/>
              <a:t>Образец заголовка</a:t>
            </a:r>
            <a:endParaRPr lang="ru-RU"/>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6 Marcador de fecha"/>
          <p:cNvSpPr>
            <a:spLocks noGrp="1"/>
          </p:cNvSpPr>
          <p:nvPr>
            <p:ph type="dt" sz="half" idx="10"/>
          </p:nvPr>
        </p:nvSpPr>
        <p:spPr/>
        <p:txBody>
          <a:bodyPr/>
          <a:lstStyle/>
          <a:p>
            <a:fld id="{4FC6F2AB-E9FB-4F64-BF0E-277D1B6C7E90}" type="datetimeFigureOut">
              <a:rPr lang="ru-RU" smtClean="0"/>
              <a:pPr/>
              <a:t>12.04.2017</a:t>
            </a:fld>
            <a:endParaRPr lang="ru-RU"/>
          </a:p>
        </p:txBody>
      </p:sp>
      <p:sp>
        <p:nvSpPr>
          <p:cNvPr id="8" name="7 Marcador de pie de página"/>
          <p:cNvSpPr>
            <a:spLocks noGrp="1"/>
          </p:cNvSpPr>
          <p:nvPr>
            <p:ph type="ftr" sz="quarter" idx="11"/>
          </p:nvPr>
        </p:nvSpPr>
        <p:spPr/>
        <p:txBody>
          <a:bodyPr/>
          <a:lstStyle/>
          <a:p>
            <a:endParaRPr lang="ru-RU"/>
          </a:p>
        </p:txBody>
      </p:sp>
      <p:sp>
        <p:nvSpPr>
          <p:cNvPr id="9" name="8 Marcador de número de diapositiva"/>
          <p:cNvSpPr>
            <a:spLocks noGrp="1"/>
          </p:cNvSpPr>
          <p:nvPr>
            <p:ph type="sldNum" sz="quarter" idx="12"/>
          </p:nvPr>
        </p:nvSpPr>
        <p:spPr/>
        <p:txBody>
          <a:bodyPr/>
          <a:lstStyle/>
          <a:p>
            <a:fld id="{1624B6E7-90A6-4B89-A6FC-8F167016E29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ru-RU"/>
          </a:p>
        </p:txBody>
      </p:sp>
      <p:sp>
        <p:nvSpPr>
          <p:cNvPr id="3" name="2 Marcador de fecha"/>
          <p:cNvSpPr>
            <a:spLocks noGrp="1"/>
          </p:cNvSpPr>
          <p:nvPr>
            <p:ph type="dt" sz="half" idx="10"/>
          </p:nvPr>
        </p:nvSpPr>
        <p:spPr/>
        <p:txBody>
          <a:bodyPr/>
          <a:lstStyle/>
          <a:p>
            <a:fld id="{4FC6F2AB-E9FB-4F64-BF0E-277D1B6C7E90}" type="datetimeFigureOut">
              <a:rPr lang="ru-RU" smtClean="0"/>
              <a:pPr/>
              <a:t>12.04.2017</a:t>
            </a:fld>
            <a:endParaRPr lang="ru-RU"/>
          </a:p>
        </p:txBody>
      </p:sp>
      <p:sp>
        <p:nvSpPr>
          <p:cNvPr id="4" name="3 Marcador de pie de página"/>
          <p:cNvSpPr>
            <a:spLocks noGrp="1"/>
          </p:cNvSpPr>
          <p:nvPr>
            <p:ph type="ftr" sz="quarter" idx="11"/>
          </p:nvPr>
        </p:nvSpPr>
        <p:spPr/>
        <p:txBody>
          <a:bodyPr/>
          <a:lstStyle/>
          <a:p>
            <a:endParaRPr lang="ru-RU"/>
          </a:p>
        </p:txBody>
      </p:sp>
      <p:sp>
        <p:nvSpPr>
          <p:cNvPr id="5" name="4 Marcador de número de diapositiva"/>
          <p:cNvSpPr>
            <a:spLocks noGrp="1"/>
          </p:cNvSpPr>
          <p:nvPr>
            <p:ph type="sldNum" sz="quarter" idx="12"/>
          </p:nvPr>
        </p:nvSpPr>
        <p:spPr/>
        <p:txBody>
          <a:bodyPr/>
          <a:lstStyle/>
          <a:p>
            <a:fld id="{1624B6E7-90A6-4B89-A6FC-8F167016E29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C6F2AB-E9FB-4F64-BF0E-277D1B6C7E90}" type="datetimeFigureOut">
              <a:rPr lang="ru-RU" smtClean="0"/>
              <a:pPr/>
              <a:t>12.04.2017</a:t>
            </a:fld>
            <a:endParaRPr lang="ru-RU"/>
          </a:p>
        </p:txBody>
      </p:sp>
      <p:sp>
        <p:nvSpPr>
          <p:cNvPr id="3" name="2 Marcador de pie de página"/>
          <p:cNvSpPr>
            <a:spLocks noGrp="1"/>
          </p:cNvSpPr>
          <p:nvPr>
            <p:ph type="ftr" sz="quarter" idx="11"/>
          </p:nvPr>
        </p:nvSpPr>
        <p:spPr/>
        <p:txBody>
          <a:bodyPr/>
          <a:lstStyle/>
          <a:p>
            <a:endParaRPr lang="ru-RU"/>
          </a:p>
        </p:txBody>
      </p:sp>
      <p:sp>
        <p:nvSpPr>
          <p:cNvPr id="4" name="3 Marcador de número de diapositiva"/>
          <p:cNvSpPr>
            <a:spLocks noGrp="1"/>
          </p:cNvSpPr>
          <p:nvPr>
            <p:ph type="sldNum" sz="quarter" idx="12"/>
          </p:nvPr>
        </p:nvSpPr>
        <p:spPr/>
        <p:txBody>
          <a:bodyPr/>
          <a:lstStyle/>
          <a:p>
            <a:fld id="{1624B6E7-90A6-4B89-A6FC-8F167016E29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4FC6F2AB-E9FB-4F64-BF0E-277D1B6C7E90}" type="datetimeFigureOut">
              <a:rPr lang="ru-RU" smtClean="0"/>
              <a:pPr/>
              <a:t>12.04.2017</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1624B6E7-90A6-4B89-A6FC-8F167016E29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4FC6F2AB-E9FB-4F64-BF0E-277D1B6C7E90}" type="datetimeFigureOut">
              <a:rPr lang="ru-RU" smtClean="0"/>
              <a:pPr/>
              <a:t>12.04.2017</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1624B6E7-90A6-4B89-A6FC-8F167016E29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a:effectLst/>
        </p:spPr>
      </p:pic>
      <p:sp>
        <p:nvSpPr>
          <p:cNvPr id="2" name="1 Marcador de título"/>
          <p:cNvSpPr>
            <a:spLocks noGrp="1"/>
          </p:cNvSpPr>
          <p:nvPr>
            <p:ph type="title"/>
          </p:nvPr>
        </p:nvSpPr>
        <p:spPr>
          <a:xfrm>
            <a:off x="3071802" y="274638"/>
            <a:ext cx="5857916" cy="1143000"/>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r>
              <a:rPr lang="ru-RU" smtClean="0"/>
              <a:t>Haga clic para modificar el estilo de título del patrón</a:t>
            </a:r>
            <a:endParaRPr lang="ru-RU" dirty="0"/>
          </a:p>
        </p:txBody>
      </p:sp>
      <p:sp>
        <p:nvSpPr>
          <p:cNvPr id="3" name="2 Marcador de texto"/>
          <p:cNvSpPr>
            <a:spLocks noGrp="1"/>
          </p:cNvSpPr>
          <p:nvPr>
            <p:ph type="body" idx="1"/>
          </p:nvPr>
        </p:nvSpPr>
        <p:spPr>
          <a:xfrm>
            <a:off x="2000232" y="1600200"/>
            <a:ext cx="6929486" cy="4525963"/>
          </a:xfrm>
          <a:prstGeom prst="rect">
            <a:avLst/>
          </a:prstGeom>
        </p:spPr>
        <p:txBody>
          <a:bodyPr vert="horz" lIns="91440" tIns="45720" rIns="91440" bIns="45720" rtlCol="0">
            <a:normAutofit/>
          </a:bodyPr>
          <a:lstStyle/>
          <a:p>
            <a:pPr lvl="0"/>
            <a:r>
              <a:rPr lang="ru-RU" smtClean="0"/>
              <a:t>Haga clic para modificar el estilo de texto del patrón</a:t>
            </a:r>
          </a:p>
          <a:p>
            <a:pPr lvl="1"/>
            <a:r>
              <a:rPr lang="ru-RU" smtClean="0"/>
              <a:t>Segundo nivel</a:t>
            </a:r>
          </a:p>
          <a:p>
            <a:pPr lvl="2"/>
            <a:r>
              <a:rPr lang="ru-RU" smtClean="0"/>
              <a:t>Tercer nivel</a:t>
            </a:r>
          </a:p>
          <a:p>
            <a:pPr lvl="3"/>
            <a:r>
              <a:rPr lang="ru-RU" smtClean="0"/>
              <a:t>Cuarto nivel</a:t>
            </a:r>
          </a:p>
          <a:p>
            <a:pPr lvl="4"/>
            <a:r>
              <a:rPr lang="ru-RU" smtClean="0"/>
              <a:t>Quinto nivel</a:t>
            </a:r>
            <a:endParaRPr lang="ru-RU"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6F2AB-E9FB-4F64-BF0E-277D1B6C7E90}" type="datetimeFigureOut">
              <a:rPr lang="ru-RU" smtClean="0"/>
              <a:pPr/>
              <a:t>12.04.2017</a:t>
            </a:fld>
            <a:endParaRPr lang="ru-RU"/>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4B6E7-90A6-4B89-A6FC-8F167016E29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700" b="1" kern="1200" cap="none" spc="0">
          <a:ln w="11430">
            <a:solidFill>
              <a:schemeClr val="tx1"/>
            </a:solidFill>
          </a:ln>
          <a:solidFill>
            <a:srgbClr val="0070C0"/>
          </a:solidFill>
          <a:effectLst>
            <a:outerShdw blurRad="80000" dist="40000" dir="5040000" algn="tl">
              <a:srgbClr val="000000">
                <a:alpha val="30000"/>
              </a:srgbClr>
            </a:outerShdw>
          </a:effectLst>
          <a:latin typeface="Candar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okeydoc.ru/kak-vybrat-zubnuyu-pastu-dlya-vzroslogo/"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Инсульт. Сестринский уход при коме.</a:t>
            </a:r>
            <a:br>
              <a:rPr lang="ru-RU" dirty="0" smtClean="0"/>
            </a:br>
            <a:endParaRPr lang="ru-RU" dirty="0"/>
          </a:p>
        </p:txBody>
      </p:sp>
      <p:sp>
        <p:nvSpPr>
          <p:cNvPr id="3" name="Подзаголовок 2"/>
          <p:cNvSpPr>
            <a:spLocks noGrp="1"/>
          </p:cNvSpPr>
          <p:nvPr>
            <p:ph type="subTitle" idx="1"/>
          </p:nvPr>
        </p:nvSpPr>
        <p:spPr>
          <a:xfrm>
            <a:off x="2771800" y="5013176"/>
            <a:ext cx="6372200" cy="1844824"/>
          </a:xfrm>
        </p:spPr>
        <p:txBody>
          <a:bodyPr>
            <a:normAutofit fontScale="77500" lnSpcReduction="20000"/>
          </a:bodyPr>
          <a:lstStyle/>
          <a:p>
            <a:pPr algn="r"/>
            <a:r>
              <a:rPr lang="ru-RU" b="1" dirty="0" smtClean="0">
                <a:solidFill>
                  <a:srgbClr val="0000CC"/>
                </a:solidFill>
              </a:rPr>
              <a:t>Автор:</a:t>
            </a:r>
            <a:r>
              <a:rPr lang="ru-RU" dirty="0" smtClean="0">
                <a:solidFill>
                  <a:srgbClr val="0000CC"/>
                </a:solidFill>
              </a:rPr>
              <a:t> медсестра палатная ОАРИТ№2</a:t>
            </a:r>
          </a:p>
          <a:p>
            <a:pPr algn="r"/>
            <a:r>
              <a:rPr lang="ru-RU" dirty="0" smtClean="0">
                <a:solidFill>
                  <a:srgbClr val="0000CC"/>
                </a:solidFill>
              </a:rPr>
              <a:t>               Юнусова А.М.</a:t>
            </a:r>
          </a:p>
          <a:p>
            <a:pPr algn="r"/>
            <a:r>
              <a:rPr lang="ru-RU" b="1" dirty="0" smtClean="0">
                <a:solidFill>
                  <a:srgbClr val="0000CC"/>
                </a:solidFill>
              </a:rPr>
              <a:t>Рецензент</a:t>
            </a:r>
            <a:r>
              <a:rPr lang="ru-RU" dirty="0" smtClean="0">
                <a:solidFill>
                  <a:srgbClr val="0000CC"/>
                </a:solidFill>
              </a:rPr>
              <a:t>: зав. отд. </a:t>
            </a:r>
            <a:r>
              <a:rPr lang="ru-RU" dirty="0" smtClean="0">
                <a:solidFill>
                  <a:srgbClr val="0000CC"/>
                </a:solidFill>
              </a:rPr>
              <a:t>ОАР </a:t>
            </a:r>
            <a:r>
              <a:rPr lang="ru-RU" dirty="0" smtClean="0">
                <a:solidFill>
                  <a:srgbClr val="0000CC"/>
                </a:solidFill>
              </a:rPr>
              <a:t>№2</a:t>
            </a:r>
          </a:p>
          <a:p>
            <a:pPr algn="r"/>
            <a:r>
              <a:rPr lang="ru-RU" dirty="0" smtClean="0">
                <a:solidFill>
                  <a:srgbClr val="0000CC"/>
                </a:solidFill>
              </a:rPr>
              <a:t>                       </a:t>
            </a:r>
            <a:r>
              <a:rPr lang="ru-RU" dirty="0" err="1" smtClean="0">
                <a:solidFill>
                  <a:srgbClr val="0000CC"/>
                </a:solidFill>
              </a:rPr>
              <a:t>Гиматдинов</a:t>
            </a:r>
            <a:r>
              <a:rPr lang="ru-RU" dirty="0" smtClean="0">
                <a:solidFill>
                  <a:srgbClr val="0000CC"/>
                </a:solidFill>
              </a:rPr>
              <a:t> Б.И.</a:t>
            </a:r>
          </a:p>
          <a:p>
            <a:pPr algn="r"/>
            <a:r>
              <a:rPr lang="ru-RU" dirty="0" smtClean="0">
                <a:solidFill>
                  <a:srgbClr val="0000CC"/>
                </a:solidFill>
              </a:rPr>
              <a:t>                      Старшая  м/с  Нафикова Ф.Ф</a:t>
            </a:r>
            <a:r>
              <a:rPr lang="ru-RU" dirty="0" smtClean="0"/>
              <a:t>.</a:t>
            </a:r>
            <a:endParaRPr lang="ru-RU" dirty="0"/>
          </a:p>
        </p:txBody>
      </p:sp>
    </p:spTree>
    <p:extLst>
      <p:ext uri="{BB962C8B-B14F-4D97-AF65-F5344CB8AC3E}">
        <p14:creationId xmlns="" xmlns:p14="http://schemas.microsoft.com/office/powerpoint/2010/main" val="1716751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Атеротромботический</a:t>
            </a:r>
            <a:r>
              <a:rPr lang="ru-RU" dirty="0" smtClean="0"/>
              <a:t> инсульт.</a:t>
            </a:r>
            <a:endParaRPr lang="ru-RU" dirty="0"/>
          </a:p>
        </p:txBody>
      </p:sp>
      <p:sp>
        <p:nvSpPr>
          <p:cNvPr id="3" name="Объект 2"/>
          <p:cNvSpPr>
            <a:spLocks noGrp="1"/>
          </p:cNvSpPr>
          <p:nvPr>
            <p:ph idx="1"/>
          </p:nvPr>
        </p:nvSpPr>
        <p:spPr/>
        <p:txBody>
          <a:bodyPr>
            <a:normAutofit lnSpcReduction="10000"/>
          </a:bodyPr>
          <a:lstStyle/>
          <a:p>
            <a:pPr algn="just"/>
            <a:r>
              <a:rPr lang="ru-RU" dirty="0" smtClean="0"/>
              <a:t> </a:t>
            </a:r>
            <a:r>
              <a:rPr lang="ru-RU" dirty="0"/>
              <a:t>Возникает в следствии атеросклероза церебральных артерий среднего либо крупного диаметра. </a:t>
            </a:r>
            <a:endParaRPr lang="ru-RU" dirty="0" smtClean="0"/>
          </a:p>
          <a:p>
            <a:pPr marL="0" indent="0" algn="just">
              <a:buNone/>
            </a:pPr>
            <a:r>
              <a:rPr lang="ru-RU" dirty="0" smtClean="0"/>
              <a:t>   Атеросклеротическая </a:t>
            </a:r>
            <a:r>
              <a:rPr lang="ru-RU" dirty="0"/>
              <a:t>бляшка уменьшает просвет сосуда и приводит к образованию тромба</a:t>
            </a:r>
            <a:r>
              <a:rPr lang="ru-RU" dirty="0" smtClean="0"/>
              <a:t>.</a:t>
            </a:r>
          </a:p>
          <a:p>
            <a:pPr marL="0" indent="0" algn="just">
              <a:buNone/>
            </a:pPr>
            <a:r>
              <a:rPr lang="ru-RU" dirty="0" smtClean="0"/>
              <a:t> </a:t>
            </a:r>
            <a:r>
              <a:rPr lang="ru-RU" dirty="0"/>
              <a:t>Такой инсульт может развиваться постепенно </a:t>
            </a:r>
            <a:r>
              <a:rPr lang="ru-RU" dirty="0" err="1" smtClean="0"/>
              <a:t>ступенеобразно</a:t>
            </a:r>
            <a:r>
              <a:rPr lang="ru-RU" dirty="0" smtClean="0"/>
              <a:t> </a:t>
            </a:r>
            <a:r>
              <a:rPr lang="ru-RU" dirty="0"/>
              <a:t>в течении нескольких часов. Характеризуется нарастанием симптоматики. Размеры очага поражения могут быть различными.</a:t>
            </a:r>
          </a:p>
          <a:p>
            <a:endParaRPr lang="ru-RU" dirty="0"/>
          </a:p>
        </p:txBody>
      </p:sp>
    </p:spTree>
    <p:extLst>
      <p:ext uri="{BB962C8B-B14F-4D97-AF65-F5344CB8AC3E}">
        <p14:creationId xmlns="" xmlns:p14="http://schemas.microsoft.com/office/powerpoint/2010/main" val="650955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802" y="274638"/>
            <a:ext cx="6072198" cy="1143000"/>
          </a:xfrm>
        </p:spPr>
        <p:txBody>
          <a:bodyPr/>
          <a:lstStyle/>
          <a:p>
            <a:r>
              <a:rPr lang="ru-RU" dirty="0"/>
              <a:t>Гемодинамический инсульт.</a:t>
            </a:r>
          </a:p>
        </p:txBody>
      </p:sp>
      <p:sp>
        <p:nvSpPr>
          <p:cNvPr id="3" name="Объект 2"/>
          <p:cNvSpPr>
            <a:spLocks noGrp="1"/>
          </p:cNvSpPr>
          <p:nvPr>
            <p:ph idx="1"/>
          </p:nvPr>
        </p:nvSpPr>
        <p:spPr/>
        <p:txBody>
          <a:bodyPr/>
          <a:lstStyle/>
          <a:p>
            <a:pPr marL="0" indent="0" algn="just">
              <a:buNone/>
            </a:pPr>
            <a:r>
              <a:rPr lang="ru-RU" dirty="0" smtClean="0"/>
              <a:t> </a:t>
            </a:r>
            <a:r>
              <a:rPr lang="ru-RU" b="1" dirty="0"/>
              <a:t>Развивается на фоне снижения артериального давления</a:t>
            </a:r>
            <a:r>
              <a:rPr lang="ru-RU" dirty="0"/>
              <a:t>, либо падением минутного объема сердца, вызванного ишемией миокарда или </a:t>
            </a:r>
            <a:r>
              <a:rPr lang="ru-RU" dirty="0" smtClean="0"/>
              <a:t>выраженной </a:t>
            </a:r>
            <a:r>
              <a:rPr lang="ru-RU" dirty="0"/>
              <a:t>брадикардией. Инсульт такого типа может развиваться </a:t>
            </a:r>
            <a:r>
              <a:rPr lang="ru-RU" dirty="0" err="1" smtClean="0"/>
              <a:t>ступенеобразно</a:t>
            </a:r>
            <a:r>
              <a:rPr lang="ru-RU" dirty="0" smtClean="0"/>
              <a:t> </a:t>
            </a:r>
            <a:r>
              <a:rPr lang="ru-RU" dirty="0"/>
              <a:t>или внезапно. Гемодинамический инсульт может быть следствием патологии </a:t>
            </a:r>
            <a:r>
              <a:rPr lang="ru-RU" dirty="0" err="1"/>
              <a:t>интракраниальных</a:t>
            </a:r>
            <a:r>
              <a:rPr lang="ru-RU" dirty="0"/>
              <a:t> или </a:t>
            </a:r>
            <a:r>
              <a:rPr lang="ru-RU" dirty="0" err="1"/>
              <a:t>экстраинтракраниальных</a:t>
            </a:r>
            <a:r>
              <a:rPr lang="ru-RU" dirty="0"/>
              <a:t> артерий.</a:t>
            </a:r>
          </a:p>
        </p:txBody>
      </p:sp>
    </p:spTree>
    <p:extLst>
      <p:ext uri="{BB962C8B-B14F-4D97-AF65-F5344CB8AC3E}">
        <p14:creationId xmlns="" xmlns:p14="http://schemas.microsoft.com/office/powerpoint/2010/main" val="2928613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4" name="Picture 2" descr="https://allyslide.com/thumbs/4a94bf82786192d00e47c498e91c8956/img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9840"/>
            <a:ext cx="9144000" cy="68878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80324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Кардиоэмболический</a:t>
            </a:r>
            <a:r>
              <a:rPr lang="ru-RU" dirty="0" smtClean="0"/>
              <a:t> инсульт.</a:t>
            </a:r>
            <a:endParaRPr lang="ru-RU" dirty="0"/>
          </a:p>
        </p:txBody>
      </p:sp>
      <p:sp>
        <p:nvSpPr>
          <p:cNvPr id="3" name="Объект 2"/>
          <p:cNvSpPr>
            <a:spLocks noGrp="1"/>
          </p:cNvSpPr>
          <p:nvPr>
            <p:ph idx="1"/>
          </p:nvPr>
        </p:nvSpPr>
        <p:spPr/>
        <p:txBody>
          <a:bodyPr>
            <a:normAutofit fontScale="92500" lnSpcReduction="20000"/>
          </a:bodyPr>
          <a:lstStyle/>
          <a:p>
            <a:pPr marL="0" indent="0" algn="just">
              <a:buNone/>
            </a:pPr>
            <a:r>
              <a:rPr lang="ru-RU" dirty="0" smtClean="0"/>
              <a:t>Возникает </a:t>
            </a:r>
            <a:r>
              <a:rPr lang="ru-RU" dirty="0"/>
              <a:t>по причине частичной или полной закупорки мозговой артерии </a:t>
            </a:r>
            <a:r>
              <a:rPr lang="ru-RU" dirty="0" err="1"/>
              <a:t>эмболом</a:t>
            </a:r>
            <a:r>
              <a:rPr lang="ru-RU" dirty="0"/>
              <a:t>. </a:t>
            </a:r>
            <a:endParaRPr lang="ru-RU" dirty="0" smtClean="0"/>
          </a:p>
          <a:p>
            <a:pPr marL="0" indent="0" algn="just">
              <a:buNone/>
            </a:pPr>
            <a:r>
              <a:rPr lang="ru-RU" dirty="0" smtClean="0"/>
              <a:t>Наиболее </a:t>
            </a:r>
            <a:r>
              <a:rPr lang="ru-RU" dirty="0"/>
              <a:t>часто такой инсульт развивается на фоне кардиогенных эмболий при клапанных пороках сердца, возвратном ревматическом и бактериальном эндокардите, а также при других сердечных заболеваниях, вызывающих </a:t>
            </a:r>
            <a:r>
              <a:rPr lang="ru-RU" dirty="0" err="1"/>
              <a:t>тромбообразование</a:t>
            </a:r>
            <a:r>
              <a:rPr lang="ru-RU" dirty="0"/>
              <a:t> в полостях сердца. </a:t>
            </a:r>
            <a:endParaRPr lang="ru-RU" dirty="0" smtClean="0"/>
          </a:p>
          <a:p>
            <a:pPr marL="0" indent="0" algn="just">
              <a:buNone/>
            </a:pPr>
            <a:r>
              <a:rPr lang="ru-RU" dirty="0" smtClean="0"/>
              <a:t>Данный </a:t>
            </a:r>
            <a:r>
              <a:rPr lang="ru-RU" dirty="0"/>
              <a:t>тип инсульта развивается чаще всего внезапно. Локализуется как правило в зоне средней мозговой артерии. Размер очага поражения средний или большой, может наблюдаться геморрагический компонент и тромбоэмболии других органов.</a:t>
            </a:r>
          </a:p>
          <a:p>
            <a:endParaRPr lang="ru-RU" dirty="0"/>
          </a:p>
        </p:txBody>
      </p:sp>
    </p:spTree>
    <p:extLst>
      <p:ext uri="{BB962C8B-B14F-4D97-AF65-F5344CB8AC3E}">
        <p14:creationId xmlns="" xmlns:p14="http://schemas.microsoft.com/office/powerpoint/2010/main" val="1231331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9218" name="Picture 2" descr="http://images.myshared.ru/10/964968/slide_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396" y="14412"/>
            <a:ext cx="9127604" cy="68435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82730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Инсульт по типу </a:t>
            </a:r>
            <a:r>
              <a:rPr lang="ru-RU" dirty="0" err="1"/>
              <a:t>гемореологической</a:t>
            </a:r>
            <a:r>
              <a:rPr lang="ru-RU" dirty="0"/>
              <a:t> </a:t>
            </a:r>
            <a:r>
              <a:rPr lang="ru-RU" dirty="0" err="1"/>
              <a:t>микроокклюзии</a:t>
            </a:r>
            <a:r>
              <a:rPr lang="ru-RU" dirty="0"/>
              <a:t>.</a:t>
            </a:r>
          </a:p>
        </p:txBody>
      </p:sp>
      <p:sp>
        <p:nvSpPr>
          <p:cNvPr id="3" name="Объект 2"/>
          <p:cNvSpPr>
            <a:spLocks noGrp="1"/>
          </p:cNvSpPr>
          <p:nvPr>
            <p:ph idx="1"/>
          </p:nvPr>
        </p:nvSpPr>
        <p:spPr/>
        <p:txBody>
          <a:bodyPr>
            <a:normAutofit fontScale="92500"/>
          </a:bodyPr>
          <a:lstStyle/>
          <a:p>
            <a:pPr marL="0" indent="0" algn="just">
              <a:buNone/>
            </a:pPr>
            <a:r>
              <a:rPr lang="ru-RU" dirty="0" smtClean="0"/>
              <a:t>Возникает </a:t>
            </a:r>
            <a:r>
              <a:rPr lang="ru-RU" dirty="0"/>
              <a:t>при отсутствии какого-либо гематологического или сосудистого заболевания. Причинами такого инсульта могут быть </a:t>
            </a:r>
            <a:r>
              <a:rPr lang="ru-RU" dirty="0" err="1"/>
              <a:t>гемореологические</a:t>
            </a:r>
            <a:r>
              <a:rPr lang="ru-RU" dirty="0"/>
              <a:t> изменения, а также нарушения в системе </a:t>
            </a:r>
            <a:r>
              <a:rPr lang="ru-RU" dirty="0" err="1"/>
              <a:t>фибринолиза</a:t>
            </a:r>
            <a:r>
              <a:rPr lang="ru-RU" dirty="0"/>
              <a:t> и гемостаза. Неврологические </a:t>
            </a:r>
            <a:r>
              <a:rPr lang="ru-RU" dirty="0" smtClean="0"/>
              <a:t>симптомы </a:t>
            </a:r>
            <a:r>
              <a:rPr lang="ru-RU" dirty="0"/>
              <a:t>выражены слабо, но </a:t>
            </a:r>
            <a:r>
              <a:rPr lang="ru-RU" dirty="0" err="1"/>
              <a:t>гемореологические</a:t>
            </a:r>
            <a:r>
              <a:rPr lang="ru-RU" dirty="0"/>
              <a:t> нарушения значительны.</a:t>
            </a:r>
          </a:p>
          <a:p>
            <a:pPr marL="0" indent="0" algn="just">
              <a:buNone/>
            </a:pPr>
            <a:endParaRPr lang="ru-RU" dirty="0" smtClean="0"/>
          </a:p>
          <a:p>
            <a:pPr marL="0" indent="0" algn="just">
              <a:buNone/>
            </a:pPr>
            <a:r>
              <a:rPr lang="ru-RU" dirty="0"/>
              <a:t>Наиболее подвержены риску ишемического инсульта курильщики, алкоголики и люди, часто переносящие стресс.</a:t>
            </a:r>
          </a:p>
          <a:p>
            <a:endParaRPr lang="ru-RU" dirty="0"/>
          </a:p>
        </p:txBody>
      </p:sp>
    </p:spTree>
    <p:extLst>
      <p:ext uri="{BB962C8B-B14F-4D97-AF65-F5344CB8AC3E}">
        <p14:creationId xmlns="" xmlns:p14="http://schemas.microsoft.com/office/powerpoint/2010/main" val="1277573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802" y="274638"/>
            <a:ext cx="6252726" cy="1143000"/>
          </a:xfrm>
        </p:spPr>
        <p:txBody>
          <a:bodyPr/>
          <a:lstStyle/>
          <a:p>
            <a:r>
              <a:rPr lang="ru-RU" dirty="0"/>
              <a:t>Причинами геморрагического инсульта</a:t>
            </a:r>
          </a:p>
        </p:txBody>
      </p:sp>
      <p:sp>
        <p:nvSpPr>
          <p:cNvPr id="3" name="Объект 2"/>
          <p:cNvSpPr>
            <a:spLocks noGrp="1"/>
          </p:cNvSpPr>
          <p:nvPr>
            <p:ph idx="1"/>
          </p:nvPr>
        </p:nvSpPr>
        <p:spPr/>
        <p:txBody>
          <a:bodyPr>
            <a:normAutofit fontScale="92500" lnSpcReduction="10000"/>
          </a:bodyPr>
          <a:lstStyle/>
          <a:p>
            <a:pPr marL="0" indent="0" algn="just">
              <a:buNone/>
            </a:pPr>
            <a:r>
              <a:rPr lang="ru-RU" dirty="0"/>
              <a:t> </a:t>
            </a:r>
            <a:r>
              <a:rPr lang="ru-RU" b="1" dirty="0" smtClean="0"/>
              <a:t>Чаще </a:t>
            </a:r>
            <a:r>
              <a:rPr lang="ru-RU" b="1" dirty="0"/>
              <a:t>является повышенное артериальное давление - гипертония</a:t>
            </a:r>
            <a:r>
              <a:rPr lang="ru-RU" dirty="0"/>
              <a:t>. </a:t>
            </a:r>
            <a:endParaRPr lang="ru-RU" dirty="0" smtClean="0"/>
          </a:p>
          <a:p>
            <a:pPr marL="0" indent="0" algn="just">
              <a:buNone/>
            </a:pPr>
            <a:r>
              <a:rPr lang="ru-RU" dirty="0" smtClean="0"/>
              <a:t>При </a:t>
            </a:r>
            <a:r>
              <a:rPr lang="ru-RU" dirty="0"/>
              <a:t>повышенном артериальном давлении сосуд не выдерживает его и лопается. </a:t>
            </a:r>
            <a:endParaRPr lang="ru-RU" dirty="0" smtClean="0"/>
          </a:p>
          <a:p>
            <a:pPr marL="0" indent="0" algn="just">
              <a:buNone/>
            </a:pPr>
            <a:r>
              <a:rPr lang="ru-RU" dirty="0" smtClean="0"/>
              <a:t>В </a:t>
            </a:r>
            <a:r>
              <a:rPr lang="ru-RU" dirty="0"/>
              <a:t>результате происходит </a:t>
            </a:r>
            <a:r>
              <a:rPr lang="ru-RU" dirty="0" smtClean="0"/>
              <a:t>вытекание </a:t>
            </a:r>
            <a:r>
              <a:rPr lang="ru-RU" dirty="0"/>
              <a:t>крови на вещество мозга, что приводит к его сдавливанию образовавшимся отеком и участок мозга отмирает. </a:t>
            </a:r>
            <a:endParaRPr lang="ru-RU" dirty="0" smtClean="0"/>
          </a:p>
          <a:p>
            <a:pPr marL="0" indent="0" algn="just">
              <a:buNone/>
            </a:pPr>
            <a:r>
              <a:rPr lang="ru-RU" dirty="0" smtClean="0"/>
              <a:t>Другими</a:t>
            </a:r>
            <a:r>
              <a:rPr lang="ru-RU" dirty="0"/>
              <a:t>, менее распространенными причинами геморрагического инсульта могут быть аневризма, травма головы, опухоли, а также прием наркотических средств.</a:t>
            </a:r>
          </a:p>
        </p:txBody>
      </p:sp>
    </p:spTree>
    <p:extLst>
      <p:ext uri="{BB962C8B-B14F-4D97-AF65-F5344CB8AC3E}">
        <p14:creationId xmlns="" xmlns:p14="http://schemas.microsoft.com/office/powerpoint/2010/main" val="3379177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42" name="Picture 2" descr="http://med-explorer.ru/wp-content/uploads/2016/03/%D0%93%D0%B5%D0%BC%D0%BE%D1%80%D1%80%D0%B0%D0%B3%D0%B8%D1%87%D0%B5%D1%81%D0%BA%D0%B8%D0%B9-%D0%B8%D0%BD%D1%81%D1%83%D0%BB%D1%8C%D1%82-%E2%80%93-%D0%B3%D1%80%D0%BE%D0%B7%D0%BD%D0%BE%D0%B5-%D0%B7%D0%B0%D0%B1%D0%BE%D0%BB%D0%B5%D0%B2%D0%B0%D0%BD%D0%B8%D0%B5-%D1%82%D1%80%D0%B5%D0%B1%D1%83%D1%8E%D1%89%D0%B5%D0%B5-%D0%BD%D0%B5%D0%B7%D0%B0%D0%BC%D0%B5%D0%B4%D0%BB%D0%B8%D1%82%D0%B5%D0%BB%D1%8C%D0%BD%D0%BE%D0%B9-%D0%BC%D0%B5%D0%B4%D0%B8%D1%86%D0%B8%D0%BD%D1%81%D0%BA%D0%BE%D0%B9-%D0%BF%D0%BE%D0%BC%D0%BE%D1%89%D0%B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5240" cy="70778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80833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99792" y="0"/>
            <a:ext cx="6444208" cy="6858000"/>
          </a:xfrm>
        </p:spPr>
        <p:txBody>
          <a:bodyPr>
            <a:normAutofit/>
          </a:bodyPr>
          <a:lstStyle/>
          <a:p>
            <a:pPr algn="just"/>
            <a:r>
              <a:rPr lang="ru-RU" b="1" dirty="0" smtClean="0"/>
              <a:t>Внутримозговое кровоизлияние</a:t>
            </a:r>
          </a:p>
          <a:p>
            <a:pPr marL="0" indent="0" algn="just">
              <a:buNone/>
            </a:pPr>
            <a:r>
              <a:rPr lang="ru-RU" b="1" dirty="0"/>
              <a:t> </a:t>
            </a:r>
            <a:r>
              <a:rPr lang="ru-RU" b="1" dirty="0" smtClean="0"/>
              <a:t>   </a:t>
            </a:r>
            <a:r>
              <a:rPr lang="ru-RU" dirty="0"/>
              <a:t> </a:t>
            </a:r>
            <a:r>
              <a:rPr lang="ru-RU" b="1" dirty="0"/>
              <a:t>является самой распространенным типом геморрагического инсульта</a:t>
            </a:r>
            <a:r>
              <a:rPr lang="ru-RU" dirty="0"/>
              <a:t>, </a:t>
            </a:r>
            <a:endParaRPr lang="ru-RU" dirty="0" smtClean="0"/>
          </a:p>
          <a:p>
            <a:pPr marL="0" indent="0" algn="just">
              <a:buNone/>
            </a:pPr>
            <a:r>
              <a:rPr lang="ru-RU" dirty="0" smtClean="0"/>
              <a:t>ему </a:t>
            </a:r>
            <a:r>
              <a:rPr lang="ru-RU" dirty="0"/>
              <a:t>подвержены люди возрастом 45 - 60 лет с гипертонической болезнью</a:t>
            </a:r>
            <a:r>
              <a:rPr lang="ru-RU" dirty="0" smtClean="0"/>
              <a:t>.</a:t>
            </a:r>
          </a:p>
          <a:p>
            <a:pPr marL="0" indent="0" algn="just">
              <a:buNone/>
            </a:pPr>
            <a:r>
              <a:rPr lang="ru-RU" dirty="0" smtClean="0"/>
              <a:t> </a:t>
            </a:r>
            <a:r>
              <a:rPr lang="ru-RU" b="1" dirty="0"/>
              <a:t>Часто такой инсульт развивается резко при эмоциональном или физическом перенапряжении</a:t>
            </a:r>
            <a:r>
              <a:rPr lang="ru-RU" dirty="0" smtClean="0"/>
              <a:t>.</a:t>
            </a:r>
          </a:p>
          <a:p>
            <a:pPr marL="0" indent="0" algn="just">
              <a:buNone/>
            </a:pPr>
            <a:r>
              <a:rPr lang="ru-RU" dirty="0" smtClean="0"/>
              <a:t> </a:t>
            </a:r>
            <a:r>
              <a:rPr lang="ru-RU" dirty="0"/>
              <a:t>Данная причина инсульта наблюдается в 80% случаев, в других редких случаях </a:t>
            </a:r>
            <a:r>
              <a:rPr lang="ru-RU" dirty="0" smtClean="0"/>
              <a:t>внутримозговое </a:t>
            </a:r>
            <a:r>
              <a:rPr lang="ru-RU" dirty="0"/>
              <a:t>кровоизлияние может быть вызвано атеросклерозом, заболеваниями крови, интоксикацией, воспалительными изменениями сосудов мозга.</a:t>
            </a:r>
          </a:p>
          <a:p>
            <a:endParaRPr lang="ru-RU" dirty="0"/>
          </a:p>
        </p:txBody>
      </p:sp>
    </p:spTree>
    <p:extLst>
      <p:ext uri="{BB962C8B-B14F-4D97-AF65-F5344CB8AC3E}">
        <p14:creationId xmlns="" xmlns:p14="http://schemas.microsoft.com/office/powerpoint/2010/main" val="2142148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1266" name="Picture 2" descr="http://med-explorer.ru/wp-content/uploads/2016/12/%D0%92%D0%BD%D1%83%D1%82%D1%80%D0%B8%D0%BC%D0%BE%D0%B7%D0%B3%D0%BE%D0%B2%D0%BE%D0%B5-%D0%BA%D1%80%D0%BE%D0%B2%D0%BE%D0%B8%D0%B7%D0%BB%D0%B8%D1%8F%D0%BD%D0%B8%D0%B5-300x17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56" y="0"/>
            <a:ext cx="9141544"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8866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2996952"/>
            <a:ext cx="7249486" cy="2232248"/>
          </a:xfrm>
        </p:spPr>
        <p:txBody>
          <a:bodyPr/>
          <a:lstStyle/>
          <a:p>
            <a:r>
              <a:rPr lang="ru-RU" sz="3200" dirty="0" smtClean="0">
                <a:solidFill>
                  <a:schemeClr val="tx1"/>
                </a:solidFill>
              </a:rPr>
              <a:t>11 марта 2017 г.</a:t>
            </a:r>
            <a:br>
              <a:rPr lang="ru-RU" sz="3200" dirty="0" smtClean="0">
                <a:solidFill>
                  <a:schemeClr val="tx1"/>
                </a:solidFill>
              </a:rPr>
            </a:br>
            <a:r>
              <a:rPr lang="ru-RU" sz="3200" dirty="0" smtClean="0">
                <a:solidFill>
                  <a:schemeClr val="tx1"/>
                </a:solidFill>
              </a:rPr>
              <a:t>В республиканской клинической больнице </a:t>
            </a:r>
            <a:br>
              <a:rPr lang="ru-RU" sz="3200" dirty="0" smtClean="0">
                <a:solidFill>
                  <a:schemeClr val="tx1"/>
                </a:solidFill>
              </a:rPr>
            </a:br>
            <a:r>
              <a:rPr lang="ru-RU" sz="3200" dirty="0" smtClean="0">
                <a:solidFill>
                  <a:schemeClr val="tx1"/>
                </a:solidFill>
              </a:rPr>
              <a:t>им. Г.Г </a:t>
            </a:r>
            <a:r>
              <a:rPr lang="ru-RU" sz="3200" dirty="0" err="1" smtClean="0">
                <a:solidFill>
                  <a:schemeClr val="tx1"/>
                </a:solidFill>
              </a:rPr>
              <a:t>Куватова</a:t>
            </a:r>
            <a:r>
              <a:rPr lang="ru-RU" sz="3200" dirty="0" smtClean="0">
                <a:solidFill>
                  <a:schemeClr val="tx1"/>
                </a:solidFill>
              </a:rPr>
              <a:t>  </a:t>
            </a:r>
            <a:br>
              <a:rPr lang="ru-RU" sz="3200" dirty="0" smtClean="0">
                <a:solidFill>
                  <a:schemeClr val="tx1"/>
                </a:solidFill>
              </a:rPr>
            </a:br>
            <a:r>
              <a:rPr lang="ru-RU" sz="3200" dirty="0" smtClean="0">
                <a:solidFill>
                  <a:schemeClr val="tx1"/>
                </a:solidFill>
              </a:rPr>
              <a:t>Проводился мастер класс</a:t>
            </a:r>
            <a:r>
              <a:rPr lang="ru-RU" sz="3200" dirty="0">
                <a:solidFill>
                  <a:schemeClr val="tx1"/>
                </a:solidFill>
              </a:rPr>
              <a:t> </a:t>
            </a:r>
            <a:r>
              <a:rPr lang="ru-RU" sz="3200" dirty="0" smtClean="0">
                <a:solidFill>
                  <a:schemeClr val="tx1"/>
                </a:solidFill>
              </a:rPr>
              <a:t>на тему</a:t>
            </a:r>
            <a:r>
              <a:rPr lang="ru-RU" sz="3200" dirty="0">
                <a:solidFill>
                  <a:schemeClr val="tx1"/>
                </a:solidFill>
              </a:rPr>
              <a:t>: «Сестринский уход при коме</a:t>
            </a:r>
            <a:r>
              <a:rPr lang="ru-RU" sz="3200" dirty="0" smtClean="0">
                <a:solidFill>
                  <a:schemeClr val="tx1"/>
                </a:solidFill>
              </a:rPr>
              <a:t>».</a:t>
            </a:r>
            <a:br>
              <a:rPr lang="ru-RU" sz="3200" dirty="0" smtClean="0">
                <a:solidFill>
                  <a:schemeClr val="tx1"/>
                </a:solidFill>
              </a:rPr>
            </a:br>
            <a:r>
              <a:rPr lang="ru-RU" sz="3200" dirty="0" smtClean="0">
                <a:solidFill>
                  <a:schemeClr val="tx1"/>
                </a:solidFill>
              </a:rPr>
              <a:t>Присутствовало 48 медсестёр из городов и районов  Башкирии: Туймазы, Стерлитамак, Белебей и т.д.</a:t>
            </a:r>
            <a:br>
              <a:rPr lang="ru-RU" sz="3200" dirty="0" smtClean="0">
                <a:solidFill>
                  <a:schemeClr val="tx1"/>
                </a:solidFill>
              </a:rPr>
            </a:br>
            <a:r>
              <a:rPr lang="ru-RU" dirty="0" smtClean="0"/>
              <a:t/>
            </a:r>
            <a:br>
              <a:rPr lang="ru-RU" dirty="0" smtClean="0"/>
            </a:br>
            <a:r>
              <a:rPr lang="ru-RU" b="0" dirty="0">
                <a:effectLst/>
              </a:rPr>
              <a:t/>
            </a:r>
            <a:br>
              <a:rPr lang="ru-RU" b="0" dirty="0">
                <a:effectLst/>
              </a:rPr>
            </a:br>
            <a:endParaRPr lang="ru-RU" dirty="0"/>
          </a:p>
        </p:txBody>
      </p:sp>
    </p:spTree>
    <p:extLst>
      <p:ext uri="{BB962C8B-B14F-4D97-AF65-F5344CB8AC3E}">
        <p14:creationId xmlns="" xmlns:p14="http://schemas.microsoft.com/office/powerpoint/2010/main" val="896524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31840" y="260648"/>
            <a:ext cx="5797878" cy="5865515"/>
          </a:xfrm>
        </p:spPr>
        <p:txBody>
          <a:bodyPr>
            <a:normAutofit/>
          </a:bodyPr>
          <a:lstStyle/>
          <a:p>
            <a:pPr algn="just"/>
            <a:r>
              <a:rPr lang="ru-RU" dirty="0"/>
              <a:t>В некоторых случаях такой тип инсульта возникает путем диапедеза, то есть когда при обменных нарушениях в очаге ишемии возникает дезорганизация стенок сосудов, в результате чего они начинают пропускать плазму и эритроциты. Повышенное артериальное давление провоцирует заполнение кровью не только артерий, но и капилляров с венами с последующим диапедезом.</a:t>
            </a:r>
          </a:p>
          <a:p>
            <a:endParaRPr lang="ru-RU" dirty="0"/>
          </a:p>
        </p:txBody>
      </p:sp>
    </p:spTree>
    <p:extLst>
      <p:ext uri="{BB962C8B-B14F-4D97-AF65-F5344CB8AC3E}">
        <p14:creationId xmlns="" xmlns:p14="http://schemas.microsoft.com/office/powerpoint/2010/main" val="504534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b="1" dirty="0"/>
              <a:t>Геморрагический инсульт </a:t>
            </a:r>
            <a:endParaRPr lang="ru-RU" b="1" dirty="0" smtClean="0"/>
          </a:p>
          <a:p>
            <a:pPr marL="0" indent="0" algn="just">
              <a:buNone/>
            </a:pPr>
            <a:r>
              <a:rPr lang="ru-RU" dirty="0" smtClean="0"/>
              <a:t>может </a:t>
            </a:r>
            <a:r>
              <a:rPr lang="ru-RU" dirty="0"/>
              <a:t>характеризоваться и несколькими очагами, когда при массовом спазме возникает несколько участков с кровоизлияниями</a:t>
            </a:r>
            <a:r>
              <a:rPr lang="ru-RU" dirty="0" smtClean="0"/>
              <a:t>.</a:t>
            </a:r>
          </a:p>
          <a:p>
            <a:endParaRPr lang="ru-RU" dirty="0"/>
          </a:p>
        </p:txBody>
      </p:sp>
    </p:spTree>
    <p:extLst>
      <p:ext uri="{BB962C8B-B14F-4D97-AF65-F5344CB8AC3E}">
        <p14:creationId xmlns="" xmlns:p14="http://schemas.microsoft.com/office/powerpoint/2010/main" val="4196618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71800" y="0"/>
            <a:ext cx="6372200" cy="6126163"/>
          </a:xfrm>
        </p:spPr>
        <p:txBody>
          <a:bodyPr>
            <a:normAutofit fontScale="85000" lnSpcReduction="20000"/>
          </a:bodyPr>
          <a:lstStyle/>
          <a:p>
            <a:pPr algn="just"/>
            <a:r>
              <a:rPr lang="ru-RU" b="1" dirty="0"/>
              <a:t>Одним из типов геморрагического инсульта является субарахноидальное кровоизлияние</a:t>
            </a:r>
            <a:r>
              <a:rPr lang="ru-RU" dirty="0"/>
              <a:t>, то есть кровоизлияние в субарахноидальное пространство. </a:t>
            </a:r>
            <a:endParaRPr lang="ru-RU" dirty="0" smtClean="0"/>
          </a:p>
          <a:p>
            <a:pPr marL="0" indent="0" algn="just">
              <a:buNone/>
            </a:pPr>
            <a:r>
              <a:rPr lang="ru-RU" dirty="0" smtClean="0"/>
              <a:t>Такому </a:t>
            </a:r>
            <a:r>
              <a:rPr lang="ru-RU" dirty="0"/>
              <a:t>инсульту подвержены люди </a:t>
            </a:r>
            <a:r>
              <a:rPr lang="ru-RU" dirty="0" smtClean="0"/>
              <a:t>в возрасте </a:t>
            </a:r>
            <a:r>
              <a:rPr lang="ru-RU" dirty="0"/>
              <a:t>от 30 до 60 лет. </a:t>
            </a:r>
            <a:endParaRPr lang="ru-RU" dirty="0" smtClean="0"/>
          </a:p>
          <a:p>
            <a:pPr marL="0" indent="0" algn="just">
              <a:buNone/>
            </a:pPr>
            <a:r>
              <a:rPr lang="ru-RU" b="1" dirty="0" smtClean="0"/>
              <a:t>Возникает </a:t>
            </a:r>
            <a:r>
              <a:rPr lang="ru-RU" b="1" dirty="0"/>
              <a:t>чаще у курящих и хронических алкоголиков. Также риск развития такого инсульта несет ожирение, артериальная гипертензия и даже однократное употребление алкоголя в большом количестве. Такой инсульт может возникнуть спонтанно при разрыве артериальной аневризмы или при черепно-мозговой травме</a:t>
            </a:r>
            <a:r>
              <a:rPr lang="ru-RU" b="1" dirty="0" smtClean="0"/>
              <a:t>.</a:t>
            </a:r>
          </a:p>
          <a:p>
            <a:pPr marL="0" indent="0" algn="just">
              <a:buNone/>
            </a:pPr>
            <a:r>
              <a:rPr lang="ru-RU" b="1" dirty="0" smtClean="0"/>
              <a:t> </a:t>
            </a:r>
            <a:r>
              <a:rPr lang="ru-RU" dirty="0"/>
              <a:t>При субарахноидальном кровоизлиянии скопление крови наблюдается на базальной поверхности ножек мозга, височных долей, продолговатого мозга и моста. Иногда очаг наблюдается на верхнелатеральной поверхности мозга.</a:t>
            </a:r>
            <a:endParaRPr lang="ru-RU" b="1" dirty="0"/>
          </a:p>
          <a:p>
            <a:endParaRPr lang="ru-RU" dirty="0"/>
          </a:p>
          <a:p>
            <a:endParaRPr lang="ru-RU" dirty="0"/>
          </a:p>
          <a:p>
            <a:endParaRPr lang="ru-RU" dirty="0"/>
          </a:p>
        </p:txBody>
      </p:sp>
    </p:spTree>
    <p:extLst>
      <p:ext uri="{BB962C8B-B14F-4D97-AF65-F5344CB8AC3E}">
        <p14:creationId xmlns="" xmlns:p14="http://schemas.microsoft.com/office/powerpoint/2010/main" val="3537977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Симптомы инсульта</a:t>
            </a:r>
            <a:br>
              <a:rPr lang="ru-RU" dirty="0"/>
            </a:br>
            <a:endParaRPr lang="ru-RU" dirty="0"/>
          </a:p>
        </p:txBody>
      </p:sp>
      <p:sp>
        <p:nvSpPr>
          <p:cNvPr id="3" name="Объект 2"/>
          <p:cNvSpPr>
            <a:spLocks noGrp="1"/>
          </p:cNvSpPr>
          <p:nvPr>
            <p:ph idx="1"/>
          </p:nvPr>
        </p:nvSpPr>
        <p:spPr>
          <a:xfrm>
            <a:off x="2000232" y="980728"/>
            <a:ext cx="6929486" cy="5145435"/>
          </a:xfrm>
        </p:spPr>
        <p:txBody>
          <a:bodyPr>
            <a:normAutofit/>
          </a:bodyPr>
          <a:lstStyle/>
          <a:p>
            <a:pPr marL="0" indent="0">
              <a:buNone/>
            </a:pPr>
            <a:endParaRPr lang="ru-RU" b="1" dirty="0"/>
          </a:p>
          <a:p>
            <a:r>
              <a:rPr lang="ru-RU" b="1" dirty="0"/>
              <a:t>Симптомы инсульта различаются в зависимости от того, какой кровеносный сосуд пострадал и какая часть мозга получила повреждения. </a:t>
            </a:r>
            <a:endParaRPr lang="ru-RU" b="1" dirty="0" smtClean="0"/>
          </a:p>
          <a:p>
            <a:pPr marL="0" indent="0">
              <a:buNone/>
            </a:pPr>
            <a:r>
              <a:rPr lang="ru-RU" dirty="0" smtClean="0"/>
              <a:t>Известно</a:t>
            </a:r>
            <a:r>
              <a:rPr lang="ru-RU" dirty="0"/>
              <a:t>, что правое полушарие головного мозга управляет левой частью тела, а левое полушарие головного мозга управляет правой частью тела. При этом правое полушарие отвечает за эмоциональное восприятие, а левое за логическое мышление.</a:t>
            </a:r>
          </a:p>
          <a:p>
            <a:endParaRPr lang="ru-RU" dirty="0"/>
          </a:p>
        </p:txBody>
      </p:sp>
    </p:spTree>
    <p:extLst>
      <p:ext uri="{BB962C8B-B14F-4D97-AF65-F5344CB8AC3E}">
        <p14:creationId xmlns="" xmlns:p14="http://schemas.microsoft.com/office/powerpoint/2010/main" val="597757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4338" name="Picture 2" descr="http://vrachmedik.ru/photos/uploads/120/7916943-3v-zavisimosti-ot-porajennogo-polushariya-mozga-razlichayutsya-pravostoronniy-i-levostoronniy-ishemicheskiy-insul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024" y="-5928"/>
            <a:ext cx="9179024" cy="68639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68258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71800" y="2060848"/>
            <a:ext cx="6372200" cy="4065315"/>
          </a:xfrm>
        </p:spPr>
        <p:txBody>
          <a:bodyPr>
            <a:normAutofit/>
          </a:bodyPr>
          <a:lstStyle/>
          <a:p>
            <a:pPr marL="0" indent="0">
              <a:buNone/>
            </a:pPr>
            <a:r>
              <a:rPr lang="ru-RU" dirty="0"/>
              <a:t>Симптомы инсульта могут быть общемозговыми </a:t>
            </a:r>
            <a:endParaRPr lang="ru-RU" dirty="0" smtClean="0"/>
          </a:p>
          <a:p>
            <a:pPr marL="0" indent="0">
              <a:buNone/>
            </a:pPr>
            <a:r>
              <a:rPr lang="ru-RU" dirty="0" smtClean="0"/>
              <a:t>Очаговыми </a:t>
            </a:r>
            <a:r>
              <a:rPr lang="ru-RU" dirty="0"/>
              <a:t>неврологическими симптомами.</a:t>
            </a:r>
          </a:p>
          <a:p>
            <a:pPr marL="0" indent="0">
              <a:buNone/>
            </a:pPr>
            <a:endParaRPr lang="ru-RU" dirty="0"/>
          </a:p>
        </p:txBody>
      </p:sp>
    </p:spTree>
    <p:extLst>
      <p:ext uri="{BB962C8B-B14F-4D97-AF65-F5344CB8AC3E}">
        <p14:creationId xmlns="" xmlns:p14="http://schemas.microsoft.com/office/powerpoint/2010/main" val="2136747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75856" y="404664"/>
            <a:ext cx="5868144" cy="5721499"/>
          </a:xfrm>
        </p:spPr>
        <p:txBody>
          <a:bodyPr>
            <a:normAutofit lnSpcReduction="10000"/>
          </a:bodyPr>
          <a:lstStyle/>
          <a:p>
            <a:pPr marL="0" indent="0">
              <a:buNone/>
            </a:pPr>
            <a:r>
              <a:rPr lang="ru-RU" b="1" dirty="0"/>
              <a:t>К общемозговым симптомам </a:t>
            </a:r>
            <a:r>
              <a:rPr lang="ru-RU" b="1" dirty="0" smtClean="0"/>
              <a:t>относят</a:t>
            </a:r>
          </a:p>
          <a:p>
            <a:r>
              <a:rPr lang="ru-RU" dirty="0" smtClean="0"/>
              <a:t> </a:t>
            </a:r>
            <a:r>
              <a:rPr lang="ru-RU" dirty="0"/>
              <a:t>нарушение </a:t>
            </a:r>
            <a:r>
              <a:rPr lang="ru-RU" dirty="0" smtClean="0"/>
              <a:t>сознания</a:t>
            </a:r>
            <a:r>
              <a:rPr lang="ru-RU" dirty="0"/>
              <a:t>;</a:t>
            </a:r>
            <a:endParaRPr lang="ru-RU" dirty="0" smtClean="0"/>
          </a:p>
          <a:p>
            <a:r>
              <a:rPr lang="ru-RU" dirty="0" err="1" smtClean="0"/>
              <a:t>Оглушённость</a:t>
            </a:r>
            <a:r>
              <a:rPr lang="ru-RU" dirty="0"/>
              <a:t>;</a:t>
            </a:r>
            <a:endParaRPr lang="ru-RU" dirty="0" smtClean="0"/>
          </a:p>
          <a:p>
            <a:r>
              <a:rPr lang="ru-RU" dirty="0" smtClean="0"/>
              <a:t>сонливость </a:t>
            </a:r>
            <a:r>
              <a:rPr lang="ru-RU" dirty="0"/>
              <a:t>или </a:t>
            </a:r>
            <a:r>
              <a:rPr lang="ru-RU" dirty="0" smtClean="0"/>
              <a:t>возбужденность</a:t>
            </a:r>
            <a:r>
              <a:rPr lang="ru-RU" dirty="0"/>
              <a:t>;</a:t>
            </a:r>
            <a:endParaRPr lang="ru-RU" dirty="0" smtClean="0"/>
          </a:p>
          <a:p>
            <a:r>
              <a:rPr lang="ru-RU" dirty="0" smtClean="0"/>
              <a:t>потеря сознания </a:t>
            </a:r>
            <a:r>
              <a:rPr lang="ru-RU" dirty="0"/>
              <a:t>на несколько </a:t>
            </a:r>
            <a:r>
              <a:rPr lang="ru-RU" dirty="0" smtClean="0"/>
              <a:t>минут; </a:t>
            </a:r>
          </a:p>
          <a:p>
            <a:r>
              <a:rPr lang="ru-RU" dirty="0" smtClean="0"/>
              <a:t>Головокружение;</a:t>
            </a:r>
          </a:p>
          <a:p>
            <a:r>
              <a:rPr lang="ru-RU" dirty="0" smtClean="0"/>
              <a:t>сильная </a:t>
            </a:r>
            <a:r>
              <a:rPr lang="ru-RU" dirty="0"/>
              <a:t>головная боль</a:t>
            </a:r>
            <a:r>
              <a:rPr lang="ru-RU" dirty="0" smtClean="0"/>
              <a:t>, </a:t>
            </a:r>
            <a:r>
              <a:rPr lang="ru-RU" dirty="0"/>
              <a:t>иногда с тошнотой и </a:t>
            </a:r>
            <a:r>
              <a:rPr lang="ru-RU" dirty="0" smtClean="0"/>
              <a:t>рвотой</a:t>
            </a:r>
            <a:r>
              <a:rPr lang="ru-RU" dirty="0"/>
              <a:t>;</a:t>
            </a:r>
            <a:endParaRPr lang="ru-RU" dirty="0" smtClean="0"/>
          </a:p>
          <a:p>
            <a:r>
              <a:rPr lang="ru-RU" dirty="0" smtClean="0"/>
              <a:t>В </a:t>
            </a:r>
            <a:r>
              <a:rPr lang="ru-RU" dirty="0"/>
              <a:t>некоторых случаях сухость во </a:t>
            </a:r>
            <a:r>
              <a:rPr lang="ru-RU" dirty="0" smtClean="0"/>
              <a:t>рту</a:t>
            </a:r>
            <a:r>
              <a:rPr lang="ru-RU" dirty="0"/>
              <a:t>;</a:t>
            </a:r>
            <a:endParaRPr lang="ru-RU" dirty="0" smtClean="0"/>
          </a:p>
          <a:p>
            <a:r>
              <a:rPr lang="ru-RU" dirty="0" smtClean="0"/>
              <a:t>чувство жара</a:t>
            </a:r>
            <a:r>
              <a:rPr lang="ru-RU" dirty="0"/>
              <a:t>;</a:t>
            </a:r>
            <a:endParaRPr lang="ru-RU" dirty="0" smtClean="0"/>
          </a:p>
          <a:p>
            <a:r>
              <a:rPr lang="ru-RU" dirty="0" smtClean="0"/>
              <a:t>Потливость;</a:t>
            </a:r>
          </a:p>
          <a:p>
            <a:r>
              <a:rPr lang="ru-RU" dirty="0" smtClean="0"/>
              <a:t>Сердцебиение</a:t>
            </a:r>
            <a:r>
              <a:rPr lang="ru-RU" dirty="0"/>
              <a:t>,</a:t>
            </a:r>
          </a:p>
        </p:txBody>
      </p:sp>
    </p:spTree>
    <p:extLst>
      <p:ext uri="{BB962C8B-B14F-4D97-AF65-F5344CB8AC3E}">
        <p14:creationId xmlns="" xmlns:p14="http://schemas.microsoft.com/office/powerpoint/2010/main" val="122044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descr="http://mtdata.ru/u3/photoB45C/20077759790-0/origina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3970"/>
            <a:ext cx="9144000" cy="68619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08194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71800" y="116632"/>
            <a:ext cx="6157918" cy="6840760"/>
          </a:xfrm>
        </p:spPr>
        <p:txBody>
          <a:bodyPr>
            <a:normAutofit fontScale="92500" lnSpcReduction="10000"/>
          </a:bodyPr>
          <a:lstStyle/>
          <a:p>
            <a:pPr algn="just"/>
            <a:r>
              <a:rPr lang="ru-RU" b="1" dirty="0"/>
              <a:t>Также проявляются очаговые симптомы </a:t>
            </a:r>
            <a:r>
              <a:rPr lang="ru-RU" dirty="0"/>
              <a:t>поражения головного мозга, зависящие от того, какой участок мозга пострадал. </a:t>
            </a:r>
            <a:endParaRPr lang="ru-RU" dirty="0" smtClean="0"/>
          </a:p>
          <a:p>
            <a:pPr marL="0" indent="0" algn="just">
              <a:buNone/>
            </a:pPr>
            <a:r>
              <a:rPr lang="ru-RU" dirty="0" smtClean="0"/>
              <a:t>При </a:t>
            </a:r>
            <a:r>
              <a:rPr lang="ru-RU" dirty="0"/>
              <a:t>поражении участка мозга, отвечающего за двигательные функции наблюдаются слабость или даже паралич руки или ноги, которые могут сопровождаться потерей чувствительности в конечностях, а также нарушением речи и зрения. </a:t>
            </a:r>
            <a:endParaRPr lang="ru-RU" dirty="0" smtClean="0"/>
          </a:p>
          <a:p>
            <a:pPr marL="0" indent="0" algn="just">
              <a:buNone/>
            </a:pPr>
            <a:r>
              <a:rPr lang="ru-RU" dirty="0" smtClean="0"/>
              <a:t>Такие </a:t>
            </a:r>
            <a:r>
              <a:rPr lang="ru-RU" dirty="0"/>
              <a:t>симптомы характерны при нарушении кровоснабжения участка мозга, питаемого сонной артерией. </a:t>
            </a:r>
            <a:endParaRPr lang="ru-RU" dirty="0" smtClean="0"/>
          </a:p>
          <a:p>
            <a:pPr marL="0" indent="0" algn="just">
              <a:buNone/>
            </a:pPr>
            <a:r>
              <a:rPr lang="ru-RU" dirty="0" smtClean="0"/>
              <a:t>При </a:t>
            </a:r>
            <a:r>
              <a:rPr lang="ru-RU" dirty="0"/>
              <a:t>этом наблюдаются слабость в мышцах, нарушение речи и нарушение зрения на один глаз, присутствует пульсация на сонной артерии с пораженной стороны на шее, иногда шаткая походка и нарушение равновесия, частая рвота, головокружение.</a:t>
            </a:r>
          </a:p>
          <a:p>
            <a:endParaRPr lang="ru-RU" dirty="0"/>
          </a:p>
        </p:txBody>
      </p:sp>
    </p:spTree>
    <p:extLst>
      <p:ext uri="{BB962C8B-B14F-4D97-AF65-F5344CB8AC3E}">
        <p14:creationId xmlns="" xmlns:p14="http://schemas.microsoft.com/office/powerpoint/2010/main" val="3044955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b="1" dirty="0"/>
              <a:t>Другими симптомами инсульта являются внезапные онемения мышц лица, острые головные </a:t>
            </a:r>
            <a:r>
              <a:rPr lang="ru-RU" b="1" dirty="0" smtClean="0"/>
              <a:t>боли.</a:t>
            </a:r>
            <a:endParaRPr lang="ru-RU" b="1" dirty="0"/>
          </a:p>
        </p:txBody>
      </p:sp>
    </p:spTree>
    <p:extLst>
      <p:ext uri="{BB962C8B-B14F-4D97-AF65-F5344CB8AC3E}">
        <p14:creationId xmlns="" xmlns:p14="http://schemas.microsoft.com/office/powerpoint/2010/main" val="305532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91880" y="188640"/>
            <a:ext cx="5857916" cy="1143000"/>
          </a:xfrm>
        </p:spPr>
        <p:txBody>
          <a:bodyPr/>
          <a:lstStyle/>
          <a:p>
            <a:r>
              <a:rPr lang="ru-RU" dirty="0" smtClean="0"/>
              <a:t>Мастер класс проводили:</a:t>
            </a:r>
            <a:br>
              <a:rPr lang="ru-RU" dirty="0" smtClean="0"/>
            </a:br>
            <a:r>
              <a:rPr lang="ru-RU" dirty="0" smtClean="0"/>
              <a:t> </a:t>
            </a:r>
            <a:endParaRPr lang="ru-RU" dirty="0"/>
          </a:p>
        </p:txBody>
      </p:sp>
      <p:sp>
        <p:nvSpPr>
          <p:cNvPr id="3" name="Объект 2"/>
          <p:cNvSpPr>
            <a:spLocks noGrp="1"/>
          </p:cNvSpPr>
          <p:nvPr>
            <p:ph idx="1"/>
          </p:nvPr>
        </p:nvSpPr>
        <p:spPr>
          <a:xfrm>
            <a:off x="3339852" y="1115988"/>
            <a:ext cx="5652120" cy="5742012"/>
          </a:xfrm>
        </p:spPr>
        <p:txBody>
          <a:bodyPr>
            <a:normAutofit fontScale="92500" lnSpcReduction="10000"/>
          </a:bodyPr>
          <a:lstStyle/>
          <a:p>
            <a:pPr marL="0" indent="0">
              <a:buNone/>
            </a:pPr>
            <a:r>
              <a:rPr lang="ru-RU" dirty="0" smtClean="0"/>
              <a:t> Гаджиева Наталья </a:t>
            </a:r>
            <a:r>
              <a:rPr lang="ru-RU" dirty="0" err="1" smtClean="0"/>
              <a:t>Шарабутдиновна</a:t>
            </a:r>
            <a:r>
              <a:rPr lang="ru-RU" dirty="0" smtClean="0"/>
              <a:t>.</a:t>
            </a:r>
          </a:p>
          <a:p>
            <a:pPr marL="0" indent="0">
              <a:buNone/>
            </a:pPr>
            <a:r>
              <a:rPr lang="ru-RU" dirty="0" smtClean="0"/>
              <a:t> Врач-невролог</a:t>
            </a:r>
            <a:r>
              <a:rPr lang="ru-RU" dirty="0"/>
              <a:t>, </a:t>
            </a:r>
            <a:r>
              <a:rPr lang="ru-RU" dirty="0" err="1"/>
              <a:t>нейрореаниматолог</a:t>
            </a:r>
            <a:r>
              <a:rPr lang="ru-RU" dirty="0"/>
              <a:t>, кандидат медицинских наук, член Урало-Сибирской ассоциация </a:t>
            </a:r>
            <a:r>
              <a:rPr lang="ru-RU" dirty="0" err="1"/>
              <a:t>энтерального</a:t>
            </a:r>
            <a:r>
              <a:rPr lang="ru-RU" dirty="0"/>
              <a:t> и парентерального </a:t>
            </a:r>
            <a:r>
              <a:rPr lang="ru-RU" dirty="0" smtClean="0"/>
              <a:t>питания.</a:t>
            </a:r>
          </a:p>
          <a:p>
            <a:pPr marL="0" indent="0">
              <a:buNone/>
            </a:pPr>
            <a:r>
              <a:rPr lang="ru-RU" dirty="0" smtClean="0"/>
              <a:t> </a:t>
            </a:r>
          </a:p>
          <a:p>
            <a:pPr marL="0" indent="0">
              <a:buNone/>
            </a:pPr>
            <a:endParaRPr lang="ru-RU" dirty="0"/>
          </a:p>
          <a:p>
            <a:pPr marL="0" indent="0">
              <a:buNone/>
            </a:pPr>
            <a:r>
              <a:rPr lang="ru-RU" dirty="0" smtClean="0"/>
              <a:t>Ларина </a:t>
            </a:r>
            <a:r>
              <a:rPr lang="ru-RU" dirty="0"/>
              <a:t>Наталья Юрьевна  </a:t>
            </a:r>
            <a:endParaRPr lang="en-US" dirty="0"/>
          </a:p>
          <a:p>
            <a:pPr marL="0" indent="0">
              <a:buNone/>
            </a:pPr>
            <a:r>
              <a:rPr lang="ru-RU" dirty="0"/>
              <a:t>Кандидат медицинских наук , представитель фармакологической компании : </a:t>
            </a:r>
            <a:r>
              <a:rPr lang="en-US" dirty="0" err="1"/>
              <a:t>Menalind</a:t>
            </a:r>
            <a:endParaRPr lang="ru-RU" dirty="0"/>
          </a:p>
          <a:p>
            <a:pPr marL="0" indent="0">
              <a:buNone/>
            </a:pPr>
            <a:endParaRPr lang="ru-RU" dirty="0" smtClean="0"/>
          </a:p>
          <a:p>
            <a:pPr marL="0" indent="0">
              <a:buNone/>
            </a:pPr>
            <a:endParaRPr lang="ru-RU" dirty="0"/>
          </a:p>
          <a:p>
            <a:pPr marL="0" indent="0">
              <a:buNone/>
            </a:pPr>
            <a:r>
              <a:rPr lang="ru-RU" dirty="0" smtClean="0"/>
              <a:t>«Клинический институт мозга» г. Екатеринбург</a:t>
            </a:r>
            <a:endParaRPr lang="ru-RU" dirty="0"/>
          </a:p>
        </p:txBody>
      </p:sp>
      <p:pic>
        <p:nvPicPr>
          <p:cNvPr id="13314" name="Picture 2" descr="Гаджиева Наталья Шарабудиновна канд. мед. наук,&lt;br&gt; стаж 11 лет"/>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3339852" cy="3573016"/>
          </a:xfrm>
          <a:prstGeom prst="rect">
            <a:avLst/>
          </a:prstGeom>
          <a:noFill/>
          <a:extLst>
            <a:ext uri="{909E8E84-426E-40DD-AFC4-6F175D3DCCD1}">
              <a14:hiddenFill xmlns="" xmlns:a14="http://schemas.microsoft.com/office/drawing/2010/main">
                <a:solidFill>
                  <a:srgbClr val="FFFFFF"/>
                </a:solidFill>
              </a14:hiddenFill>
            </a:ext>
          </a:extLst>
        </p:spPr>
      </p:pic>
      <p:pic>
        <p:nvPicPr>
          <p:cNvPr id="13316" name="Picture 4" descr="http://triamed-nn.ru/uploads/images/uhod%20za%20patientom/uhod-za-kozhei/clean/clea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12" y="3492921"/>
            <a:ext cx="3347864" cy="336507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05846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59832" y="0"/>
            <a:ext cx="6084168" cy="6126163"/>
          </a:xfrm>
        </p:spPr>
        <p:txBody>
          <a:bodyPr>
            <a:normAutofit fontScale="92500" lnSpcReduction="20000"/>
          </a:bodyPr>
          <a:lstStyle/>
          <a:p>
            <a:pPr marL="0" indent="0">
              <a:buNone/>
            </a:pPr>
            <a:r>
              <a:rPr lang="ru-RU" b="1" dirty="0" smtClean="0"/>
              <a:t>Внешне </a:t>
            </a:r>
            <a:r>
              <a:rPr lang="ru-RU" b="1" dirty="0"/>
              <a:t>некоторые симптомы инсульта выглядят так:</a:t>
            </a:r>
          </a:p>
          <a:p>
            <a:pPr algn="just"/>
            <a:r>
              <a:rPr lang="ru-RU" dirty="0"/>
              <a:t>При попытке улыбнуться улыбка кривая, уголок губ с одной стороны направлен не вверх, а вниз.</a:t>
            </a:r>
          </a:p>
          <a:p>
            <a:pPr algn="just"/>
            <a:r>
              <a:rPr lang="ru-RU" dirty="0"/>
              <a:t>Невозможно правильно выговорить простое предложение (не всегда).</a:t>
            </a:r>
          </a:p>
          <a:p>
            <a:pPr algn="just"/>
            <a:r>
              <a:rPr lang="ru-RU" dirty="0"/>
              <a:t>При одновременном поднятии обеих рук, они поднимаются несинхронно.</a:t>
            </a:r>
          </a:p>
          <a:p>
            <a:pPr algn="just"/>
            <a:r>
              <a:rPr lang="ru-RU" dirty="0"/>
              <a:t>При высовывании языка, он может быть кривым или западать на одну сторону.</a:t>
            </a:r>
          </a:p>
          <a:p>
            <a:pPr algn="just"/>
            <a:r>
              <a:rPr lang="ru-RU" dirty="0"/>
              <a:t>При вытянутых вперед руках ладонями вверх, после закрытия глаз одна из рук непроизвольно отклоняется вбок и вниз.</a:t>
            </a:r>
          </a:p>
          <a:p>
            <a:pPr marL="0" indent="0" algn="just">
              <a:buNone/>
            </a:pPr>
            <a:r>
              <a:rPr lang="ru-RU" dirty="0" smtClean="0"/>
              <a:t>  </a:t>
            </a:r>
          </a:p>
          <a:p>
            <a:pPr marL="0" indent="0" algn="just">
              <a:buNone/>
            </a:pPr>
            <a:r>
              <a:rPr lang="ru-RU" dirty="0" smtClean="0"/>
              <a:t>Для </a:t>
            </a:r>
            <a:r>
              <a:rPr lang="ru-RU" dirty="0"/>
              <a:t>диагностики инсульта применяется магнитно-резонансная и компьютерная томография</a:t>
            </a:r>
          </a:p>
        </p:txBody>
      </p:sp>
    </p:spTree>
    <p:extLst>
      <p:ext uri="{BB962C8B-B14F-4D97-AF65-F5344CB8AC3E}">
        <p14:creationId xmlns="" xmlns:p14="http://schemas.microsoft.com/office/powerpoint/2010/main" val="2431890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7410" name="Picture 2" descr="http://sehatalamiku.com/wp-content/uploads/2015/01/Penyakit-stroke.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2328"/>
            <a:ext cx="9144000" cy="68703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94781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802" y="-675456"/>
            <a:ext cx="5857916" cy="1872208"/>
          </a:xfrm>
        </p:spPr>
        <p:txBody>
          <a:bodyPr/>
          <a:lstStyle/>
          <a:p>
            <a:r>
              <a:rPr lang="ru-RU" dirty="0" smtClean="0"/>
              <a:t>Причины Инсульта</a:t>
            </a:r>
            <a:endParaRPr lang="ru-RU" dirty="0"/>
          </a:p>
        </p:txBody>
      </p:sp>
      <p:sp>
        <p:nvSpPr>
          <p:cNvPr id="3" name="Объект 2"/>
          <p:cNvSpPr>
            <a:spLocks noGrp="1"/>
          </p:cNvSpPr>
          <p:nvPr>
            <p:ph idx="1"/>
          </p:nvPr>
        </p:nvSpPr>
        <p:spPr>
          <a:xfrm>
            <a:off x="2915816" y="620688"/>
            <a:ext cx="6013902" cy="5505475"/>
          </a:xfrm>
        </p:spPr>
        <p:txBody>
          <a:bodyPr>
            <a:normAutofit fontScale="77500" lnSpcReduction="20000"/>
          </a:bodyPr>
          <a:lstStyle/>
          <a:p>
            <a:pPr marL="0" indent="0" algn="just">
              <a:buNone/>
            </a:pPr>
            <a:r>
              <a:rPr lang="ru-RU" dirty="0" smtClean="0"/>
              <a:t>  -Неправильное </a:t>
            </a:r>
            <a:r>
              <a:rPr lang="ru-RU" dirty="0"/>
              <a:t>питание, </a:t>
            </a:r>
            <a:endParaRPr lang="ru-RU" dirty="0" smtClean="0"/>
          </a:p>
          <a:p>
            <a:pPr marL="0" indent="0" algn="just">
              <a:buNone/>
            </a:pPr>
            <a:r>
              <a:rPr lang="ru-RU" dirty="0" smtClean="0"/>
              <a:t> -низкая </a:t>
            </a:r>
            <a:r>
              <a:rPr lang="ru-RU" dirty="0"/>
              <a:t>физическая активность</a:t>
            </a:r>
            <a:r>
              <a:rPr lang="ru-RU" dirty="0" smtClean="0"/>
              <a:t>,</a:t>
            </a:r>
          </a:p>
          <a:p>
            <a:pPr marL="0" indent="0" algn="just">
              <a:buNone/>
            </a:pPr>
            <a:r>
              <a:rPr lang="ru-RU" dirty="0" smtClean="0"/>
              <a:t> -алкоголь </a:t>
            </a:r>
            <a:r>
              <a:rPr lang="ru-RU" dirty="0"/>
              <a:t>и наркотики, </a:t>
            </a:r>
            <a:endParaRPr lang="ru-RU" dirty="0" smtClean="0"/>
          </a:p>
          <a:p>
            <a:pPr marL="0" indent="0" algn="just">
              <a:buNone/>
            </a:pPr>
            <a:r>
              <a:rPr lang="ru-RU" dirty="0" smtClean="0"/>
              <a:t> -высокое </a:t>
            </a:r>
            <a:r>
              <a:rPr lang="ru-RU" dirty="0"/>
              <a:t>кровяное давление, </a:t>
            </a:r>
            <a:endParaRPr lang="ru-RU" dirty="0" smtClean="0"/>
          </a:p>
          <a:p>
            <a:pPr marL="0" indent="0" algn="just">
              <a:buNone/>
            </a:pPr>
            <a:r>
              <a:rPr lang="ru-RU" dirty="0" smtClean="0"/>
              <a:t> -перенесённый </a:t>
            </a:r>
            <a:r>
              <a:rPr lang="ru-RU" dirty="0"/>
              <a:t>ранее инсульт, </a:t>
            </a:r>
            <a:endParaRPr lang="ru-RU" dirty="0" smtClean="0"/>
          </a:p>
          <a:p>
            <a:pPr marL="0" indent="0" algn="just">
              <a:buNone/>
            </a:pPr>
            <a:r>
              <a:rPr lang="ru-RU" dirty="0" smtClean="0"/>
              <a:t> -сердечные </a:t>
            </a:r>
            <a:r>
              <a:rPr lang="ru-RU" dirty="0"/>
              <a:t>заболевания, </a:t>
            </a:r>
            <a:endParaRPr lang="ru-RU" dirty="0" smtClean="0"/>
          </a:p>
          <a:p>
            <a:pPr marL="0" indent="0" algn="just">
              <a:buNone/>
            </a:pPr>
            <a:r>
              <a:rPr lang="ru-RU" dirty="0" smtClean="0"/>
              <a:t> -высокий </a:t>
            </a:r>
            <a:r>
              <a:rPr lang="ru-RU" dirty="0"/>
              <a:t>уровень холестерина, </a:t>
            </a:r>
            <a:endParaRPr lang="ru-RU" dirty="0" smtClean="0"/>
          </a:p>
          <a:p>
            <a:pPr marL="0" indent="0" algn="just">
              <a:buNone/>
            </a:pPr>
            <a:r>
              <a:rPr lang="ru-RU" dirty="0" smtClean="0"/>
              <a:t> -атеросклероз</a:t>
            </a:r>
            <a:r>
              <a:rPr lang="ru-RU" dirty="0"/>
              <a:t>, ожирение, мигрень</a:t>
            </a:r>
            <a:r>
              <a:rPr lang="ru-RU" dirty="0" smtClean="0"/>
              <a:t>,</a:t>
            </a:r>
          </a:p>
          <a:p>
            <a:pPr marL="0" indent="0" algn="just">
              <a:buNone/>
            </a:pPr>
            <a:r>
              <a:rPr lang="ru-RU" dirty="0" smtClean="0"/>
              <a:t> -депрессия</a:t>
            </a:r>
            <a:r>
              <a:rPr lang="ru-RU" dirty="0"/>
              <a:t>, </a:t>
            </a:r>
            <a:endParaRPr lang="ru-RU" dirty="0" smtClean="0"/>
          </a:p>
          <a:p>
            <a:pPr marL="0" indent="0" algn="just">
              <a:buNone/>
            </a:pPr>
            <a:r>
              <a:rPr lang="ru-RU" dirty="0" smtClean="0"/>
              <a:t> -серповидно-клеточная </a:t>
            </a:r>
            <a:r>
              <a:rPr lang="ru-RU" dirty="0"/>
              <a:t>анемия, </a:t>
            </a:r>
            <a:endParaRPr lang="ru-RU" dirty="0" smtClean="0"/>
          </a:p>
          <a:p>
            <a:pPr marL="0" indent="0" algn="just">
              <a:buNone/>
            </a:pPr>
            <a:r>
              <a:rPr lang="ru-RU" dirty="0" smtClean="0"/>
              <a:t>-беременность</a:t>
            </a:r>
            <a:r>
              <a:rPr lang="ru-RU" dirty="0"/>
              <a:t>, </a:t>
            </a:r>
            <a:endParaRPr lang="ru-RU" dirty="0" smtClean="0"/>
          </a:p>
          <a:p>
            <a:pPr marL="0" indent="0" algn="just">
              <a:buNone/>
            </a:pPr>
            <a:r>
              <a:rPr lang="ru-RU" dirty="0" smtClean="0"/>
              <a:t>-фибрилляция </a:t>
            </a:r>
            <a:r>
              <a:rPr lang="ru-RU" dirty="0"/>
              <a:t>предсердий. </a:t>
            </a:r>
            <a:endParaRPr lang="ru-RU" dirty="0" smtClean="0"/>
          </a:p>
          <a:p>
            <a:pPr marL="0" indent="0" algn="just">
              <a:buNone/>
            </a:pPr>
            <a:r>
              <a:rPr lang="ru-RU" dirty="0" smtClean="0"/>
              <a:t>Именно </a:t>
            </a:r>
            <a:r>
              <a:rPr lang="ru-RU" dirty="0"/>
              <a:t>от последнего заболевания риск появления инсульта самый высокий. Фибрилляция предсердий — это нарушение сердечного ритма. Верхние камеры бьются быстро и нерегулярно. Начинается застой крови. В результате образуются тромбы. Они по артериям поднимаются в мозг, где вызывают </a:t>
            </a:r>
            <a:r>
              <a:rPr lang="ru-RU" dirty="0" smtClean="0"/>
              <a:t>закупорку.</a:t>
            </a:r>
            <a:endParaRPr lang="ru-RU" dirty="0"/>
          </a:p>
        </p:txBody>
      </p:sp>
    </p:spTree>
    <p:extLst>
      <p:ext uri="{BB962C8B-B14F-4D97-AF65-F5344CB8AC3E}">
        <p14:creationId xmlns="" xmlns:p14="http://schemas.microsoft.com/office/powerpoint/2010/main" val="1369143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8434" name="Picture 2" descr="http://bez-buhla.ru/wp-content/uploads/2016/03/21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60633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Лечение инсульта</a:t>
            </a:r>
            <a:br>
              <a:rPr lang="ru-RU" dirty="0"/>
            </a:br>
            <a:endParaRPr lang="ru-RU" dirty="0"/>
          </a:p>
        </p:txBody>
      </p:sp>
      <p:sp>
        <p:nvSpPr>
          <p:cNvPr id="3" name="Объект 2"/>
          <p:cNvSpPr>
            <a:spLocks noGrp="1"/>
          </p:cNvSpPr>
          <p:nvPr>
            <p:ph idx="1"/>
          </p:nvPr>
        </p:nvSpPr>
        <p:spPr>
          <a:xfrm>
            <a:off x="1857356" y="764704"/>
            <a:ext cx="7286644" cy="6093296"/>
          </a:xfrm>
        </p:spPr>
        <p:txBody>
          <a:bodyPr>
            <a:normAutofit fontScale="55000" lnSpcReduction="20000"/>
          </a:bodyPr>
          <a:lstStyle/>
          <a:p>
            <a:pPr marL="0" indent="0">
              <a:buNone/>
            </a:pPr>
            <a:endParaRPr lang="ru-RU" b="1" dirty="0" smtClean="0"/>
          </a:p>
          <a:p>
            <a:pPr marL="0" indent="0" algn="just">
              <a:buNone/>
            </a:pPr>
            <a:r>
              <a:rPr lang="ru-RU" sz="3300" b="1" dirty="0"/>
              <a:t>Срочная госпитализация больных в течение первых 1-3 ч от начала инсульта в специализированные отделения сосудистой неврологии (оснащенные круглосуточной службой </a:t>
            </a:r>
            <a:r>
              <a:rPr lang="ru-RU" sz="3300" b="1" dirty="0" err="1"/>
              <a:t>нейровизуализации</a:t>
            </a:r>
            <a:r>
              <a:rPr lang="ru-RU" sz="3300" b="1" dirty="0"/>
              <a:t> (КТ и МРТ головного мозга), в которых имеется возможность консультации и поддержки нейрохирургической бригадой</a:t>
            </a:r>
            <a:r>
              <a:rPr lang="ru-RU" sz="3300" b="1" dirty="0" smtClean="0"/>
              <a:t>.</a:t>
            </a:r>
          </a:p>
          <a:p>
            <a:pPr marL="0" indent="0" algn="just">
              <a:buNone/>
            </a:pPr>
            <a:endParaRPr lang="ru-RU" sz="3300" b="1" dirty="0"/>
          </a:p>
          <a:p>
            <a:pPr algn="just"/>
            <a:r>
              <a:rPr lang="ru-RU" sz="3300" dirty="0"/>
              <a:t>При подозрении на инсульт необходима срочная госпитализация, так как инсульт может привести к продолжительной коме, потери </a:t>
            </a:r>
            <a:r>
              <a:rPr lang="ru-RU" sz="3300" dirty="0" err="1"/>
              <a:t>интелекта</a:t>
            </a:r>
            <a:r>
              <a:rPr lang="ru-RU" sz="3300" dirty="0"/>
              <a:t>, а в тяжелых случаях к смерти.</a:t>
            </a:r>
          </a:p>
          <a:p>
            <a:pPr algn="just"/>
            <a:r>
              <a:rPr lang="ru-RU" sz="3300" dirty="0"/>
              <a:t>Лечение инсульта заключается в проведении сосудистой терапии, применение препаратов, улучшающих мозговой обмен, </a:t>
            </a:r>
            <a:r>
              <a:rPr lang="ru-RU" sz="3300" dirty="0" err="1"/>
              <a:t>кислородотерапии</a:t>
            </a:r>
            <a:r>
              <a:rPr lang="ru-RU" sz="3300" dirty="0"/>
              <a:t>. Также при лечении применяются </a:t>
            </a:r>
            <a:r>
              <a:rPr lang="ru-RU" sz="3300" dirty="0" err="1"/>
              <a:t>физиолечение</a:t>
            </a:r>
            <a:r>
              <a:rPr lang="ru-RU" sz="3300" dirty="0"/>
              <a:t>, лечебная физкультура и массаж.</a:t>
            </a:r>
          </a:p>
          <a:p>
            <a:pPr algn="just"/>
            <a:r>
              <a:rPr lang="ru-RU" sz="3300" dirty="0"/>
              <a:t>При инсульте больной долгое время находится в лежачем положении, что может вызвать застойные процессы в легких. Поэтому после выписки из больницы нужно делать дыхательные упражнения (глубокие вдохи, надувание шариков).</a:t>
            </a:r>
          </a:p>
          <a:p>
            <a:pPr algn="just"/>
            <a:r>
              <a:rPr lang="ru-RU" sz="3300" dirty="0"/>
              <a:t>Мозг человека способен к самовосстановлению, что позволяет ему формировать новые связи между здоровыми нейронами взамен поврежденных. Поэтому так важно комплексное лечение.</a:t>
            </a:r>
          </a:p>
          <a:p>
            <a:pPr marL="0" indent="0" algn="just" fontAlgn="t">
              <a:buNone/>
            </a:pPr>
            <a:endParaRPr lang="ru-RU" sz="3300" dirty="0"/>
          </a:p>
          <a:p>
            <a:pPr algn="just"/>
            <a:endParaRPr lang="ru-RU" sz="3300" dirty="0"/>
          </a:p>
        </p:txBody>
      </p:sp>
    </p:spTree>
    <p:extLst>
      <p:ext uri="{BB962C8B-B14F-4D97-AF65-F5344CB8AC3E}">
        <p14:creationId xmlns="" xmlns:p14="http://schemas.microsoft.com/office/powerpoint/2010/main" val="2136731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Первая помощь при инсульте</a:t>
            </a:r>
            <a:br>
              <a:rPr lang="ru-RU" dirty="0"/>
            </a:br>
            <a:endParaRPr lang="ru-RU" dirty="0"/>
          </a:p>
        </p:txBody>
      </p:sp>
      <p:sp>
        <p:nvSpPr>
          <p:cNvPr id="3" name="Объект 2"/>
          <p:cNvSpPr>
            <a:spLocks noGrp="1"/>
          </p:cNvSpPr>
          <p:nvPr>
            <p:ph idx="1"/>
          </p:nvPr>
        </p:nvSpPr>
        <p:spPr>
          <a:xfrm>
            <a:off x="2214514" y="764704"/>
            <a:ext cx="6929486" cy="5976664"/>
          </a:xfrm>
        </p:spPr>
        <p:txBody>
          <a:bodyPr>
            <a:normAutofit fontScale="85000" lnSpcReduction="10000"/>
          </a:bodyPr>
          <a:lstStyle/>
          <a:p>
            <a:pPr marL="0" indent="0">
              <a:buNone/>
            </a:pPr>
            <a:endParaRPr lang="ru-RU" dirty="0"/>
          </a:p>
          <a:p>
            <a:pPr algn="just"/>
            <a:r>
              <a:rPr lang="ru-RU" dirty="0"/>
              <a:t>Прежде всего заболевшего нужно будет удобно уложить на кровать и расстегнуть затрудняющую дыхание одежду, дать достаточный приток свежего воздуха. Удалить изо рта протезы, рвотные массы. Голова, плечи должны лежать на подушке, чтобы не было сгибания шеи и ухудшения кровотока по позвоночным артериям. При развитии инсульта самыми дорогими являются первые минуты и часы заболевания, именно в это время медицинская помощь может быть наиболее эффективной.</a:t>
            </a:r>
          </a:p>
          <a:p>
            <a:pPr algn="just"/>
            <a:r>
              <a:rPr lang="ru-RU" dirty="0"/>
              <a:t>Больной при инсульте транспортабелен всегда лежа, только если это не кома 3-й стадии. Больные не часто погибают непосредственно от инсульта, к инсульту чаще всего присоединяются пневмония и пролежни, что требует постоянного ухода, переворачивания со стороны на сторону, смены мокрого белья, кормления, очищения кишечника, вибромассажа грудной клетки.</a:t>
            </a:r>
          </a:p>
          <a:p>
            <a:endParaRPr lang="ru-RU" dirty="0"/>
          </a:p>
        </p:txBody>
      </p:sp>
    </p:spTree>
    <p:extLst>
      <p:ext uri="{BB962C8B-B14F-4D97-AF65-F5344CB8AC3E}">
        <p14:creationId xmlns="" xmlns:p14="http://schemas.microsoft.com/office/powerpoint/2010/main" val="194022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a:effectLst/>
              </a:rPr>
              <a:t>Питание парентеральное</a:t>
            </a:r>
            <a:br>
              <a:rPr lang="ru-RU" b="0" dirty="0">
                <a:effectLst/>
              </a:rPr>
            </a:br>
            <a:endParaRPr lang="ru-RU" dirty="0"/>
          </a:p>
        </p:txBody>
      </p:sp>
      <p:sp>
        <p:nvSpPr>
          <p:cNvPr id="3" name="Объект 2"/>
          <p:cNvSpPr>
            <a:spLocks noGrp="1"/>
          </p:cNvSpPr>
          <p:nvPr>
            <p:ph idx="1"/>
          </p:nvPr>
        </p:nvSpPr>
        <p:spPr>
          <a:xfrm>
            <a:off x="2555776" y="874738"/>
            <a:ext cx="6713462" cy="4525963"/>
          </a:xfrm>
        </p:spPr>
        <p:txBody>
          <a:bodyPr/>
          <a:lstStyle/>
          <a:p>
            <a:pPr marL="0" indent="0" algn="just">
              <a:buNone/>
            </a:pPr>
            <a:r>
              <a:rPr lang="ru-RU" dirty="0"/>
              <a:t>Этот способ кормления производится внутривенно. В арсенале врачей имеются специальные растворы. Они практически полностью удовлетворяют суточную потребность человеческого организма в белках, жирах и углеводах.</a:t>
            </a:r>
          </a:p>
          <a:p>
            <a:pPr marL="0" indent="0" algn="just">
              <a:buNone/>
            </a:pPr>
            <a:r>
              <a:rPr lang="ru-RU" dirty="0"/>
              <a:t>Такой вид питания назначается, если у пациента нет рефлексов жевания, глотания и нет признаков нормальной работы кишечника.</a:t>
            </a:r>
          </a:p>
          <a:p>
            <a:endParaRPr lang="ru-RU" dirty="0"/>
          </a:p>
        </p:txBody>
      </p:sp>
      <p:pic>
        <p:nvPicPr>
          <p:cNvPr id="21506" name="Picture 2" descr="Питание парентеральное"/>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55976" y="4739897"/>
            <a:ext cx="4788024" cy="211810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08799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a:effectLst/>
              </a:rPr>
              <a:t>Питание </a:t>
            </a:r>
            <a:r>
              <a:rPr lang="ru-RU" b="0" dirty="0" err="1">
                <a:effectLst/>
              </a:rPr>
              <a:t>энтеральное</a:t>
            </a:r>
            <a:r>
              <a:rPr lang="ru-RU" b="0" dirty="0">
                <a:effectLst/>
              </a:rPr>
              <a:t> или через зонд</a:t>
            </a:r>
            <a:br>
              <a:rPr lang="ru-RU" b="0" dirty="0">
                <a:effectLst/>
              </a:rPr>
            </a:br>
            <a:endParaRPr lang="ru-RU" dirty="0"/>
          </a:p>
        </p:txBody>
      </p:sp>
      <p:sp>
        <p:nvSpPr>
          <p:cNvPr id="3" name="Объект 2"/>
          <p:cNvSpPr>
            <a:spLocks noGrp="1"/>
          </p:cNvSpPr>
          <p:nvPr>
            <p:ph idx="1"/>
          </p:nvPr>
        </p:nvSpPr>
        <p:spPr>
          <a:xfrm>
            <a:off x="2339752" y="1052736"/>
            <a:ext cx="6589966" cy="5805264"/>
          </a:xfrm>
        </p:spPr>
        <p:txBody>
          <a:bodyPr>
            <a:normAutofit fontScale="92500" lnSpcReduction="20000"/>
          </a:bodyPr>
          <a:lstStyle/>
          <a:p>
            <a:pPr marL="0" indent="0" algn="just">
              <a:buNone/>
            </a:pPr>
            <a:r>
              <a:rPr lang="ru-RU" dirty="0"/>
              <a:t>Этот способ применяется, когда имеются признаки нормальной деятельности ЖКТ, но нет рефлексов жевания и глотания. В желудок пациента через нос или рот вводится тоненькая трубка (зонд). Делается это только мед. работниками и далее через неё производится введение в ЖКТ питательных веществ</a:t>
            </a:r>
            <a:r>
              <a:rPr lang="ru-RU" dirty="0" smtClean="0"/>
              <a:t>.</a:t>
            </a:r>
          </a:p>
          <a:p>
            <a:pPr marL="0" indent="0" algn="just">
              <a:buNone/>
            </a:pPr>
            <a:endParaRPr lang="ru-RU" dirty="0"/>
          </a:p>
          <a:p>
            <a:pPr marL="0" indent="0" algn="just">
              <a:buNone/>
            </a:pPr>
            <a:r>
              <a:rPr lang="ru-RU" dirty="0"/>
              <a:t>Для такого вида питания применяются специальные смеси для </a:t>
            </a:r>
            <a:r>
              <a:rPr lang="ru-RU" dirty="0" err="1"/>
              <a:t>энтерального</a:t>
            </a:r>
            <a:r>
              <a:rPr lang="ru-RU" dirty="0"/>
              <a:t> питания.  Их подбирают в зависимости от сопутствующих заболеваний (непереносимость лактозы, почечная или печёночная недостаточность и так далее). Для каждого пациента необходимо индивидуально подбирать смесь и </a:t>
            </a:r>
            <a:r>
              <a:rPr lang="ru-RU" dirty="0" smtClean="0"/>
              <a:t>это </a:t>
            </a:r>
            <a:r>
              <a:rPr lang="ru-RU" dirty="0"/>
              <a:t>может сделать только врач.</a:t>
            </a:r>
          </a:p>
        </p:txBody>
      </p:sp>
    </p:spTree>
    <p:extLst>
      <p:ext uri="{BB962C8B-B14F-4D97-AF65-F5344CB8AC3E}">
        <p14:creationId xmlns="" xmlns:p14="http://schemas.microsoft.com/office/powerpoint/2010/main" val="1917776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Реабилитация в последствии инсульта.</a:t>
            </a:r>
            <a:endParaRPr lang="ru-RU" dirty="0"/>
          </a:p>
        </p:txBody>
      </p:sp>
      <p:sp>
        <p:nvSpPr>
          <p:cNvPr id="3" name="Объект 2"/>
          <p:cNvSpPr>
            <a:spLocks noGrp="1"/>
          </p:cNvSpPr>
          <p:nvPr>
            <p:ph idx="1"/>
          </p:nvPr>
        </p:nvSpPr>
        <p:spPr>
          <a:xfrm>
            <a:off x="2000232" y="1417638"/>
            <a:ext cx="6748232" cy="5035698"/>
          </a:xfrm>
        </p:spPr>
        <p:txBody>
          <a:bodyPr>
            <a:normAutofit fontScale="85000" lnSpcReduction="10000"/>
          </a:bodyPr>
          <a:lstStyle/>
          <a:p>
            <a:pPr marL="0" indent="0" algn="just">
              <a:buNone/>
            </a:pPr>
            <a:r>
              <a:rPr lang="ru-RU" dirty="0" smtClean="0"/>
              <a:t>Прежде </a:t>
            </a:r>
            <a:r>
              <a:rPr lang="ru-RU" dirty="0"/>
              <a:t>всего нужно будет контролировать показатели артериального давления, пульса заболевшего и следить за строгостью приема рекомендованных медикаментозных продуктов</a:t>
            </a:r>
            <a:r>
              <a:rPr lang="ru-RU" dirty="0" smtClean="0"/>
              <a:t>.</a:t>
            </a:r>
          </a:p>
          <a:p>
            <a:pPr marL="0" indent="0" algn="just">
              <a:buNone/>
            </a:pPr>
            <a:r>
              <a:rPr lang="ru-RU" dirty="0" smtClean="0"/>
              <a:t> </a:t>
            </a:r>
            <a:r>
              <a:rPr lang="ru-RU" b="1" dirty="0"/>
              <a:t>Важным моментом в уходе является контроль за температурой тела, </a:t>
            </a:r>
            <a:r>
              <a:rPr lang="ru-RU" b="1" dirty="0" smtClean="0"/>
              <a:t>выделяемой </a:t>
            </a:r>
            <a:r>
              <a:rPr lang="ru-RU" b="1" dirty="0"/>
              <a:t>мочи и регулярностью стула</a:t>
            </a:r>
            <a:r>
              <a:rPr lang="ru-RU" b="1" dirty="0" smtClean="0"/>
              <a:t>.</a:t>
            </a:r>
          </a:p>
          <a:p>
            <a:pPr marL="0" indent="0" algn="just">
              <a:buNone/>
            </a:pPr>
            <a:r>
              <a:rPr lang="ru-RU" b="1" dirty="0" smtClean="0"/>
              <a:t> </a:t>
            </a:r>
            <a:r>
              <a:rPr lang="ru-RU" dirty="0"/>
              <a:t>Для этого надлежит завести специальную тетрадь, в которой скрупулезно надлежит отражать динамику изменения этих показателей жизнедеятельности, так как это важно для коррекции проводимой терапии. При задержке стула более трех дней нужно будет сделать очистительную клизму. В случае задержки мочи и повышения температуры нужно будет срочно сообщить об этом лечащему врачу.</a:t>
            </a:r>
          </a:p>
          <a:p>
            <a:endParaRPr lang="ru-RU" dirty="0"/>
          </a:p>
        </p:txBody>
      </p:sp>
    </p:spTree>
    <p:extLst>
      <p:ext uri="{BB962C8B-B14F-4D97-AF65-F5344CB8AC3E}">
        <p14:creationId xmlns="" xmlns:p14="http://schemas.microsoft.com/office/powerpoint/2010/main" val="2458654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15816" y="0"/>
            <a:ext cx="6228184" cy="6126163"/>
          </a:xfrm>
        </p:spPr>
        <p:txBody>
          <a:bodyPr/>
          <a:lstStyle/>
          <a:p>
            <a:pPr algn="just"/>
            <a:r>
              <a:rPr lang="ru-RU" dirty="0"/>
              <a:t>Комната, в которой находится больной, обязана быть светлой, защищенной от шума. В помещении желательно проводить влажную уборку 1-2 раза каждый день, регулярно проветривать, избегая при всем этом сквозняков. Оптимальная температура воздуха +18-22°С.</a:t>
            </a:r>
          </a:p>
        </p:txBody>
      </p:sp>
      <p:pic>
        <p:nvPicPr>
          <p:cNvPr id="19458" name="Picture 2" descr="http://tropagor.ru/assets/files/2016/04/reabilitaciya-posle-insylt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92524" y="3282038"/>
            <a:ext cx="6451476" cy="35759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56463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ru-RU" sz="9600" dirty="0" smtClean="0"/>
              <a:t>ИНСУЛЬТ</a:t>
            </a:r>
            <a:endParaRPr lang="es-ES" sz="9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03848" y="0"/>
            <a:ext cx="5832648" cy="6126163"/>
          </a:xfrm>
        </p:spPr>
        <p:txBody>
          <a:bodyPr>
            <a:normAutofit fontScale="92500" lnSpcReduction="10000"/>
          </a:bodyPr>
          <a:lstStyle/>
          <a:p>
            <a:pPr marL="0" indent="0" algn="just">
              <a:buNone/>
            </a:pPr>
            <a:r>
              <a:rPr lang="ru-RU" b="1" dirty="0" smtClean="0"/>
              <a:t> Постель</a:t>
            </a:r>
            <a:r>
              <a:rPr lang="ru-RU" b="1" dirty="0"/>
              <a:t>, на которой лежит больной, не </a:t>
            </a:r>
            <a:r>
              <a:rPr lang="ru-RU" b="1" dirty="0" smtClean="0"/>
              <a:t>должна прогибаться</a:t>
            </a:r>
            <a:r>
              <a:rPr lang="ru-RU" dirty="0"/>
              <a:t>. </a:t>
            </a:r>
            <a:endParaRPr lang="ru-RU" dirty="0" smtClean="0"/>
          </a:p>
          <a:p>
            <a:pPr marL="0" indent="0" algn="just">
              <a:buNone/>
            </a:pPr>
            <a:r>
              <a:rPr lang="ru-RU" dirty="0" smtClean="0"/>
              <a:t>Наиболее </a:t>
            </a:r>
            <a:r>
              <a:rPr lang="ru-RU" dirty="0"/>
              <a:t>гигиеничен и удобен поролоновый матрац. Если больной не контролирует свои физиологические отправления, на матрац, под простыню, кладут клеенку или надевают на пациента памперс. При смене постельного белья, которую надо производить по мере нужно </a:t>
            </a:r>
            <a:r>
              <a:rPr lang="ru-RU" dirty="0" smtClean="0"/>
              <a:t>будет, </a:t>
            </a:r>
            <a:r>
              <a:rPr lang="ru-RU" dirty="0"/>
              <a:t>заболевшего осмотрительно поворачивают на край постели, старую простыню сворачивают, как бинт, а на освободившуюся часть кровати стелют свежую, куда и «перекатывают» заболевшего.</a:t>
            </a:r>
          </a:p>
          <a:p>
            <a:pPr marL="0" indent="0">
              <a:buNone/>
            </a:pPr>
            <a:r>
              <a:rPr lang="ru-RU" dirty="0"/>
              <a:t/>
            </a:r>
            <a:br>
              <a:rPr lang="ru-RU" dirty="0"/>
            </a:br>
            <a:endParaRPr lang="ru-RU" dirty="0"/>
          </a:p>
        </p:txBody>
      </p:sp>
    </p:spTree>
    <p:extLst>
      <p:ext uri="{BB962C8B-B14F-4D97-AF65-F5344CB8AC3E}">
        <p14:creationId xmlns="" xmlns:p14="http://schemas.microsoft.com/office/powerpoint/2010/main" val="1928716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31840" y="260648"/>
            <a:ext cx="5797878" cy="5865515"/>
          </a:xfrm>
        </p:spPr>
        <p:txBody>
          <a:bodyPr>
            <a:normAutofit fontScale="92500"/>
          </a:bodyPr>
          <a:lstStyle/>
          <a:p>
            <a:pPr marL="0" indent="0" algn="just">
              <a:buNone/>
            </a:pPr>
            <a:r>
              <a:rPr lang="ru-RU" b="1" dirty="0"/>
              <a:t>Целесообразно по нескольку раз каждый день проводить с больными дыхательную гимнастику</a:t>
            </a:r>
            <a:r>
              <a:rPr lang="ru-RU" b="1" dirty="0" smtClean="0"/>
              <a:t>.</a:t>
            </a:r>
          </a:p>
          <a:p>
            <a:pPr marL="0" indent="0" algn="just">
              <a:buNone/>
            </a:pPr>
            <a:r>
              <a:rPr lang="ru-RU" b="1" dirty="0" smtClean="0"/>
              <a:t> </a:t>
            </a:r>
            <a:r>
              <a:rPr lang="ru-RU" dirty="0"/>
              <a:t>Наиболее простые из дыхательных упражнений, выполняемые даже ослабленными больными, — это надувание воздушных шариков, резиновых игрушек</a:t>
            </a:r>
            <a:r>
              <a:rPr lang="ru-RU" dirty="0" smtClean="0"/>
              <a:t>.</a:t>
            </a:r>
          </a:p>
          <a:p>
            <a:pPr marL="0" indent="0" algn="just">
              <a:buNone/>
            </a:pPr>
            <a:r>
              <a:rPr lang="ru-RU" dirty="0" smtClean="0"/>
              <a:t> </a:t>
            </a:r>
            <a:r>
              <a:rPr lang="ru-RU" dirty="0"/>
              <a:t>С целью профилактики пролежней и застойных явлений в легких заболевших нужно будет переворачивать в постели через 2-3 часа, проводить массаж с легким постукиванием чашеобразно согнутой ладонью по боковым отделам грудной клетки и под лопатками.</a:t>
            </a:r>
          </a:p>
        </p:txBody>
      </p:sp>
    </p:spTree>
    <p:extLst>
      <p:ext uri="{BB962C8B-B14F-4D97-AF65-F5344CB8AC3E}">
        <p14:creationId xmlns="" xmlns:p14="http://schemas.microsoft.com/office/powerpoint/2010/main" val="3439662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15816" y="116632"/>
            <a:ext cx="6013902" cy="6009531"/>
          </a:xfrm>
        </p:spPr>
        <p:txBody>
          <a:bodyPr>
            <a:normAutofit fontScale="92500" lnSpcReduction="20000"/>
          </a:bodyPr>
          <a:lstStyle/>
          <a:p>
            <a:pPr algn="just"/>
            <a:endParaRPr lang="ru-RU" dirty="0" smtClean="0"/>
          </a:p>
          <a:p>
            <a:pPr algn="just"/>
            <a:r>
              <a:rPr lang="ru-RU" dirty="0" smtClean="0"/>
              <a:t>В </a:t>
            </a:r>
            <a:r>
              <a:rPr lang="ru-RU" dirty="0"/>
              <a:t>случае если больной не имеет вероятности самостоятельно передвигаться, нужно будет регулярно, 2-3 раза каждый день, умывать заболевшего, внимательно наблюдать за состоянием видимых слизистых оболочек и кожных покровов, регулярно обтирать тело заболевшего при помощи влажного полотенца, смоченного в слабом мыльном растворе с дальнейшим протиранием насухо. Следует также иметь подкладное судно и мочеприемник. Особое внимание надо уделять туалету полости рта и области промежности. Для профилактики конъюнктивитов рекомендуется закапывать в глаза 2-3 раза в неделю раствор альбуцида.</a:t>
            </a:r>
          </a:p>
        </p:txBody>
      </p:sp>
    </p:spTree>
    <p:extLst>
      <p:ext uri="{BB962C8B-B14F-4D97-AF65-F5344CB8AC3E}">
        <p14:creationId xmlns="" xmlns:p14="http://schemas.microsoft.com/office/powerpoint/2010/main" val="2132367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15816" y="0"/>
            <a:ext cx="6013902" cy="6858000"/>
          </a:xfrm>
        </p:spPr>
        <p:txBody>
          <a:bodyPr>
            <a:normAutofit fontScale="85000" lnSpcReduction="20000"/>
          </a:bodyPr>
          <a:lstStyle/>
          <a:p>
            <a:pPr algn="just"/>
            <a:endParaRPr lang="ru-RU" dirty="0" smtClean="0"/>
          </a:p>
          <a:p>
            <a:pPr algn="just"/>
            <a:r>
              <a:rPr lang="ru-RU" dirty="0" smtClean="0"/>
              <a:t>Следует </a:t>
            </a:r>
            <a:r>
              <a:rPr lang="ru-RU" dirty="0"/>
              <a:t>знать, что у заболевших, перенесших инсульт, заостряются характерологические особости личности. </a:t>
            </a:r>
            <a:endParaRPr lang="ru-RU" dirty="0" smtClean="0"/>
          </a:p>
          <a:p>
            <a:pPr marL="0" indent="0" algn="just">
              <a:buNone/>
            </a:pPr>
            <a:r>
              <a:rPr lang="ru-RU" b="1" dirty="0" smtClean="0"/>
              <a:t>Они </a:t>
            </a:r>
            <a:r>
              <a:rPr lang="ru-RU" b="1" dirty="0"/>
              <a:t>могут становиться плаксивыми и пассивными или, наоборот, грубыми и раздражительными</a:t>
            </a:r>
            <a:r>
              <a:rPr lang="ru-RU" dirty="0" smtClean="0"/>
              <a:t>.</a:t>
            </a:r>
          </a:p>
          <a:p>
            <a:pPr marL="0" indent="0" algn="just">
              <a:buNone/>
            </a:pPr>
            <a:r>
              <a:rPr lang="ru-RU" dirty="0" smtClean="0"/>
              <a:t> </a:t>
            </a:r>
            <a:r>
              <a:rPr lang="ru-RU" dirty="0"/>
              <a:t>Значительно страдает память, особо плохо больные запоминают текущие события, у многих нарушена речь. Надо относиться к этим проявлениям заболевания с пониманием, но не потакать больному в его прихотях и капризах, в то же время избегать конфликтов, обязательно соблюдать режим. Хорошо рассказывать больному о себе, близких, пытаться общаться с ним на всевозможные темы, просить рассказать о своих желаниях, называть окружающие предметы, правильно выговаривая слоги и звуки. Читать больным газеты, книги, просить пересказать прочитанное. Здоровый психологический климат в семье — залог успешного восстановления утраченных функций.</a:t>
            </a:r>
          </a:p>
        </p:txBody>
      </p:sp>
    </p:spTree>
    <p:extLst>
      <p:ext uri="{BB962C8B-B14F-4D97-AF65-F5344CB8AC3E}">
        <p14:creationId xmlns="" xmlns:p14="http://schemas.microsoft.com/office/powerpoint/2010/main" val="1133170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41910" y="1495425"/>
            <a:ext cx="6686549" cy="2944861"/>
          </a:xfrm>
        </p:spPr>
        <p:txBody>
          <a:bodyPr/>
          <a:lstStyle/>
          <a:p>
            <a:r>
              <a:rPr lang="ru-RU" dirty="0" smtClean="0"/>
              <a:t>Рекомендуемый план ухода при риске развития пролежней </a:t>
            </a:r>
            <a:br>
              <a:rPr lang="ru-RU" dirty="0" smtClean="0"/>
            </a:br>
            <a:r>
              <a:rPr lang="ru-RU" dirty="0" smtClean="0"/>
              <a:t>(у лежащего пациента</a:t>
            </a:r>
            <a:r>
              <a:rPr lang="ru-RU" dirty="0" smtClean="0"/>
              <a:t>)</a:t>
            </a:r>
            <a:endParaRPr lang="ru-RU" dirty="0"/>
          </a:p>
        </p:txBody>
      </p:sp>
    </p:spTree>
    <p:extLst>
      <p:ext uri="{BB962C8B-B14F-4D97-AF65-F5344CB8AC3E}">
        <p14:creationId xmlns="" xmlns:p14="http://schemas.microsoft.com/office/powerpoint/2010/main" val="3634773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Изменение положения пациента каждые 2 часа.</a:t>
            </a:r>
          </a:p>
        </p:txBody>
      </p:sp>
      <p:sp>
        <p:nvSpPr>
          <p:cNvPr id="3" name="Объект 2"/>
          <p:cNvSpPr>
            <a:spLocks noGrp="1"/>
          </p:cNvSpPr>
          <p:nvPr>
            <p:ph idx="1"/>
          </p:nvPr>
        </p:nvSpPr>
        <p:spPr/>
        <p:txBody>
          <a:bodyPr>
            <a:normAutofit fontScale="92500" lnSpcReduction="20000"/>
          </a:bodyPr>
          <a:lstStyle/>
          <a:p>
            <a:pPr algn="just"/>
            <a:r>
              <a:rPr lang="ru-RU" dirty="0"/>
              <a:t>8-10ч.-положение </a:t>
            </a:r>
            <a:r>
              <a:rPr lang="ru-RU" dirty="0" err="1"/>
              <a:t>Фаулера</a:t>
            </a:r>
            <a:r>
              <a:rPr lang="ru-RU" dirty="0"/>
              <a:t>;</a:t>
            </a:r>
          </a:p>
          <a:p>
            <a:pPr algn="just"/>
            <a:r>
              <a:rPr lang="ru-RU" dirty="0"/>
              <a:t>10-12ч.-положение (на левом боку);</a:t>
            </a:r>
          </a:p>
          <a:p>
            <a:pPr algn="just"/>
            <a:r>
              <a:rPr lang="ru-RU" dirty="0"/>
              <a:t>12-14ч.-положение (на правом боку);</a:t>
            </a:r>
          </a:p>
          <a:p>
            <a:pPr algn="just"/>
            <a:r>
              <a:rPr lang="ru-RU" dirty="0"/>
              <a:t>14-16ч..-положение </a:t>
            </a:r>
            <a:r>
              <a:rPr lang="ru-RU" dirty="0" err="1"/>
              <a:t>Фаулера</a:t>
            </a:r>
            <a:r>
              <a:rPr lang="ru-RU" dirty="0"/>
              <a:t>;</a:t>
            </a:r>
          </a:p>
          <a:p>
            <a:pPr algn="just"/>
            <a:r>
              <a:rPr lang="ru-RU" dirty="0"/>
              <a:t>16—18ч.-положение </a:t>
            </a:r>
            <a:r>
              <a:rPr lang="ru-RU" dirty="0" err="1"/>
              <a:t>Симса</a:t>
            </a:r>
            <a:r>
              <a:rPr lang="ru-RU" dirty="0"/>
              <a:t>;</a:t>
            </a:r>
          </a:p>
          <a:p>
            <a:pPr algn="just"/>
            <a:r>
              <a:rPr lang="ru-RU" dirty="0"/>
              <a:t>18-20ч.-положение </a:t>
            </a:r>
            <a:r>
              <a:rPr lang="ru-RU" dirty="0" err="1"/>
              <a:t>Фаулера</a:t>
            </a:r>
            <a:r>
              <a:rPr lang="ru-RU" dirty="0"/>
              <a:t>;</a:t>
            </a:r>
          </a:p>
          <a:p>
            <a:pPr algn="just"/>
            <a:r>
              <a:rPr lang="ru-RU" dirty="0"/>
              <a:t>20-22ч.-положение (на правом боку);</a:t>
            </a:r>
          </a:p>
          <a:p>
            <a:pPr algn="just"/>
            <a:r>
              <a:rPr lang="ru-RU" dirty="0"/>
              <a:t>22-24ч.-положение (на левом боку);</a:t>
            </a:r>
          </a:p>
          <a:p>
            <a:pPr algn="just"/>
            <a:r>
              <a:rPr lang="ru-RU" dirty="0"/>
              <a:t>0-2ч.-положение </a:t>
            </a:r>
            <a:r>
              <a:rPr lang="ru-RU" dirty="0" err="1"/>
              <a:t>Симса</a:t>
            </a:r>
            <a:r>
              <a:rPr lang="ru-RU" dirty="0"/>
              <a:t>;</a:t>
            </a:r>
          </a:p>
          <a:p>
            <a:pPr algn="just"/>
            <a:r>
              <a:rPr lang="ru-RU" dirty="0"/>
              <a:t>2-4ч.-положение (на правом боку);</a:t>
            </a:r>
          </a:p>
          <a:p>
            <a:pPr algn="just"/>
            <a:r>
              <a:rPr lang="ru-RU" dirty="0"/>
              <a:t>4-6ч.-положение (на левом боку);</a:t>
            </a:r>
          </a:p>
          <a:p>
            <a:pPr algn="just"/>
            <a:r>
              <a:rPr lang="ru-RU" dirty="0"/>
              <a:t>6-8ч.-положение </a:t>
            </a:r>
            <a:r>
              <a:rPr lang="ru-RU" dirty="0" err="1"/>
              <a:t>Симса</a:t>
            </a:r>
            <a:r>
              <a:rPr lang="ru-RU" dirty="0"/>
              <a:t>.</a:t>
            </a:r>
          </a:p>
          <a:p>
            <a:endParaRPr lang="ru-RU" dirty="0"/>
          </a:p>
        </p:txBody>
      </p:sp>
    </p:spTree>
    <p:extLst>
      <p:ext uri="{BB962C8B-B14F-4D97-AF65-F5344CB8AC3E}">
        <p14:creationId xmlns="" xmlns:p14="http://schemas.microsoft.com/office/powerpoint/2010/main" val="2495447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0" y="-99392"/>
            <a:ext cx="5857916" cy="1143000"/>
          </a:xfrm>
        </p:spPr>
        <p:txBody>
          <a:bodyPr/>
          <a:lstStyle/>
          <a:p>
            <a:r>
              <a:rPr lang="ru-RU" sz="2800" dirty="0"/>
              <a:t>Укладывание пациента </a:t>
            </a:r>
            <a:r>
              <a:rPr lang="ru-RU" sz="2800" dirty="0" smtClean="0"/>
              <a:t>в положение </a:t>
            </a:r>
            <a:r>
              <a:rPr lang="ru-RU" sz="2800" dirty="0" err="1" smtClean="0"/>
              <a:t>Фаулера</a:t>
            </a:r>
            <a:endParaRPr lang="ru-RU" sz="2800" dirty="0"/>
          </a:p>
        </p:txBody>
      </p:sp>
      <p:sp>
        <p:nvSpPr>
          <p:cNvPr id="3" name="Объект 2"/>
          <p:cNvSpPr>
            <a:spLocks noGrp="1"/>
          </p:cNvSpPr>
          <p:nvPr>
            <p:ph idx="1"/>
          </p:nvPr>
        </p:nvSpPr>
        <p:spPr>
          <a:xfrm>
            <a:off x="2051720" y="1071546"/>
            <a:ext cx="7164288" cy="5786454"/>
          </a:xfrm>
        </p:spPr>
        <p:txBody>
          <a:bodyPr>
            <a:noAutofit/>
          </a:bodyPr>
          <a:lstStyle/>
          <a:p>
            <a:pPr marL="0" indent="0" algn="just">
              <a:buNone/>
            </a:pPr>
            <a:r>
              <a:rPr lang="ru-RU" sz="1500" b="1" dirty="0"/>
              <a:t>Положение </a:t>
            </a:r>
            <a:r>
              <a:rPr lang="ru-RU" sz="1500" b="1" dirty="0" err="1"/>
              <a:t>Фаулера</a:t>
            </a:r>
            <a:r>
              <a:rPr lang="ru-RU" sz="1500" b="1" dirty="0"/>
              <a:t>  можно назвать положением полулежа и полусидя. Укладывание пациента в положение </a:t>
            </a:r>
            <a:r>
              <a:rPr lang="ru-RU" sz="1500" b="1" dirty="0" err="1"/>
              <a:t>Фау­лера</a:t>
            </a:r>
            <a:r>
              <a:rPr lang="ru-RU" sz="1500" b="1" dirty="0"/>
              <a:t> осуществляется следующим образом:</a:t>
            </a:r>
          </a:p>
          <a:p>
            <a:pPr algn="just"/>
            <a:r>
              <a:rPr lang="ru-RU" sz="1500" b="1" dirty="0"/>
              <a:t>приведите кровать пациента в горизонтальное положение;</a:t>
            </a:r>
          </a:p>
          <a:p>
            <a:pPr algn="just"/>
            <a:r>
              <a:rPr lang="ru-RU" sz="1500" b="1" dirty="0"/>
              <a:t>поднимите изголовье кровати под углом 45—60</a:t>
            </a:r>
            <a:r>
              <a:rPr lang="ru-RU" sz="1500" b="1" baseline="30000" dirty="0"/>
              <a:t>о</a:t>
            </a:r>
            <a:r>
              <a:rPr lang="ru-RU" sz="1500" b="1" dirty="0"/>
              <a:t> (в таком положении пациент чувствует себя комфортнее, ему легче ды­шать и общаться с окружающими);</a:t>
            </a:r>
          </a:p>
          <a:p>
            <a:pPr algn="just"/>
            <a:r>
              <a:rPr lang="ru-RU" sz="1500" b="1" dirty="0"/>
              <a:t>положите голову пациента на матрац или низкую подушку (таким образом предупреждается </a:t>
            </a:r>
            <a:r>
              <a:rPr lang="ru-RU" sz="1500" b="1" dirty="0" err="1"/>
              <a:t>сгибательная</a:t>
            </a:r>
            <a:r>
              <a:rPr lang="ru-RU" sz="1500" b="1" dirty="0"/>
              <a:t> контрактура шей­ных мышц);</a:t>
            </a:r>
          </a:p>
          <a:p>
            <a:pPr algn="just"/>
            <a:r>
              <a:rPr lang="ru-RU" sz="1500" b="1" dirty="0"/>
              <a:t>если пациент не в состоянии самостоятельно двигать ру­ками, положите под них подушки (таким образом предупрежда­ется вывих плеча вследствие растяжения капсулы плечевого су­става под воздействием направленной вниз силы тяжести руки и предупреждается </a:t>
            </a:r>
            <a:r>
              <a:rPr lang="ru-RU" sz="1500" b="1" dirty="0" err="1"/>
              <a:t>сгибательная</a:t>
            </a:r>
            <a:r>
              <a:rPr lang="ru-RU" sz="1500" b="1" dirty="0"/>
              <a:t> контрактура мышц верхней ко­нечности);</a:t>
            </a:r>
          </a:p>
          <a:p>
            <a:pPr algn="just"/>
            <a:r>
              <a:rPr lang="ru-RU" sz="1500" b="1" dirty="0"/>
              <a:t>подложите пациенту подушку под поясницу (таким обра­зом уменьшается нагрузка на поясничный отдел позвоночника);</a:t>
            </a:r>
          </a:p>
          <a:p>
            <a:pPr algn="just"/>
            <a:r>
              <a:rPr lang="ru-RU" sz="1500" b="1" dirty="0"/>
              <a:t>подложите небольшую подушку или валик под бедра паци­ента (таким образом предупреждается </a:t>
            </a:r>
            <a:r>
              <a:rPr lang="ru-RU" sz="1500" b="1" dirty="0" err="1"/>
              <a:t>переразгибание</a:t>
            </a:r>
            <a:r>
              <a:rPr lang="ru-RU" sz="1500" b="1" dirty="0"/>
              <a:t> в колен­ном суставе и сдавливание подколенной артерии под действием тяжести);</a:t>
            </a:r>
          </a:p>
          <a:p>
            <a:pPr algn="just"/>
            <a:r>
              <a:rPr lang="ru-RU" sz="1500" b="1" dirty="0"/>
              <a:t>подложите пациенту небольшую подушку или валик под нижнюю треть голени (таким образом предупреждается длитель­ное давление матраца на пятки);</a:t>
            </a:r>
          </a:p>
          <a:p>
            <a:pPr algn="just"/>
            <a:r>
              <a:rPr lang="ru-RU" sz="1500" b="1" dirty="0"/>
              <a:t>поставьте упор для стоп пациента под углом 90° (таким образом поддерживается тыльное сгибание их и предупреждается «провисание»).</a:t>
            </a:r>
          </a:p>
          <a:p>
            <a:endParaRPr lang="ru-RU" sz="1500" dirty="0"/>
          </a:p>
          <a:p>
            <a:endParaRPr lang="ru-RU" sz="1600" dirty="0"/>
          </a:p>
        </p:txBody>
      </p:sp>
    </p:spTree>
    <p:extLst>
      <p:ext uri="{BB962C8B-B14F-4D97-AF65-F5344CB8AC3E}">
        <p14:creationId xmlns="" xmlns:p14="http://schemas.microsoft.com/office/powerpoint/2010/main" val="824063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http://www.studfiles.ru/html/2706/214/html_Q0bcXQEoNV.Ikae/img-Rqmicj.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884" y="-6226"/>
            <a:ext cx="9126116" cy="68642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15131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802" y="0"/>
            <a:ext cx="5857916" cy="1417638"/>
          </a:xfrm>
        </p:spPr>
        <p:txBody>
          <a:bodyPr/>
          <a:lstStyle/>
          <a:p>
            <a:pPr algn="ctr"/>
            <a:r>
              <a:rPr lang="ru-RU" dirty="0"/>
              <a:t>УКЛАДЫВАНИЕ ПАЦИЕНТА НА </a:t>
            </a:r>
            <a:r>
              <a:rPr lang="ru-RU" dirty="0" smtClean="0"/>
              <a:t>БОК</a:t>
            </a:r>
            <a:endParaRPr lang="ru-RU" dirty="0"/>
          </a:p>
        </p:txBody>
      </p:sp>
      <p:sp>
        <p:nvSpPr>
          <p:cNvPr id="3" name="Объект 2"/>
          <p:cNvSpPr>
            <a:spLocks noGrp="1"/>
          </p:cNvSpPr>
          <p:nvPr>
            <p:ph idx="1"/>
          </p:nvPr>
        </p:nvSpPr>
        <p:spPr>
          <a:xfrm>
            <a:off x="1571604" y="1428736"/>
            <a:ext cx="7572396" cy="5429264"/>
          </a:xfrm>
        </p:spPr>
        <p:txBody>
          <a:bodyPr>
            <a:noAutofit/>
          </a:bodyPr>
          <a:lstStyle/>
          <a:p>
            <a:pPr marL="0" indent="0">
              <a:buNone/>
            </a:pPr>
            <a:r>
              <a:rPr lang="ru-RU" sz="1400" b="1" dirty="0"/>
              <a:t>При укладывании пациента на бок, следует поступать следующим образом </a:t>
            </a:r>
          </a:p>
          <a:p>
            <a:r>
              <a:rPr lang="ru-RU" sz="1400" b="1" dirty="0"/>
              <a:t>опустите изголовье постели;</a:t>
            </a:r>
          </a:p>
          <a:p>
            <a:r>
              <a:rPr lang="ru-RU" sz="1400" b="1" dirty="0"/>
              <a:t>передвиньте пациента, находящегося в положении «лежа спине», ближе к краю кровати;</a:t>
            </a:r>
          </a:p>
          <a:p>
            <a:r>
              <a:rPr lang="ru-RU" sz="1400" b="1" dirty="0"/>
              <a:t>согните левую, если вы хотите повернуть пациента на пра­вый бок, ногу пациента в коленном суставе, подсунув левую стопу в правую подколенную впадину;</a:t>
            </a:r>
          </a:p>
          <a:p>
            <a:r>
              <a:rPr lang="ru-RU" sz="1400" b="1" dirty="0"/>
              <a:t>положите одну руку на бедро пациента, другую - на плечо и поверните пациента на бок на себя (таким образом действие «рычага» на бедро облегчает поворачивание);</a:t>
            </a:r>
          </a:p>
          <a:p>
            <a:r>
              <a:rPr lang="ru-RU" sz="1400" b="1" dirty="0"/>
              <a:t>подложите подушку под голову и тело пациента (таким образом уменьшаются боковой изгиб шеи и напряжение шей­ных мышц);</a:t>
            </a:r>
          </a:p>
          <a:p>
            <a:r>
              <a:rPr lang="ru-RU" sz="1400" b="1" dirty="0"/>
              <a:t>придайте обеим рукам пациента слегка согнутое положе­ние, при этом рука, находящаяся сверху, лежит на уровне плеча и головы, рука, находящаяся снизу, лежит на подушке рядом с головой (таким образом обеспечивается защита плечевых суставов и облегчаются движения грудной клетки, что улучшает легоч­ную вентиляцию);</a:t>
            </a:r>
          </a:p>
          <a:p>
            <a:r>
              <a:rPr lang="ru-RU" sz="1400" b="1" dirty="0"/>
              <a:t>подложите под спину пациента сложенную подушку слегка подсунув ее под спину ровным краем (таким образом можно «удержать» пациента в положении на боку);</a:t>
            </a:r>
          </a:p>
          <a:p>
            <a:r>
              <a:rPr lang="ru-RU" sz="1400" b="1" dirty="0"/>
              <a:t>поместить подушку (от паховой области до стопы) под слегка согнутую «верхнюю» ногу пациента (таким образом осу­ществляется и профилактика пролежней в области коленного сустава и лодыжек и предотвращается </a:t>
            </a:r>
            <a:r>
              <a:rPr lang="ru-RU" sz="1400" b="1" dirty="0" err="1"/>
              <a:t>переразгибание</a:t>
            </a:r>
            <a:r>
              <a:rPr lang="ru-RU" sz="1400" b="1" dirty="0"/>
              <a:t> ноги)</a:t>
            </a:r>
          </a:p>
          <a:p>
            <a:r>
              <a:rPr lang="ru-RU" sz="1400" b="1" dirty="0"/>
              <a:t>обеспечьте упор под углом 90° для «нижней» стопы (таким образом обеспечивается тыльный изгиб стопы и предотвращает­ся ее «провисание»);</a:t>
            </a:r>
          </a:p>
          <a:p>
            <a:endParaRPr lang="ru-RU" sz="1500" dirty="0"/>
          </a:p>
        </p:txBody>
      </p:sp>
    </p:spTree>
    <p:extLst>
      <p:ext uri="{BB962C8B-B14F-4D97-AF65-F5344CB8AC3E}">
        <p14:creationId xmlns="" xmlns:p14="http://schemas.microsoft.com/office/powerpoint/2010/main" val="15490766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http://www.studfiles.ru/html/2706/214/html_Q0bcXQEoNV.Ikae/img-MS_mt_.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751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dirty="0" smtClean="0"/>
              <a:t>Что такое инсульт?</a:t>
            </a:r>
            <a:endParaRPr lang="es-ES" dirty="0"/>
          </a:p>
        </p:txBody>
      </p:sp>
      <p:sp>
        <p:nvSpPr>
          <p:cNvPr id="3" name="2 Marcador de contenido"/>
          <p:cNvSpPr>
            <a:spLocks noGrp="1"/>
          </p:cNvSpPr>
          <p:nvPr>
            <p:ph idx="1"/>
          </p:nvPr>
        </p:nvSpPr>
        <p:spPr>
          <a:xfrm>
            <a:off x="1907704" y="1556792"/>
            <a:ext cx="7022014" cy="5184575"/>
          </a:xfrm>
        </p:spPr>
        <p:txBody>
          <a:bodyPr>
            <a:normAutofit/>
          </a:bodyPr>
          <a:lstStyle/>
          <a:p>
            <a:pPr marL="0" indent="0" algn="just">
              <a:buNone/>
            </a:pPr>
            <a:r>
              <a:rPr lang="ru-RU" dirty="0"/>
              <a:t>это нарушение мозгового кровообращения, при котором нарушается либо совсем прекращается кровоснабжение участка мозга. Снижение активности в работе мозга у пожилых людей тоже связывают с инсультом. При инсульте любого типа клетки мозга не получают кровь, в результате чего происходит кислородное голодание и эти клетки </a:t>
            </a:r>
            <a:r>
              <a:rPr lang="ru-RU" dirty="0" smtClean="0"/>
              <a:t>отмирают.</a:t>
            </a:r>
            <a:endParaRPr lang="es-E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УКЛАДЫВАНИЕ ПАЦИЕНТА В ПОЛОЖЕНИЕ </a:t>
            </a:r>
            <a:r>
              <a:rPr lang="ru-RU" dirty="0" smtClean="0"/>
              <a:t>СИМСА</a:t>
            </a:r>
            <a:endParaRPr lang="ru-RU" dirty="0"/>
          </a:p>
        </p:txBody>
      </p:sp>
      <p:sp>
        <p:nvSpPr>
          <p:cNvPr id="3" name="Объект 2"/>
          <p:cNvSpPr>
            <a:spLocks noGrp="1"/>
          </p:cNvSpPr>
          <p:nvPr>
            <p:ph idx="1"/>
          </p:nvPr>
        </p:nvSpPr>
        <p:spPr/>
        <p:txBody>
          <a:bodyPr>
            <a:normAutofit fontScale="62500" lnSpcReduction="20000"/>
          </a:bodyPr>
          <a:lstStyle/>
          <a:p>
            <a:r>
              <a:rPr lang="ru-RU" sz="2900" b="1" dirty="0"/>
              <a:t>переведите изголовье кровати в горизонтальное положение;</a:t>
            </a:r>
          </a:p>
          <a:p>
            <a:r>
              <a:rPr lang="ru-RU" sz="2900" b="1" dirty="0"/>
              <a:t>положите пациента на спину;</a:t>
            </a:r>
          </a:p>
          <a:p>
            <a:r>
              <a:rPr lang="ru-RU" sz="2900" b="1" dirty="0"/>
              <a:t>переведите пациента в положение лежа на боку и частично на животе (на постели находится лишь часть живота пациента);</a:t>
            </a:r>
          </a:p>
          <a:p>
            <a:r>
              <a:rPr lang="ru-RU" sz="2900" b="1" dirty="0"/>
              <a:t>подложите подушку под голову пациента (таким образом вращается чрезмерное сгибание шеи);</a:t>
            </a:r>
          </a:p>
          <a:p>
            <a:r>
              <a:rPr lang="ru-RU" sz="2900" b="1" dirty="0"/>
              <a:t>подложите подушку под «верхнюю», согнутую в локтевом и плечевом суставе руку под углом 90°, «нижнюю» руку положите на постель, не сгибая (таким образом сохраняется правильная биомеханика тела);</a:t>
            </a:r>
          </a:p>
          <a:p>
            <a:r>
              <a:rPr lang="ru-RU" sz="2900" b="1" dirty="0"/>
              <a:t>подложите подушку под согнутую «верхнюю» ногу так, нижняя голень оказалась на уровне нижней трети бедра образом предотвращается поворот бедра внутрь, пре­дается </a:t>
            </a:r>
            <a:r>
              <a:rPr lang="ru-RU" sz="2900" b="1" dirty="0" err="1"/>
              <a:t>переразгибание</a:t>
            </a:r>
            <a:r>
              <a:rPr lang="ru-RU" sz="2900" b="1" dirty="0"/>
              <a:t> конечности, осуществляется профилактика пролежней в области коленных суставов и </a:t>
            </a:r>
            <a:r>
              <a:rPr lang="ru-RU" sz="2900" b="1" dirty="0" err="1"/>
              <a:t>лодышек</a:t>
            </a:r>
            <a:r>
              <a:rPr lang="ru-RU" sz="2900" b="1" dirty="0"/>
              <a:t>);</a:t>
            </a:r>
          </a:p>
          <a:p>
            <a:r>
              <a:rPr lang="ru-RU" sz="2900" b="1" dirty="0"/>
              <a:t>7) обеспечьте упор для стоп под углом 90° (таким образом обеспечивается правильное тыльное сгибание стоп и предотвращается их «провисание»</a:t>
            </a:r>
          </a:p>
          <a:p>
            <a:endParaRPr lang="ru-RU" dirty="0"/>
          </a:p>
          <a:p>
            <a:endParaRPr lang="ru-RU" dirty="0"/>
          </a:p>
        </p:txBody>
      </p:sp>
    </p:spTree>
    <p:extLst>
      <p:ext uri="{BB962C8B-B14F-4D97-AF65-F5344CB8AC3E}">
        <p14:creationId xmlns="" xmlns:p14="http://schemas.microsoft.com/office/powerpoint/2010/main" val="33638918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http://www.studfiles.ru/html/2706/214/html_Q0bcXQEoNV.Ikae/img-MbEayM.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170975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ФАКТОР: ВРЕМЯ ВОЗДЕЙСТВИЯ Как самое длительное время воздействия было"/>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71462"/>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09914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ttp://player.myshared.ru/5/382112/slides/slide_34.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31823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Принципы проведения гигиенических процедур лежачему больному.</a:t>
            </a:r>
          </a:p>
        </p:txBody>
      </p:sp>
      <p:sp>
        <p:nvSpPr>
          <p:cNvPr id="3" name="Объект 2"/>
          <p:cNvSpPr>
            <a:spLocks noGrp="1"/>
          </p:cNvSpPr>
          <p:nvPr>
            <p:ph idx="1"/>
          </p:nvPr>
        </p:nvSpPr>
        <p:spPr>
          <a:xfrm>
            <a:off x="1835696" y="2060848"/>
            <a:ext cx="6929486" cy="4525963"/>
          </a:xfrm>
        </p:spPr>
        <p:txBody>
          <a:bodyPr/>
          <a:lstStyle/>
          <a:p>
            <a:pPr marL="0" indent="0" algn="just">
              <a:buNone/>
            </a:pPr>
            <a:r>
              <a:rPr lang="ru-RU" dirty="0"/>
              <a:t>Подготовив все приспособления и средства, обеспечив нужную температуру в помещении, необходимо надеть резиновые перчатки и защитить постель впитывающей или непромокаемой клеенкой/простыней</a:t>
            </a:r>
            <a:r>
              <a:rPr lang="ru-RU" dirty="0" smtClean="0"/>
              <a:t>.  </a:t>
            </a:r>
            <a:r>
              <a:rPr lang="ru-RU" dirty="0"/>
              <a:t>С больного снимают белье и проводят гигиенические процедуры в строгой последовательности.</a:t>
            </a:r>
          </a:p>
          <a:p>
            <a:pPr marL="0" indent="0">
              <a:buNone/>
            </a:pPr>
            <a:endParaRPr lang="ru-RU" dirty="0"/>
          </a:p>
        </p:txBody>
      </p:sp>
    </p:spTree>
    <p:extLst>
      <p:ext uri="{BB962C8B-B14F-4D97-AF65-F5344CB8AC3E}">
        <p14:creationId xmlns="" xmlns:p14="http://schemas.microsoft.com/office/powerpoint/2010/main" val="176395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00496" y="538312"/>
            <a:ext cx="5143504" cy="1143000"/>
          </a:xfrm>
        </p:spPr>
        <p:txBody>
          <a:bodyPr/>
          <a:lstStyle/>
          <a:p>
            <a:pPr algn="ctr"/>
            <a:r>
              <a:rPr lang="ru-RU" sz="3200" dirty="0" smtClean="0"/>
              <a:t>Специальная косметика очищение кожного </a:t>
            </a:r>
            <a:r>
              <a:rPr lang="ru-RU" sz="3200" dirty="0" smtClean="0"/>
              <a:t>покрова</a:t>
            </a:r>
            <a:r>
              <a:rPr lang="ru-RU" dirty="0" smtClean="0"/>
              <a:t/>
            </a:r>
            <a:br>
              <a:rPr lang="ru-RU" dirty="0" smtClean="0"/>
            </a:br>
            <a:endParaRPr lang="ru-RU" dirty="0"/>
          </a:p>
        </p:txBody>
      </p:sp>
      <p:sp>
        <p:nvSpPr>
          <p:cNvPr id="3" name="Объект 2"/>
          <p:cNvSpPr>
            <a:spLocks noGrp="1"/>
          </p:cNvSpPr>
          <p:nvPr>
            <p:ph idx="1"/>
          </p:nvPr>
        </p:nvSpPr>
        <p:spPr>
          <a:xfrm>
            <a:off x="3643306" y="1707828"/>
            <a:ext cx="5500694" cy="4864444"/>
          </a:xfrm>
        </p:spPr>
        <p:txBody>
          <a:bodyPr/>
          <a:lstStyle/>
          <a:p>
            <a:pPr algn="just"/>
            <a:r>
              <a:rPr lang="ru-RU" dirty="0" smtClean="0"/>
              <a:t>Моющий лосьон</a:t>
            </a:r>
          </a:p>
          <a:p>
            <a:pPr marL="0" indent="0" algn="just">
              <a:buNone/>
            </a:pPr>
            <a:r>
              <a:rPr lang="ru-RU" dirty="0" smtClean="0"/>
              <a:t>Позволяет полностью вымыть лежачего больного в постели методом протирания без использования мыла. Лосьон не требует дополнительного смывания , следовательно после процедуры – кожу пациента следует тщательно вытереть на сухо.</a:t>
            </a:r>
            <a:endParaRPr lang="ru-RU" dirty="0"/>
          </a:p>
        </p:txBody>
      </p:sp>
      <p:pic>
        <p:nvPicPr>
          <p:cNvPr id="3076" name="Picture 4" descr="https://prozabota.ru/image/cache/data/Catalog/new/16.%20abena-loson-dlya-myitya-bez-vodyi-bez-zapaha-200-ml-500x50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4005312"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489413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3076"/>
            <a:ext cx="5857916" cy="1143000"/>
          </a:xfrm>
        </p:spPr>
        <p:txBody>
          <a:bodyPr/>
          <a:lstStyle/>
          <a:p>
            <a:r>
              <a:rPr lang="ru-RU" dirty="0" smtClean="0"/>
              <a:t>Очищающая </a:t>
            </a:r>
            <a:r>
              <a:rPr lang="ru-RU" dirty="0" smtClean="0"/>
              <a:t>пена</a:t>
            </a:r>
            <a:r>
              <a:rPr lang="ru-RU" dirty="0" smtClean="0"/>
              <a:t/>
            </a:r>
            <a:br>
              <a:rPr lang="ru-RU" dirty="0" smtClean="0"/>
            </a:br>
            <a:endParaRPr lang="ru-RU" dirty="0"/>
          </a:p>
        </p:txBody>
      </p:sp>
      <p:sp>
        <p:nvSpPr>
          <p:cNvPr id="3" name="Объект 2"/>
          <p:cNvSpPr>
            <a:spLocks noGrp="1"/>
          </p:cNvSpPr>
          <p:nvPr>
            <p:ph idx="1"/>
          </p:nvPr>
        </p:nvSpPr>
        <p:spPr>
          <a:xfrm>
            <a:off x="3995936" y="692696"/>
            <a:ext cx="5148064" cy="4525963"/>
          </a:xfrm>
        </p:spPr>
        <p:txBody>
          <a:bodyPr>
            <a:normAutofit fontScale="92500" lnSpcReduction="10000"/>
          </a:bodyPr>
          <a:lstStyle/>
          <a:p>
            <a:endParaRPr lang="ru-RU" dirty="0" smtClean="0"/>
          </a:p>
          <a:p>
            <a:pPr algn="just"/>
            <a:r>
              <a:rPr lang="ru-RU" dirty="0" smtClean="0"/>
              <a:t>Профессиональное </a:t>
            </a:r>
            <a:r>
              <a:rPr lang="ru-RU" dirty="0" smtClean="0"/>
              <a:t>средство для очищения кожи без воды и мыла. Обеспечивает профилактику опрелостей , пролежней у лежачих пациентов и поддерживает кожу в здоровом состояний , дополнительное средство </a:t>
            </a:r>
            <a:r>
              <a:rPr lang="ru-RU" dirty="0" err="1" smtClean="0"/>
              <a:t>средство</a:t>
            </a:r>
            <a:r>
              <a:rPr lang="ru-RU" dirty="0" smtClean="0"/>
              <a:t> для профилактики опрелостей и пролежней у больных с недержанием мочи и кала при смене подгузников и прокладок. </a:t>
            </a:r>
            <a:endParaRPr lang="ru-RU" dirty="0"/>
          </a:p>
        </p:txBody>
      </p:sp>
      <p:pic>
        <p:nvPicPr>
          <p:cNvPr id="4098" name="Picture 2" descr="http://www.blagomed.ru/uploads/prod/prod_56bda48a9612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696" y="0"/>
            <a:ext cx="4355976"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118461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Лосьон для </a:t>
            </a:r>
            <a:r>
              <a:rPr lang="ru-RU" dirty="0" smtClean="0"/>
              <a:t>тела</a:t>
            </a:r>
            <a:endParaRPr lang="ru-RU" dirty="0"/>
          </a:p>
        </p:txBody>
      </p:sp>
      <p:sp>
        <p:nvSpPr>
          <p:cNvPr id="3" name="Объект 2"/>
          <p:cNvSpPr>
            <a:spLocks noGrp="1"/>
          </p:cNvSpPr>
          <p:nvPr>
            <p:ph idx="1"/>
          </p:nvPr>
        </p:nvSpPr>
        <p:spPr/>
        <p:txBody>
          <a:bodyPr/>
          <a:lstStyle/>
          <a:p>
            <a:pPr algn="just"/>
            <a:r>
              <a:rPr lang="ru-RU" dirty="0" smtClean="0"/>
              <a:t>Предохраняет кожу от потери влаги и восстанавливает эластичность кожи. Идеально подходить для питания и увлажнения кожи лежачих больных. Рекомендуется для людей с сухой проблемной кожей, а так же для поддержания здоровья кожи в период возрастных изменений организма.</a:t>
            </a:r>
            <a:endParaRPr lang="ru-RU" dirty="0"/>
          </a:p>
        </p:txBody>
      </p:sp>
    </p:spTree>
    <p:extLst>
      <p:ext uri="{BB962C8B-B14F-4D97-AF65-F5344CB8AC3E}">
        <p14:creationId xmlns="" xmlns:p14="http://schemas.microsoft.com/office/powerpoint/2010/main" val="19236666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28476"/>
            <a:ext cx="5857916" cy="1143000"/>
          </a:xfrm>
        </p:spPr>
        <p:txBody>
          <a:bodyPr/>
          <a:lstStyle/>
          <a:p>
            <a:r>
              <a:rPr lang="ru-RU" dirty="0" smtClean="0"/>
              <a:t>Масло для </a:t>
            </a:r>
            <a:r>
              <a:rPr lang="ru-RU" dirty="0" smtClean="0"/>
              <a:t>ухода</a:t>
            </a:r>
            <a:endParaRPr lang="ru-RU" dirty="0"/>
          </a:p>
        </p:txBody>
      </p:sp>
      <p:sp>
        <p:nvSpPr>
          <p:cNvPr id="3" name="Объект 2"/>
          <p:cNvSpPr>
            <a:spLocks noGrp="1"/>
          </p:cNvSpPr>
          <p:nvPr>
            <p:ph idx="1"/>
          </p:nvPr>
        </p:nvSpPr>
        <p:spPr>
          <a:xfrm>
            <a:off x="4139952" y="1600200"/>
            <a:ext cx="4789766" cy="4525963"/>
          </a:xfrm>
        </p:spPr>
        <p:txBody>
          <a:bodyPr/>
          <a:lstStyle/>
          <a:p>
            <a:r>
              <a:rPr lang="ru-RU" dirty="0" smtClean="0"/>
              <a:t>Обеспечивает интенсивный уход за сухой потрескавшейся кожей , снимает зуд.</a:t>
            </a:r>
          </a:p>
          <a:p>
            <a:r>
              <a:rPr lang="ru-RU" dirty="0" smtClean="0"/>
              <a:t>Моментально впитывается , не оставляет жирной пленки.</a:t>
            </a:r>
          </a:p>
          <a:p>
            <a:r>
              <a:rPr lang="ru-RU" dirty="0" smtClean="0"/>
              <a:t>Не пачкает одежду.</a:t>
            </a:r>
          </a:p>
          <a:p>
            <a:pPr marL="0" indent="0">
              <a:buNone/>
            </a:pPr>
            <a:endParaRPr lang="ru-RU" dirty="0"/>
          </a:p>
          <a:p>
            <a:pPr marL="0" indent="0">
              <a:buNone/>
            </a:pPr>
            <a:endParaRPr lang="ru-RU" dirty="0"/>
          </a:p>
        </p:txBody>
      </p:sp>
      <p:pic>
        <p:nvPicPr>
          <p:cNvPr id="5122" name="Picture 2" descr="https://bioca.org/uploads/shop/products/main/75807c8fa1a99b1c62dedddc7e2ee28c.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3995936"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18251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3888" y="-243408"/>
            <a:ext cx="5857916" cy="1143000"/>
          </a:xfrm>
        </p:spPr>
        <p:txBody>
          <a:bodyPr/>
          <a:lstStyle/>
          <a:p>
            <a:r>
              <a:rPr lang="ru-RU" dirty="0" smtClean="0"/>
              <a:t>Тонизирующая жидкость.</a:t>
            </a:r>
            <a:endParaRPr lang="ru-RU" dirty="0"/>
          </a:p>
        </p:txBody>
      </p:sp>
      <p:sp>
        <p:nvSpPr>
          <p:cNvPr id="3" name="Объект 2"/>
          <p:cNvSpPr>
            <a:spLocks noGrp="1"/>
          </p:cNvSpPr>
          <p:nvPr>
            <p:ph idx="1"/>
          </p:nvPr>
        </p:nvSpPr>
        <p:spPr>
          <a:xfrm>
            <a:off x="4499992" y="620688"/>
            <a:ext cx="4392488" cy="6237312"/>
          </a:xfrm>
        </p:spPr>
        <p:txBody>
          <a:bodyPr>
            <a:normAutofit lnSpcReduction="10000"/>
          </a:bodyPr>
          <a:lstStyle/>
          <a:p>
            <a:pPr algn="just"/>
            <a:r>
              <a:rPr lang="ru-RU" dirty="0" smtClean="0"/>
              <a:t>Применяется для улучшения кровотока и обменных процессов в коже лежачих больных. Незаменимое средство для профилактики образования пролежней в лечения пролежней  1 стадии (красное пятно в местах образования пролежней).  Рекомендуется для людей с недостаточностью кровообращения , идеальное средство для снятия усталости ног.</a:t>
            </a:r>
            <a:endParaRPr lang="ru-RU" dirty="0"/>
          </a:p>
        </p:txBody>
      </p:sp>
      <p:pic>
        <p:nvPicPr>
          <p:cNvPr id="6146" name="Picture 2" descr="https://www.kupilekarstva.ru/published/publicdata/ONLINEP9ONLINEPH/attachments/SC/products_pictures/1336854020_en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3635896"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81210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915816" y="0"/>
            <a:ext cx="6255444" cy="1077218"/>
          </a:xfrm>
          <a:prstGeom prst="rect">
            <a:avLst/>
          </a:prstGeom>
        </p:spPr>
        <p:txBody>
          <a:bodyPr wrap="square">
            <a:spAutoFit/>
          </a:bodyPr>
          <a:lstStyle/>
          <a:p>
            <a:pPr algn="just">
              <a:defRPr/>
            </a:pPr>
            <a:r>
              <a:rPr lang="ru-RU" sz="3200" dirty="0" smtClean="0"/>
              <a:t>Инсульт бывает </a:t>
            </a:r>
            <a:r>
              <a:rPr lang="ru-RU" sz="3200" dirty="0"/>
              <a:t>двух </a:t>
            </a:r>
            <a:r>
              <a:rPr lang="ru-RU" sz="3200" dirty="0" smtClean="0"/>
              <a:t>типов:</a:t>
            </a:r>
          </a:p>
          <a:p>
            <a:pPr algn="just">
              <a:defRPr/>
            </a:pPr>
            <a:r>
              <a:rPr lang="ru-RU" sz="3200" dirty="0" smtClean="0"/>
              <a:t> </a:t>
            </a:r>
            <a:endParaRPr lang="es-ES" sz="3200" dirty="0">
              <a:solidFill>
                <a:srgbClr val="0000CC"/>
              </a:solidFill>
              <a:effectLst>
                <a:outerShdw blurRad="38100" dist="38100" dir="2700000" algn="tl">
                  <a:srgbClr val="C0C0C0"/>
                </a:outerShdw>
              </a:effectLst>
              <a:latin typeface="Monotype Corsiva" pitchFamily="66" charset="0"/>
            </a:endParaRPr>
          </a:p>
        </p:txBody>
      </p:sp>
      <p:pic>
        <p:nvPicPr>
          <p:cNvPr id="2050" name="Picture 2" descr="http://mirnasos.ru/lvp/limfa11/ishemicheskiyinsultgolovnogomozgaprichin_14DBBA7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620688"/>
            <a:ext cx="9144000" cy="623731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3888" y="-171400"/>
            <a:ext cx="5653862" cy="1143000"/>
          </a:xfrm>
        </p:spPr>
        <p:txBody>
          <a:bodyPr/>
          <a:lstStyle/>
          <a:p>
            <a:r>
              <a:rPr lang="ru-RU" dirty="0" smtClean="0"/>
              <a:t>Защита кожного покрова.</a:t>
            </a:r>
            <a:endParaRPr lang="ru-RU" dirty="0"/>
          </a:p>
        </p:txBody>
      </p:sp>
      <p:sp>
        <p:nvSpPr>
          <p:cNvPr id="3" name="Объект 2"/>
          <p:cNvSpPr>
            <a:spLocks noGrp="1"/>
          </p:cNvSpPr>
          <p:nvPr>
            <p:ph idx="1"/>
          </p:nvPr>
        </p:nvSpPr>
        <p:spPr>
          <a:xfrm>
            <a:off x="4138210" y="737320"/>
            <a:ext cx="5005790" cy="6120680"/>
          </a:xfrm>
        </p:spPr>
        <p:txBody>
          <a:bodyPr>
            <a:normAutofit/>
          </a:bodyPr>
          <a:lstStyle/>
          <a:p>
            <a:pPr algn="just"/>
            <a:r>
              <a:rPr lang="ru-RU" dirty="0" smtClean="0"/>
              <a:t>Специальные защитные крема следует использовать как крем под подгузник, нанося на ягодицы больного и на кожные складки в паховой области. Предохраняет от образования опрелости и пролежней, поэтому им рекомендуется смазывать все кожные складки, особенно у людей с избыточной массой тела , а также у женщин под грудью.</a:t>
            </a:r>
            <a:endParaRPr lang="ru-RU" dirty="0"/>
          </a:p>
        </p:txBody>
      </p:sp>
      <p:pic>
        <p:nvPicPr>
          <p:cNvPr id="7172" name="Picture 4" descr="https://homecare-shop.ru/upload/iblock/799/menalind_professional_prozrachnyy_zashchitnyy_krem_bez_oksida_tsinka_200_m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32" y="6276"/>
            <a:ext cx="3561556" cy="68517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466694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Современная система профилактики </a:t>
            </a:r>
            <a:r>
              <a:rPr lang="ru-RU" dirty="0" smtClean="0"/>
              <a:t>пролежней</a:t>
            </a:r>
            <a:r>
              <a:rPr lang="ru-RU" dirty="0" smtClean="0"/>
              <a:t/>
            </a:r>
            <a:br>
              <a:rPr lang="ru-RU" dirty="0" smtClean="0"/>
            </a:br>
            <a:endParaRPr lang="ru-RU" dirty="0"/>
          </a:p>
        </p:txBody>
      </p:sp>
      <p:sp>
        <p:nvSpPr>
          <p:cNvPr id="3" name="Объект 2"/>
          <p:cNvSpPr>
            <a:spLocks noGrp="1"/>
          </p:cNvSpPr>
          <p:nvPr>
            <p:ph idx="1"/>
          </p:nvPr>
        </p:nvSpPr>
        <p:spPr/>
        <p:txBody>
          <a:bodyPr/>
          <a:lstStyle/>
          <a:p>
            <a:pPr algn="just"/>
            <a:r>
              <a:rPr lang="ru-RU" dirty="0" smtClean="0"/>
              <a:t>При правильном и комплексном применении помогает предотвратить  появление опрелостей и пролежней у лежачих больных.</a:t>
            </a:r>
          </a:p>
          <a:p>
            <a:pPr algn="just"/>
            <a:r>
              <a:rPr lang="ru-RU" dirty="0" smtClean="0"/>
              <a:t>Для достижения максимального эффекта рекомендуется использовать в комплексе </a:t>
            </a:r>
            <a:endParaRPr lang="ru-RU" dirty="0" smtClean="0">
              <a:solidFill>
                <a:srgbClr val="FF0000"/>
              </a:solidFill>
            </a:endParaRPr>
          </a:p>
          <a:p>
            <a:pPr marL="0" indent="0" algn="just">
              <a:buNone/>
            </a:pPr>
            <a:r>
              <a:rPr lang="ru-RU" dirty="0" smtClean="0">
                <a:solidFill>
                  <a:srgbClr val="FF0000"/>
                </a:solidFill>
              </a:rPr>
              <a:t>Очищающее средство </a:t>
            </a:r>
            <a:r>
              <a:rPr lang="ru-RU" dirty="0" smtClean="0">
                <a:solidFill>
                  <a:schemeClr val="tx2"/>
                </a:solidFill>
              </a:rPr>
              <a:t>+ питающее средство +  </a:t>
            </a:r>
            <a:r>
              <a:rPr lang="ru-RU" dirty="0" smtClean="0">
                <a:solidFill>
                  <a:schemeClr val="accent2">
                    <a:lumMod val="50000"/>
                  </a:schemeClr>
                </a:solidFill>
              </a:rPr>
              <a:t>защитное средство.</a:t>
            </a:r>
            <a:endParaRPr lang="ru-RU" dirty="0">
              <a:solidFill>
                <a:schemeClr val="tx2"/>
              </a:solidFill>
            </a:endParaRPr>
          </a:p>
        </p:txBody>
      </p:sp>
    </p:spTree>
    <p:extLst>
      <p:ext uri="{BB962C8B-B14F-4D97-AF65-F5344CB8AC3E}">
        <p14:creationId xmlns="" xmlns:p14="http://schemas.microsoft.com/office/powerpoint/2010/main" val="35080448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801" y="0"/>
            <a:ext cx="5857916" cy="1143000"/>
          </a:xfrm>
        </p:spPr>
        <p:txBody>
          <a:bodyPr/>
          <a:lstStyle/>
          <a:p>
            <a:r>
              <a:rPr lang="ru-RU" dirty="0" smtClean="0">
                <a:solidFill>
                  <a:schemeClr val="tx1"/>
                </a:solidFill>
                <a:effectLst/>
              </a:rPr>
              <a:t>Впитывающие пеленки общая характеристика.</a:t>
            </a:r>
            <a:endParaRPr lang="ru-RU" dirty="0">
              <a:solidFill>
                <a:schemeClr val="tx1"/>
              </a:solidFill>
              <a:effectLst/>
            </a:endParaRPr>
          </a:p>
        </p:txBody>
      </p:sp>
      <p:sp>
        <p:nvSpPr>
          <p:cNvPr id="3" name="Объект 2"/>
          <p:cNvSpPr>
            <a:spLocks noGrp="1"/>
          </p:cNvSpPr>
          <p:nvPr>
            <p:ph idx="1"/>
          </p:nvPr>
        </p:nvSpPr>
        <p:spPr>
          <a:xfrm>
            <a:off x="2195736" y="1268760"/>
            <a:ext cx="7344816" cy="3312368"/>
          </a:xfrm>
        </p:spPr>
        <p:txBody>
          <a:bodyPr>
            <a:normAutofit fontScale="77500" lnSpcReduction="20000"/>
          </a:bodyPr>
          <a:lstStyle/>
          <a:p>
            <a:r>
              <a:rPr lang="ru-RU" dirty="0" smtClean="0"/>
              <a:t>Незаменимы при уходе за больными.</a:t>
            </a:r>
          </a:p>
          <a:p>
            <a:r>
              <a:rPr lang="ru-RU" dirty="0" smtClean="0"/>
              <a:t>Надежны , легки в применении.</a:t>
            </a:r>
          </a:p>
          <a:p>
            <a:r>
              <a:rPr lang="ru-RU" dirty="0" smtClean="0"/>
              <a:t>Обеспечивают максимальный комфорт пациентам и облегчают работу персонала.</a:t>
            </a:r>
          </a:p>
          <a:p>
            <a:r>
              <a:rPr lang="ru-RU" dirty="0" smtClean="0"/>
              <a:t>Предотвращают максимальный комфорт пациентам и облегчает работу персонала.</a:t>
            </a:r>
          </a:p>
          <a:p>
            <a:r>
              <a:rPr lang="ru-RU" dirty="0" smtClean="0"/>
              <a:t>Предотвращают появление опрелостей и пролежней.</a:t>
            </a:r>
          </a:p>
          <a:p>
            <a:r>
              <a:rPr lang="ru-RU" dirty="0" smtClean="0"/>
              <a:t>Гигиеничны , защищают белье от загрязнения надежно впитывают жидкость , превращая ее в гель удерживает специфический запахи , изготовлены из </a:t>
            </a:r>
            <a:r>
              <a:rPr lang="ru-RU" dirty="0" err="1" smtClean="0"/>
              <a:t>дерматологически</a:t>
            </a:r>
            <a:r>
              <a:rPr lang="ru-RU" dirty="0" smtClean="0"/>
              <a:t> протестированных  материалов.</a:t>
            </a:r>
            <a:endParaRPr lang="ru-RU" dirty="0"/>
          </a:p>
        </p:txBody>
      </p:sp>
      <p:pic>
        <p:nvPicPr>
          <p:cNvPr id="8194" name="Picture 2" descr="http://animeweekend.ru/wp-content/uploads/2016/07/n4yohkqatufm6izl0983pwg21sb5c7xdjvr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93852" y="4313808"/>
            <a:ext cx="5976664" cy="25328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694179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31840" y="0"/>
            <a:ext cx="6027812" cy="4525963"/>
          </a:xfrm>
        </p:spPr>
        <p:txBody>
          <a:bodyPr/>
          <a:lstStyle/>
          <a:p>
            <a:pPr marL="0" indent="0" algn="just">
              <a:buNone/>
            </a:pPr>
            <a:r>
              <a:rPr lang="ru-RU" dirty="0" smtClean="0"/>
              <a:t>Одноразовые защитные нагрудники из хорошо впитывающей </a:t>
            </a:r>
            <a:r>
              <a:rPr lang="ru-RU" dirty="0" err="1" smtClean="0"/>
              <a:t>крепированной</a:t>
            </a:r>
            <a:r>
              <a:rPr lang="ru-RU" dirty="0" smtClean="0"/>
              <a:t> бумаги с непроницаемым внешним слоем и приемным карманом. С завязками и с клеящимися полосками. Для защиты одежды и белья при кормлении.</a:t>
            </a:r>
            <a:endParaRPr lang="ru-RU" dirty="0"/>
          </a:p>
        </p:txBody>
      </p:sp>
      <p:pic>
        <p:nvPicPr>
          <p:cNvPr id="9218" name="Picture 2" descr="http://shop-hartmann.ru/files/shop/large/1549_valafit-odnorazovye-zaschitnye-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27984" y="2915320"/>
            <a:ext cx="4392488" cy="39426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559403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04248" y="-243408"/>
            <a:ext cx="5857916" cy="1143000"/>
          </a:xfrm>
        </p:spPr>
        <p:txBody>
          <a:bodyPr/>
          <a:lstStyle/>
          <a:p>
            <a:r>
              <a:rPr lang="ru-RU" dirty="0" err="1" smtClean="0"/>
              <a:t>Пагавит</a:t>
            </a:r>
            <a:endParaRPr lang="ru-RU" dirty="0"/>
          </a:p>
        </p:txBody>
      </p:sp>
      <p:sp>
        <p:nvSpPr>
          <p:cNvPr id="3" name="Объект 2"/>
          <p:cNvSpPr>
            <a:spLocks noGrp="1"/>
          </p:cNvSpPr>
          <p:nvPr>
            <p:ph idx="1"/>
          </p:nvPr>
        </p:nvSpPr>
        <p:spPr>
          <a:xfrm>
            <a:off x="2915816" y="692697"/>
            <a:ext cx="6228184" cy="2952328"/>
          </a:xfrm>
        </p:spPr>
        <p:txBody>
          <a:bodyPr>
            <a:normAutofit fontScale="92500" lnSpcReduction="20000"/>
          </a:bodyPr>
          <a:lstStyle/>
          <a:p>
            <a:pPr marL="0" indent="0" algn="just">
              <a:buNone/>
            </a:pPr>
            <a:r>
              <a:rPr lang="ru-RU" dirty="0" smtClean="0"/>
              <a:t>Ватные палочки, пропитаны глицерином, лимонной кислотой , натуральным экстрактом лимона и 0,1%-м натрием </a:t>
            </a:r>
            <a:r>
              <a:rPr lang="ru-RU" dirty="0" err="1" smtClean="0"/>
              <a:t>бензоатом</a:t>
            </a:r>
            <a:r>
              <a:rPr lang="ru-RU" dirty="0" smtClean="0"/>
              <a:t>. Облегчает ежедневный уход за полостью рта. Применяются для больных без сознания , после сложных операций, </a:t>
            </a:r>
            <a:r>
              <a:rPr lang="ru-RU" dirty="0" smtClean="0"/>
              <a:t>(аппаратных</a:t>
            </a:r>
            <a:r>
              <a:rPr lang="ru-RU" dirty="0" smtClean="0"/>
              <a:t>), с высокой температурой.</a:t>
            </a:r>
          </a:p>
          <a:p>
            <a:pPr marL="0" indent="0">
              <a:buNone/>
            </a:pPr>
            <a:endParaRPr lang="ru-RU" dirty="0" smtClean="0"/>
          </a:p>
          <a:p>
            <a:pPr marL="0" indent="0">
              <a:buNone/>
            </a:pPr>
            <a:r>
              <a:rPr lang="ru-RU" dirty="0" smtClean="0"/>
              <a:t>                       Стерильно! </a:t>
            </a:r>
            <a:endParaRPr lang="ru-RU" dirty="0"/>
          </a:p>
        </p:txBody>
      </p:sp>
      <p:pic>
        <p:nvPicPr>
          <p:cNvPr id="11266" name="Picture 2" descr="http://shop-hartmann.ru/files/shop/large/2075_pagavit-palochki-s-bolshoy-vat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67744" y="3510260"/>
            <a:ext cx="6000601" cy="33147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46794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3928" y="53628"/>
            <a:ext cx="5857916" cy="1143000"/>
          </a:xfrm>
        </p:spPr>
        <p:txBody>
          <a:bodyPr/>
          <a:lstStyle/>
          <a:p>
            <a:r>
              <a:rPr lang="ru-RU" dirty="0">
                <a:effectLst/>
              </a:rPr>
              <a:t>Антисептик </a:t>
            </a:r>
            <a:r>
              <a:rPr lang="ru-RU" dirty="0" err="1">
                <a:effectLst/>
              </a:rPr>
              <a:t>Пронтосан</a:t>
            </a:r>
            <a:r>
              <a:rPr lang="ru-RU" dirty="0">
                <a:effectLst/>
              </a:rPr>
              <a:t/>
            </a:r>
            <a:br>
              <a:rPr lang="ru-RU" dirty="0">
                <a:effectLst/>
              </a:rPr>
            </a:br>
            <a:endParaRPr lang="ru-RU" dirty="0"/>
          </a:p>
        </p:txBody>
      </p:sp>
      <p:sp>
        <p:nvSpPr>
          <p:cNvPr id="3" name="Объект 2"/>
          <p:cNvSpPr>
            <a:spLocks noGrp="1"/>
          </p:cNvSpPr>
          <p:nvPr>
            <p:ph idx="1"/>
          </p:nvPr>
        </p:nvSpPr>
        <p:spPr>
          <a:xfrm>
            <a:off x="3071803" y="980728"/>
            <a:ext cx="6072198" cy="4805726"/>
          </a:xfrm>
        </p:spPr>
        <p:txBody>
          <a:bodyPr>
            <a:normAutofit fontScale="85000" lnSpcReduction="20000"/>
          </a:bodyPr>
          <a:lstStyle/>
          <a:p>
            <a:pPr marL="0" indent="0" algn="just">
              <a:buNone/>
            </a:pPr>
            <a:r>
              <a:rPr lang="ru-RU" dirty="0" smtClean="0"/>
              <a:t> </a:t>
            </a:r>
            <a:r>
              <a:rPr lang="ru-RU" dirty="0"/>
              <a:t>Раствор и гель для ран: оптимальная подготовка ран и ожогов к заживлению.</a:t>
            </a:r>
            <a:br>
              <a:rPr lang="ru-RU" dirty="0"/>
            </a:br>
            <a:r>
              <a:rPr lang="ru-RU" dirty="0"/>
              <a:t>— Готовые формы, прозрачные, без цвета и запаха, на водной основе</a:t>
            </a:r>
            <a:br>
              <a:rPr lang="ru-RU" dirty="0"/>
            </a:br>
            <a:r>
              <a:rPr lang="ru-RU" dirty="0"/>
              <a:t>— Быстрое и эффективное удаление биопленок из раны</a:t>
            </a:r>
            <a:br>
              <a:rPr lang="ru-RU" dirty="0"/>
            </a:br>
            <a:r>
              <a:rPr lang="ru-RU" dirty="0"/>
              <a:t>— Стимуляция процессов гранулирования и </a:t>
            </a:r>
            <a:r>
              <a:rPr lang="ru-RU" dirty="0" err="1"/>
              <a:t>эпителизации</a:t>
            </a:r>
            <a:r>
              <a:rPr lang="ru-RU" dirty="0"/>
              <a:t> ран</a:t>
            </a:r>
            <a:br>
              <a:rPr lang="ru-RU" dirty="0"/>
            </a:br>
            <a:r>
              <a:rPr lang="ru-RU" dirty="0"/>
              <a:t>— Использование при в любой фазе раневого заживления</a:t>
            </a:r>
            <a:br>
              <a:rPr lang="ru-RU" dirty="0"/>
            </a:br>
            <a:r>
              <a:rPr lang="ru-RU" dirty="0"/>
              <a:t>— Абсорбция раневого запаха</a:t>
            </a:r>
            <a:br>
              <a:rPr lang="ru-RU" dirty="0"/>
            </a:br>
            <a:r>
              <a:rPr lang="ru-RU" dirty="0"/>
              <a:t>— Использование в течение 2-х месяцев после вскрытия флакона</a:t>
            </a:r>
          </a:p>
          <a:p>
            <a:pPr marL="0" indent="0" algn="just">
              <a:buNone/>
            </a:pPr>
            <a:r>
              <a:rPr lang="ru-RU" b="1" dirty="0"/>
              <a:t>Состав</a:t>
            </a:r>
            <a:r>
              <a:rPr lang="ru-RU" dirty="0"/>
              <a:t/>
            </a:r>
            <a:br>
              <a:rPr lang="ru-RU" dirty="0"/>
            </a:br>
            <a:r>
              <a:rPr lang="ru-RU" dirty="0"/>
              <a:t>0,1 % </a:t>
            </a:r>
            <a:r>
              <a:rPr lang="ru-RU" dirty="0" err="1"/>
              <a:t>ундециленового</a:t>
            </a:r>
            <a:r>
              <a:rPr lang="ru-RU" dirty="0"/>
              <a:t> </a:t>
            </a:r>
            <a:r>
              <a:rPr lang="ru-RU" dirty="0" err="1"/>
              <a:t>амидопропил</a:t>
            </a:r>
            <a:r>
              <a:rPr lang="ru-RU" dirty="0"/>
              <a:t>-бетаина,</a:t>
            </a:r>
            <a:br>
              <a:rPr lang="ru-RU" dirty="0"/>
            </a:br>
            <a:r>
              <a:rPr lang="ru-RU" dirty="0"/>
              <a:t>0,1 % </a:t>
            </a:r>
            <a:r>
              <a:rPr lang="ru-RU" dirty="0" err="1"/>
              <a:t>полиаминопропила</a:t>
            </a:r>
            <a:r>
              <a:rPr lang="ru-RU" dirty="0"/>
              <a:t> </a:t>
            </a:r>
            <a:r>
              <a:rPr lang="ru-RU" dirty="0" err="1"/>
              <a:t>бигуанида</a:t>
            </a:r>
            <a:r>
              <a:rPr lang="ru-RU" dirty="0"/>
              <a:t> (</a:t>
            </a:r>
            <a:r>
              <a:rPr lang="ru-RU" dirty="0" err="1"/>
              <a:t>полигексанид</a:t>
            </a:r>
            <a:r>
              <a:rPr lang="ru-RU" dirty="0"/>
              <a:t>).</a:t>
            </a:r>
          </a:p>
          <a:p>
            <a:pPr algn="just"/>
            <a:endParaRPr lang="ru-RU" dirty="0"/>
          </a:p>
        </p:txBody>
      </p:sp>
      <p:pic>
        <p:nvPicPr>
          <p:cNvPr id="2050" name="Picture 2" descr="http://combustio.ru/images/prontosan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3059832"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37345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71736" y="0"/>
            <a:ext cx="6572264" cy="6858000"/>
          </a:xfrm>
        </p:spPr>
        <p:txBody>
          <a:bodyPr>
            <a:normAutofit fontScale="92500" lnSpcReduction="20000"/>
          </a:bodyPr>
          <a:lstStyle/>
          <a:p>
            <a:pPr algn="just"/>
            <a:r>
              <a:rPr lang="ru-RU" dirty="0"/>
              <a:t>Заживление раневой поверхности может замедляться из-за присутствия в ране экссудата, образований в виде пленок, корок и струпа из омертвевшей ткани и клеточного детрита и/или биопленок. Эти покрытия с трудом удаляются и создают хорошие условия для роста патогенной микрофлоры. Кроме того, даже внешне чистые раны, особенно посттравматические, могут быть контаминированы микроорганизмами, способными вызвать инфекционные осложнения в ране. </a:t>
            </a:r>
            <a:r>
              <a:rPr lang="ru-RU" dirty="0" err="1"/>
              <a:t>Пронтосан</a:t>
            </a:r>
            <a:r>
              <a:rPr lang="ru-RU" dirty="0"/>
              <a:t> позволяет проводить тщательное очищение раневой поверхности, увлажнять рану и подавлять бактериальную флору, что создает условия для скорейшего раневого заживления. Благодаря антибактериальному компоненту </a:t>
            </a:r>
            <a:r>
              <a:rPr lang="ru-RU" dirty="0" err="1"/>
              <a:t>Пронтосан</a:t>
            </a:r>
            <a:r>
              <a:rPr lang="ru-RU" dirty="0"/>
              <a:t> может с успехом использоваться для предупреждения инфицирования ран патогенными микроорганизмами и профилактики развития инфекционных осложнений в ране.</a:t>
            </a:r>
          </a:p>
        </p:txBody>
      </p:sp>
    </p:spTree>
    <p:extLst>
      <p:ext uri="{BB962C8B-B14F-4D97-AF65-F5344CB8AC3E}">
        <p14:creationId xmlns="" xmlns:p14="http://schemas.microsoft.com/office/powerpoint/2010/main" val="34540755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802" y="274638"/>
            <a:ext cx="5857916" cy="418058"/>
          </a:xfrm>
        </p:spPr>
        <p:txBody>
          <a:bodyPr/>
          <a:lstStyle/>
          <a:p>
            <a:r>
              <a:rPr lang="ru-RU" cap="all" dirty="0"/>
              <a:t>ЭТАП 1 – УХОД ЗА ПОЛОСТЬЮ РТА</a:t>
            </a:r>
            <a:endParaRPr lang="ru-RU" dirty="0"/>
          </a:p>
        </p:txBody>
      </p:sp>
      <p:sp>
        <p:nvSpPr>
          <p:cNvPr id="3" name="Объект 2"/>
          <p:cNvSpPr>
            <a:spLocks noGrp="1"/>
          </p:cNvSpPr>
          <p:nvPr>
            <p:ph idx="1"/>
          </p:nvPr>
        </p:nvSpPr>
        <p:spPr>
          <a:xfrm>
            <a:off x="2285984" y="1124744"/>
            <a:ext cx="6858016" cy="5733256"/>
          </a:xfrm>
        </p:spPr>
        <p:txBody>
          <a:bodyPr>
            <a:normAutofit fontScale="32500" lnSpcReduction="20000"/>
          </a:bodyPr>
          <a:lstStyle/>
          <a:p>
            <a:pPr algn="just" fontAlgn="base"/>
            <a:r>
              <a:rPr lang="ru-RU" sz="4600" b="1" dirty="0"/>
              <a:t>Если больной в состоянии сидеть, то его размещают на стуле или придают сидячее положение непосредственно в кровати. Если менять положение тела больному запрещено, то нужно просто повернуть его голову набок. Ватными палочками очищается защечное пространство от скопившейся слизи и слюны, но для этого можно воспользоваться одноразовыми шпателями, которые позволят отодвинуть щеки и облегчить процедуру.</a:t>
            </a:r>
          </a:p>
          <a:p>
            <a:pPr algn="just" fontAlgn="base"/>
            <a:r>
              <a:rPr lang="ru-RU" sz="4600" b="1" dirty="0"/>
              <a:t>Чистка зубов проводится по тем же правилам, что и для здорового человека, но только более осторожно, без приложения усилий. После того, как будут очищены защечные пространства и зубы, необходимо ополоснуть ротовую полость больного – это делается спринцовкой с мягким наконечником, в которой находится либо чистая теплая вода, либо гигиенический раствор (перекиси водорода, пищевой соды).</a:t>
            </a:r>
          </a:p>
          <a:p>
            <a:pPr algn="just" fontAlgn="base"/>
            <a:r>
              <a:rPr lang="ru-RU" sz="4600" b="1" u="sng" dirty="0"/>
              <a:t>Обратите внимание:</a:t>
            </a:r>
            <a:r>
              <a:rPr lang="ru-RU" sz="4600" b="1" i="1" dirty="0"/>
              <a:t> при ополаскивании ротовой полости нужно приподнять голову над поверхностью кровати (если больной лежит), чтобы предотвратить попадание жидкости в пищевод и дыхательные пути.</a:t>
            </a:r>
            <a:endParaRPr lang="ru-RU" sz="4600" b="1" dirty="0"/>
          </a:p>
          <a:p>
            <a:pPr algn="just" fontAlgn="base"/>
            <a:r>
              <a:rPr lang="ru-RU" sz="4600" b="1" dirty="0"/>
              <a:t>Особое внимание нужно уделить выбору зубной щетки и </a:t>
            </a:r>
            <a:r>
              <a:rPr lang="ru-RU" sz="4600" b="1" u="sng" dirty="0">
                <a:hlinkClick r:id="rId2"/>
              </a:rPr>
              <a:t>пасты</a:t>
            </a:r>
            <a:r>
              <a:rPr lang="ru-RU" sz="4600" b="1" dirty="0"/>
              <a:t>, так как у лежачих больных слизистая рта становится ранимой и чувствительной к воздействию жесткой щетины. Для больных после инсульта рекомендуется </a:t>
            </a:r>
            <a:r>
              <a:rPr lang="ru-RU" sz="4600" b="1" u="sng" dirty="0">
                <a:hlinkClick r:id="rId2"/>
              </a:rPr>
              <a:t>зубная паста</a:t>
            </a:r>
            <a:r>
              <a:rPr lang="ru-RU" sz="4600" b="1" dirty="0"/>
              <a:t>, которая обладает вяжущими и кровеостанавливающими свойствами, но такие рекомендации должен дать лечащий врач.</a:t>
            </a:r>
          </a:p>
          <a:p>
            <a:pPr algn="just" fontAlgn="base"/>
            <a:r>
              <a:rPr lang="ru-RU" sz="4600" b="1" dirty="0"/>
              <a:t>После завершения процедуры </a:t>
            </a:r>
            <a:r>
              <a:rPr lang="ru-RU" sz="4600" b="1" dirty="0" smtClean="0"/>
              <a:t>следует </a:t>
            </a:r>
            <a:r>
              <a:rPr lang="ru-RU" sz="4600" b="1" dirty="0"/>
              <a:t>промокнуть губы впитывающей салфеткой и нанести на них гигиеническую помаду или увлажняющий бальзам – это предотвратит пересыхание и растрескивание губ. Выбирая подобные средства, нужно быть уверенным в их </a:t>
            </a:r>
            <a:r>
              <a:rPr lang="ru-RU" sz="4600" b="1" dirty="0" err="1"/>
              <a:t>гипоаллергенности</a:t>
            </a:r>
            <a:r>
              <a:rPr lang="ru-RU" sz="4600" b="1" dirty="0"/>
              <a:t>.</a:t>
            </a:r>
          </a:p>
          <a:p>
            <a:endParaRPr lang="ru-RU" dirty="0"/>
          </a:p>
        </p:txBody>
      </p:sp>
    </p:spTree>
    <p:extLst>
      <p:ext uri="{BB962C8B-B14F-4D97-AF65-F5344CB8AC3E}">
        <p14:creationId xmlns="" xmlns:p14="http://schemas.microsoft.com/office/powerpoint/2010/main" val="4521393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ttp://f.doctor.kz/news/014/712/obr.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384" y="-2520"/>
            <a:ext cx="9128616" cy="68605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361060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802" y="-18752"/>
            <a:ext cx="5857916" cy="1150938"/>
          </a:xfrm>
        </p:spPr>
        <p:txBody>
          <a:bodyPr/>
          <a:lstStyle/>
          <a:p>
            <a:r>
              <a:rPr lang="ru-RU" cap="all" dirty="0"/>
              <a:t>ЭТАП 2 – УМЫВАНИЕ</a:t>
            </a:r>
            <a:endParaRPr lang="ru-RU" dirty="0"/>
          </a:p>
        </p:txBody>
      </p:sp>
      <p:sp>
        <p:nvSpPr>
          <p:cNvPr id="5" name="Объект 4"/>
          <p:cNvSpPr>
            <a:spLocks noGrp="1"/>
          </p:cNvSpPr>
          <p:nvPr>
            <p:ph idx="1"/>
          </p:nvPr>
        </p:nvSpPr>
        <p:spPr>
          <a:xfrm>
            <a:off x="2000232" y="1052736"/>
            <a:ext cx="6929486" cy="4525963"/>
          </a:xfrm>
        </p:spPr>
        <p:txBody>
          <a:bodyPr/>
          <a:lstStyle/>
          <a:p>
            <a:pPr algn="just"/>
            <a:r>
              <a:rPr lang="ru-RU" dirty="0"/>
              <a:t>Губку смачивают в теплой воде и протирают лицо лежачего больного. Затем обрабатывают глаза – используя два влажных ватных диска (для каждого глаза отдельный), протирают их движениями от наружного угла к внутреннему.</a:t>
            </a:r>
          </a:p>
          <a:p>
            <a:endParaRPr lang="ru-RU" dirty="0"/>
          </a:p>
        </p:txBody>
      </p:sp>
      <p:pic>
        <p:nvPicPr>
          <p:cNvPr id="6" name="Picture 2" descr="http://skrug-nn.ru/wp-content/uploads/2015/03/%D0%BE%D0%B1%D1%82%D0%B8%D1%80%D0%B0%D0%BD%D0%B8%D0%B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95736" y="3573016"/>
            <a:ext cx="4392488" cy="32849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42138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Причинами ишемического инсульта</a:t>
            </a:r>
          </a:p>
        </p:txBody>
      </p:sp>
      <p:sp>
        <p:nvSpPr>
          <p:cNvPr id="3" name="Объект 2"/>
          <p:cNvSpPr>
            <a:spLocks noGrp="1"/>
          </p:cNvSpPr>
          <p:nvPr>
            <p:ph idx="1"/>
          </p:nvPr>
        </p:nvSpPr>
        <p:spPr/>
        <p:txBody>
          <a:bodyPr>
            <a:normAutofit fontScale="92500" lnSpcReduction="10000"/>
          </a:bodyPr>
          <a:lstStyle/>
          <a:p>
            <a:pPr algn="just"/>
            <a:r>
              <a:rPr lang="ru-RU" dirty="0"/>
              <a:t> </a:t>
            </a:r>
            <a:r>
              <a:rPr lang="ru-RU" dirty="0" smtClean="0"/>
              <a:t>Чаще </a:t>
            </a:r>
            <a:r>
              <a:rPr lang="ru-RU" dirty="0"/>
              <a:t>всего </a:t>
            </a:r>
            <a:r>
              <a:rPr lang="ru-RU" dirty="0" smtClean="0"/>
              <a:t>являются </a:t>
            </a:r>
            <a:r>
              <a:rPr lang="ru-RU" dirty="0"/>
              <a:t>отрывы тромбов от места образования и последующее их попадание в сосуды или артерии, питающие мозг, это называется эмболией. </a:t>
            </a:r>
            <a:r>
              <a:rPr lang="ru-RU" dirty="0" smtClean="0"/>
              <a:t>Эта </a:t>
            </a:r>
            <a:r>
              <a:rPr lang="ru-RU" dirty="0"/>
              <a:t>причина наиболее распространена у людей с ревматическим поражением сердца, перенесших инфаркт миокарда, инфекционный миокардит или операцию на сердце.</a:t>
            </a:r>
          </a:p>
          <a:p>
            <a:pPr algn="just"/>
            <a:r>
              <a:rPr lang="ru-RU" dirty="0"/>
              <a:t>Также частыми причинами ишемического инсульта является тромбоз - образование тромбов непосредственно в артериях или сосудах, питающих участки мозга.</a:t>
            </a:r>
          </a:p>
          <a:p>
            <a:endParaRPr lang="ru-RU" dirty="0"/>
          </a:p>
        </p:txBody>
      </p:sp>
    </p:spTree>
    <p:extLst>
      <p:ext uri="{BB962C8B-B14F-4D97-AF65-F5344CB8AC3E}">
        <p14:creationId xmlns="" xmlns:p14="http://schemas.microsoft.com/office/powerpoint/2010/main" val="11521104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11760" y="0"/>
            <a:ext cx="6732240" cy="7016927"/>
          </a:xfrm>
        </p:spPr>
        <p:txBody>
          <a:bodyPr>
            <a:normAutofit lnSpcReduction="10000"/>
          </a:bodyPr>
          <a:lstStyle/>
          <a:p>
            <a:pPr algn="just"/>
            <a:r>
              <a:rPr lang="ru-RU" sz="2800" dirty="0"/>
              <a:t>Очищение внутренней поверхности ушных раковин и слухового прохода проводится с помощью ватных палочек, а затем необходимо протереть влажной губкой кожу за ушами, область шеи и груди, уделяя особенное внимание складкам под грудью, поверхность боков и живот лежачего больного. Параллельно с описанными действиями уже очищенные участки кожи </a:t>
            </a:r>
            <a:r>
              <a:rPr lang="ru-RU" sz="2800" dirty="0" err="1"/>
              <a:t>промакивают</a:t>
            </a:r>
            <a:r>
              <a:rPr lang="ru-RU" sz="2800" dirty="0"/>
              <a:t> тканью (она должна обладать впитывающими свойствами) и накрывают одеялом или полотенцем, по мере продвижения вниз, на верхнюю часть туловища надевают одежду.</a:t>
            </a:r>
          </a:p>
          <a:p>
            <a:endParaRPr lang="ru-RU" dirty="0"/>
          </a:p>
        </p:txBody>
      </p:sp>
    </p:spTree>
    <p:extLst>
      <p:ext uri="{BB962C8B-B14F-4D97-AF65-F5344CB8AC3E}">
        <p14:creationId xmlns="" xmlns:p14="http://schemas.microsoft.com/office/powerpoint/2010/main" val="23051398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63888" y="1"/>
            <a:ext cx="5365830" cy="6858000"/>
          </a:xfrm>
        </p:spPr>
        <p:txBody>
          <a:bodyPr>
            <a:normAutofit/>
          </a:bodyPr>
          <a:lstStyle/>
          <a:p>
            <a:pPr algn="just"/>
            <a:r>
              <a:rPr lang="ru-RU" sz="2800" dirty="0"/>
              <a:t>После этого лежачего больного аккуратно поворачивают на бок и протирают область спины. Сразу же нужно промокнуть обработанные участки и нанести на кожу средство для защиты от пролежней, в составе которого имеется цинк или аргинин</a:t>
            </a:r>
          </a:p>
        </p:txBody>
      </p:sp>
    </p:spTree>
    <p:extLst>
      <p:ext uri="{BB962C8B-B14F-4D97-AF65-F5344CB8AC3E}">
        <p14:creationId xmlns="" xmlns:p14="http://schemas.microsoft.com/office/powerpoint/2010/main" val="37257982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http://apatronage.ru/wp-content/uploads/2016/01/gigiena-lejachih-bolnih.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584" y="0"/>
            <a:ext cx="9155584"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163983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243408"/>
            <a:ext cx="5857916" cy="1143000"/>
          </a:xfrm>
        </p:spPr>
        <p:txBody>
          <a:bodyPr/>
          <a:lstStyle/>
          <a:p>
            <a:r>
              <a:rPr lang="ru-RU" dirty="0"/>
              <a:t>Этап 3 – мытье рук</a:t>
            </a:r>
          </a:p>
        </p:txBody>
      </p:sp>
      <p:sp>
        <p:nvSpPr>
          <p:cNvPr id="3" name="Объект 2"/>
          <p:cNvSpPr>
            <a:spLocks noGrp="1"/>
          </p:cNvSpPr>
          <p:nvPr>
            <p:ph idx="1"/>
          </p:nvPr>
        </p:nvSpPr>
        <p:spPr>
          <a:xfrm>
            <a:off x="2795394" y="692696"/>
            <a:ext cx="5954743" cy="6408712"/>
          </a:xfrm>
        </p:spPr>
        <p:txBody>
          <a:bodyPr>
            <a:noAutofit/>
          </a:bodyPr>
          <a:lstStyle/>
          <a:p>
            <a:pPr algn="just"/>
            <a:r>
              <a:rPr lang="ru-RU" sz="2000" dirty="0"/>
              <a:t>Пенообразующие рукавицы Для мытья рук используется такой же моющий раствор, как и для мытья тела. Каждую руку больного поочередно погружают в тазик с моющим раствором и моют при помощи губки или перчаток. Пристальное внимание уделяют очищению зон межпальцевого пространства, т. к. именно в ней часто скапливается большое количество патогенных микроорганизмов. После мытья руки просушиваются полотенцем и на зону локтей (как правило, на них часто наблюдается огрубение кожи) наносят специальное ухаживающее средство – крем для сухой и огрубевшей кожи. После этого подстригают ногти больного и подпиливают их специальной пилочкой. Далее уход за ногтями проводится по мере их отрастания.</a:t>
            </a:r>
          </a:p>
        </p:txBody>
      </p:sp>
    </p:spTree>
    <p:extLst>
      <p:ext uri="{BB962C8B-B14F-4D97-AF65-F5344CB8AC3E}">
        <p14:creationId xmlns="" xmlns:p14="http://schemas.microsoft.com/office/powerpoint/2010/main" val="21611130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http://vmede.org/sait/content/Obwij_uhod_xir_shev4enko_2009/5_files/mb4_02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24048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79712" y="1192188"/>
            <a:ext cx="6929486" cy="4525963"/>
          </a:xfrm>
        </p:spPr>
        <p:txBody>
          <a:bodyPr>
            <a:normAutofit fontScale="25000" lnSpcReduction="20000"/>
          </a:bodyPr>
          <a:lstStyle/>
          <a:p>
            <a:pPr marL="0" indent="0" algn="just" fontAlgn="base">
              <a:buNone/>
            </a:pPr>
            <a:r>
              <a:rPr lang="ru-RU" sz="8000" dirty="0" smtClean="0"/>
              <a:t>    Перед </a:t>
            </a:r>
            <a:r>
              <a:rPr lang="ru-RU" sz="8000" dirty="0"/>
              <a:t>тем как приступить к этому этапу, нужно снять перчатки и надеть чистые, приготовить новую теплую воду. </a:t>
            </a:r>
            <a:r>
              <a:rPr lang="ru-RU" sz="8000" b="1" dirty="0"/>
              <a:t>Гигиена интимных мест осуществляется по следующему алгоритму:</a:t>
            </a:r>
            <a:endParaRPr lang="ru-RU" sz="8000" dirty="0"/>
          </a:p>
          <a:p>
            <a:pPr algn="just" fontAlgn="base"/>
            <a:r>
              <a:rPr lang="ru-RU" sz="8000" dirty="0"/>
              <a:t>под таз больного кладут непромокаемую пеленку;</a:t>
            </a:r>
          </a:p>
          <a:p>
            <a:pPr algn="just" fontAlgn="base"/>
            <a:r>
              <a:rPr lang="ru-RU" sz="8000" dirty="0"/>
              <a:t>подгузник снимают с больного;</a:t>
            </a:r>
          </a:p>
          <a:p>
            <a:pPr algn="just" fontAlgn="base"/>
            <a:r>
              <a:rPr lang="ru-RU" sz="8000" dirty="0"/>
              <a:t>на руку надевают рукавичку для мытья, но можно воспользоваться специальной мягкой губкой;</a:t>
            </a:r>
          </a:p>
          <a:p>
            <a:pPr algn="just" fontAlgn="base"/>
            <a:r>
              <a:rPr lang="ru-RU" sz="8000" dirty="0"/>
              <a:t>смочить рукавичку или губку в теплой воде и отжать;</a:t>
            </a:r>
          </a:p>
          <a:p>
            <a:pPr algn="just" fontAlgn="base"/>
            <a:r>
              <a:rPr lang="ru-RU" sz="8000" dirty="0"/>
              <a:t>раздвинуть ноги больного, расположить их так, чтобы они были согнуты в коленях, а пятки — как можно ближе придвинуты к тазу;</a:t>
            </a:r>
          </a:p>
          <a:p>
            <a:pPr algn="just" fontAlgn="base"/>
            <a:r>
              <a:rPr lang="ru-RU" sz="8000" dirty="0"/>
              <a:t>обработать промежность смоченной губкой/рукавичкой, движения должны быть направлены от лобка к анусу;</a:t>
            </a:r>
          </a:p>
          <a:p>
            <a:pPr algn="just" fontAlgn="base"/>
            <a:r>
              <a:rPr lang="ru-RU" sz="8000" dirty="0"/>
              <a:t>просушить обработанную зону одноразовым полотенцем, либо тканевым, но выделенным именно для этих целей;</a:t>
            </a:r>
          </a:p>
          <a:p>
            <a:pPr algn="just" fontAlgn="base"/>
            <a:r>
              <a:rPr lang="ru-RU" sz="8000" dirty="0"/>
              <a:t>повернуть больного на бок и высушить путем </a:t>
            </a:r>
            <a:r>
              <a:rPr lang="ru-RU" sz="8000" dirty="0" err="1"/>
              <a:t>промакивания</a:t>
            </a:r>
            <a:r>
              <a:rPr lang="ru-RU" sz="8000" dirty="0"/>
              <a:t> кожу тела;</a:t>
            </a:r>
          </a:p>
          <a:p>
            <a:pPr fontAlgn="base"/>
            <a:r>
              <a:rPr lang="ru-RU" sz="8000" dirty="0"/>
              <a:t>взять чистый подгузник и надеть на больного.</a:t>
            </a:r>
          </a:p>
          <a:p>
            <a:endParaRPr lang="ru-RU" dirty="0"/>
          </a:p>
        </p:txBody>
      </p:sp>
      <p:sp>
        <p:nvSpPr>
          <p:cNvPr id="4" name="Заголовок 3"/>
          <p:cNvSpPr>
            <a:spLocks noGrp="1"/>
          </p:cNvSpPr>
          <p:nvPr>
            <p:ph type="title"/>
          </p:nvPr>
        </p:nvSpPr>
        <p:spPr>
          <a:xfrm>
            <a:off x="3131840" y="620688"/>
            <a:ext cx="5857916" cy="1143000"/>
          </a:xfrm>
        </p:spPr>
        <p:txBody>
          <a:bodyPr/>
          <a:lstStyle/>
          <a:p>
            <a:r>
              <a:rPr lang="ru-RU" cap="all" dirty="0"/>
              <a:t>ЭТАП 4 – ГИГИЕНА ИНТИМНЫХ МЕСТ</a:t>
            </a:r>
            <a:br>
              <a:rPr lang="ru-RU" cap="all" dirty="0"/>
            </a:br>
            <a:r>
              <a:rPr lang="ru-RU" dirty="0"/>
              <a:t/>
            </a:r>
            <a:br>
              <a:rPr lang="ru-RU" dirty="0"/>
            </a:br>
            <a:endParaRPr lang="ru-RU" dirty="0"/>
          </a:p>
        </p:txBody>
      </p:sp>
    </p:spTree>
    <p:extLst>
      <p:ext uri="{BB962C8B-B14F-4D97-AF65-F5344CB8AC3E}">
        <p14:creationId xmlns="" xmlns:p14="http://schemas.microsoft.com/office/powerpoint/2010/main" val="6069824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802" y="0"/>
            <a:ext cx="5857916" cy="980728"/>
          </a:xfrm>
        </p:spPr>
        <p:txBody>
          <a:bodyPr/>
          <a:lstStyle/>
          <a:p>
            <a:r>
              <a:rPr lang="ru-RU" cap="all" dirty="0"/>
              <a:t>ЭТАП 5 – МЫТЬЕ Ног.</a:t>
            </a:r>
            <a:endParaRPr lang="ru-RU" dirty="0"/>
          </a:p>
        </p:txBody>
      </p:sp>
      <p:sp>
        <p:nvSpPr>
          <p:cNvPr id="3" name="Объект 2"/>
          <p:cNvSpPr>
            <a:spLocks noGrp="1"/>
          </p:cNvSpPr>
          <p:nvPr>
            <p:ph idx="1"/>
          </p:nvPr>
        </p:nvSpPr>
        <p:spPr>
          <a:xfrm>
            <a:off x="2915816" y="836712"/>
            <a:ext cx="6013902" cy="6120680"/>
          </a:xfrm>
        </p:spPr>
        <p:txBody>
          <a:bodyPr>
            <a:normAutofit fontScale="77500" lnSpcReduction="20000"/>
          </a:bodyPr>
          <a:lstStyle/>
          <a:p>
            <a:pPr algn="just" fontAlgn="base"/>
            <a:r>
              <a:rPr lang="ru-RU" dirty="0"/>
              <a:t>После обработки промежности переходят к мытью ног, но сначала нужно сменить воду в тазу и надеть чистые перчатки, взять чистую губку или варежку. </a:t>
            </a:r>
            <a:r>
              <a:rPr lang="ru-RU" b="1" dirty="0"/>
              <a:t>Процедуру мытья ног выполняют следующим образом:</a:t>
            </a:r>
            <a:endParaRPr lang="ru-RU" dirty="0"/>
          </a:p>
          <a:p>
            <a:pPr algn="just" fontAlgn="base"/>
            <a:r>
              <a:rPr lang="ru-RU" dirty="0"/>
              <a:t>протирают ноги до голеностопного сустава;</a:t>
            </a:r>
          </a:p>
          <a:p>
            <a:pPr algn="just" fontAlgn="base"/>
            <a:r>
              <a:rPr lang="ru-RU" dirty="0"/>
              <a:t>стопы опустить в таз, тщательно вымыть, уделяя особе внимание зонам между пальцами;</a:t>
            </a:r>
          </a:p>
          <a:p>
            <a:pPr algn="just" fontAlgn="base"/>
            <a:r>
              <a:rPr lang="ru-RU" dirty="0"/>
              <a:t>ступни просушиваются полотенцем;</a:t>
            </a:r>
          </a:p>
          <a:p>
            <a:pPr algn="just" fontAlgn="base"/>
            <a:r>
              <a:rPr lang="ru-RU" dirty="0"/>
              <a:t>больной поворачивается набок, обрабатывается кожный покров задней стороны ног специальным средством от пролежней;</a:t>
            </a:r>
          </a:p>
          <a:p>
            <a:pPr algn="just" fontAlgn="base"/>
            <a:r>
              <a:rPr lang="ru-RU" dirty="0"/>
              <a:t>уложить больного на спину, подстричь ногти на пальцах ног, обработать края ноготков пилочкой для педикюра.</a:t>
            </a:r>
          </a:p>
          <a:p>
            <a:pPr marL="0" indent="0" algn="just" fontAlgn="base">
              <a:buNone/>
            </a:pPr>
            <a:endParaRPr lang="ru-RU" u="sng" dirty="0" smtClean="0"/>
          </a:p>
          <a:p>
            <a:pPr marL="0" indent="0" algn="just" fontAlgn="base">
              <a:buNone/>
            </a:pPr>
            <a:r>
              <a:rPr lang="ru-RU" u="sng" dirty="0" smtClean="0"/>
              <a:t>Обратите </a:t>
            </a:r>
            <a:r>
              <a:rPr lang="ru-RU" u="sng" dirty="0"/>
              <a:t>внимание:</a:t>
            </a:r>
            <a:r>
              <a:rPr lang="ru-RU" i="1" dirty="0"/>
              <a:t>  все описанные гигиенические процедуры необходимо проводить ежедневно. Только так можно предотвратить  появление пролежней и облегчить участь лежачего больного.</a:t>
            </a:r>
            <a:endParaRPr lang="ru-RU" dirty="0"/>
          </a:p>
          <a:p>
            <a:endParaRPr lang="ru-RU" dirty="0"/>
          </a:p>
        </p:txBody>
      </p:sp>
    </p:spTree>
    <p:extLst>
      <p:ext uri="{BB962C8B-B14F-4D97-AF65-F5344CB8AC3E}">
        <p14:creationId xmlns="" xmlns:p14="http://schemas.microsoft.com/office/powerpoint/2010/main" val="29690081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ttp://www.medvyvod.ru/pics/1202_1531021307.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156" y="3572"/>
            <a:ext cx="9128844" cy="68544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111738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Процедура головы мытья проводится в следующей последовательности:</a:t>
            </a:r>
          </a:p>
        </p:txBody>
      </p:sp>
      <p:sp>
        <p:nvSpPr>
          <p:cNvPr id="3" name="Объект 2"/>
          <p:cNvSpPr>
            <a:spLocks noGrp="1"/>
          </p:cNvSpPr>
          <p:nvPr>
            <p:ph idx="1"/>
          </p:nvPr>
        </p:nvSpPr>
        <p:spPr>
          <a:xfrm>
            <a:off x="2000232" y="1600200"/>
            <a:ext cx="7143768" cy="5257800"/>
          </a:xfrm>
        </p:spPr>
        <p:txBody>
          <a:bodyPr>
            <a:normAutofit fontScale="77500" lnSpcReduction="20000"/>
          </a:bodyPr>
          <a:lstStyle/>
          <a:p>
            <a:pPr algn="just" fontAlgn="base"/>
            <a:r>
              <a:rPr lang="ru-RU" dirty="0"/>
              <a:t>на голову больного льют теплую воду из кувшина и смачивают все волосы;</a:t>
            </a:r>
          </a:p>
          <a:p>
            <a:pPr algn="just" fontAlgn="base"/>
            <a:r>
              <a:rPr lang="ru-RU" dirty="0"/>
              <a:t>наносят шампунь, вспенивают;</a:t>
            </a:r>
          </a:p>
          <a:p>
            <a:pPr algn="just" fontAlgn="base"/>
            <a:r>
              <a:rPr lang="ru-RU" dirty="0"/>
              <a:t>ополаскивают волосы;</a:t>
            </a:r>
          </a:p>
          <a:p>
            <a:pPr algn="just" fontAlgn="base"/>
            <a:r>
              <a:rPr lang="ru-RU" dirty="0"/>
              <a:t>заворачивают голову полотенцем и аккуратно удаляют тазик, клеенку или надувную ванночку;</a:t>
            </a:r>
          </a:p>
          <a:p>
            <a:pPr algn="just" fontAlgn="base"/>
            <a:r>
              <a:rPr lang="ru-RU" dirty="0"/>
              <a:t>тщательно, но аккуратно, вытирают волосы;</a:t>
            </a:r>
          </a:p>
          <a:p>
            <a:pPr algn="just" fontAlgn="base"/>
            <a:r>
              <a:rPr lang="ru-RU" dirty="0"/>
              <a:t>расчесывают волосы;</a:t>
            </a:r>
          </a:p>
          <a:p>
            <a:pPr algn="just" fontAlgn="base"/>
            <a:r>
              <a:rPr lang="ru-RU" dirty="0"/>
              <a:t>на голову лежачего больного надевают косынку или шапочку.</a:t>
            </a:r>
          </a:p>
          <a:p>
            <a:pPr marL="0" indent="0" algn="just" fontAlgn="base">
              <a:buNone/>
            </a:pPr>
            <a:endParaRPr lang="ru-RU" dirty="0"/>
          </a:p>
          <a:p>
            <a:pPr marL="0" indent="0" algn="just" fontAlgn="base">
              <a:buNone/>
            </a:pPr>
            <a:r>
              <a:rPr lang="ru-RU" dirty="0"/>
              <a:t>Лежачий больной должен находиться в положении лежа на спине, под голову кладут надувную ванночку. Если использует таз, то нужно под голову положить надувную небольшую подушку, а под шею – валик так, чтобы голова была запрокинута. Изголовье кровати следует застелить клеенкой или непромокаемой пеленкой, и установить тазик с водой.</a:t>
            </a:r>
          </a:p>
          <a:p>
            <a:endParaRPr lang="ru-RU" dirty="0"/>
          </a:p>
        </p:txBody>
      </p:sp>
    </p:spTree>
    <p:extLst>
      <p:ext uri="{BB962C8B-B14F-4D97-AF65-F5344CB8AC3E}">
        <p14:creationId xmlns="" xmlns:p14="http://schemas.microsoft.com/office/powerpoint/2010/main" val="11548748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7984" y="116632"/>
            <a:ext cx="5857916" cy="1143000"/>
          </a:xfrm>
        </p:spPr>
        <p:txBody>
          <a:bodyPr/>
          <a:lstStyle/>
          <a:p>
            <a:r>
              <a:rPr lang="ru-RU" sz="2400" dirty="0">
                <a:effectLst/>
              </a:rPr>
              <a:t>Эпидемиология и профилактика внутрибольничных инфекций в </a:t>
            </a:r>
            <a:r>
              <a:rPr lang="ru-RU" sz="2400" dirty="0" smtClean="0">
                <a:effectLst/>
              </a:rPr>
              <a:t>отделениях </a:t>
            </a:r>
            <a:r>
              <a:rPr lang="ru-RU" sz="2400" dirty="0">
                <a:effectLst/>
              </a:rPr>
              <a:t>реанимации</a:t>
            </a:r>
            <a:br>
              <a:rPr lang="ru-RU" sz="2400" dirty="0">
                <a:effectLst/>
              </a:rPr>
            </a:br>
            <a:endParaRPr lang="ru-RU" sz="2400" dirty="0"/>
          </a:p>
        </p:txBody>
      </p:sp>
      <p:sp>
        <p:nvSpPr>
          <p:cNvPr id="3" name="Объект 2"/>
          <p:cNvSpPr>
            <a:spLocks noGrp="1"/>
          </p:cNvSpPr>
          <p:nvPr>
            <p:ph idx="1"/>
          </p:nvPr>
        </p:nvSpPr>
        <p:spPr>
          <a:xfrm>
            <a:off x="4427984" y="1556792"/>
            <a:ext cx="4788024" cy="5301208"/>
          </a:xfrm>
        </p:spPr>
        <p:txBody>
          <a:bodyPr>
            <a:normAutofit fontScale="85000" lnSpcReduction="20000"/>
          </a:bodyPr>
          <a:lstStyle/>
          <a:p>
            <a:pPr marL="0" indent="0" algn="just">
              <a:buNone/>
            </a:pPr>
            <a:r>
              <a:rPr lang="ru-RU" dirty="0" smtClean="0"/>
              <a:t>  Внутрибольничные </a:t>
            </a:r>
            <a:r>
              <a:rPr lang="ru-RU" dirty="0"/>
              <a:t>инфекции возникают у 5—35% пациентов, поступающих в </a:t>
            </a:r>
            <a:r>
              <a:rPr lang="ru-RU" dirty="0" smtClean="0"/>
              <a:t>отделение </a:t>
            </a:r>
            <a:r>
              <a:rPr lang="ru-RU" dirty="0"/>
              <a:t>реанимации и интенсивной терапии. Причинами высокой заболеваемости внутрибольничными инфекциями пациентов ОРИТ являются в первую очередь вы­сокая частота использования инвазивных методов диагностики и лечения, </a:t>
            </a:r>
            <a:r>
              <a:rPr lang="ru-RU" dirty="0" smtClean="0"/>
              <a:t>необходимость </a:t>
            </a:r>
            <a:r>
              <a:rPr lang="ru-RU" dirty="0"/>
              <a:t>интенсивного ухода медицинским персоналом за пациентами, что увеличивает частоту как прямых, так и непрямых контактов. Тяжелое состояние пациентов </a:t>
            </a:r>
            <a:r>
              <a:rPr lang="ru-RU" dirty="0" smtClean="0"/>
              <a:t>увеличивает </a:t>
            </a:r>
            <a:r>
              <a:rPr lang="ru-RU" dirty="0"/>
              <a:t>их восприимчивость к инфекциям.</a:t>
            </a:r>
            <a:br>
              <a:rPr lang="ru-RU" dirty="0"/>
            </a:br>
            <a:endParaRPr lang="ru-RU" dirty="0"/>
          </a:p>
        </p:txBody>
      </p:sp>
      <p:pic>
        <p:nvPicPr>
          <p:cNvPr id="12290" name="Picture 2" descr="http://poliksal.ru/uploads/posts/2016-10/14766296481sestra.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368" y="2809527"/>
            <a:ext cx="4427984" cy="40368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20908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Существует несколько типов ишемического инсульта:</a:t>
            </a:r>
            <a:endParaRPr lang="ru-RU" dirty="0"/>
          </a:p>
        </p:txBody>
      </p:sp>
      <p:sp>
        <p:nvSpPr>
          <p:cNvPr id="3" name="Объект 2"/>
          <p:cNvSpPr>
            <a:spLocks noGrp="1"/>
          </p:cNvSpPr>
          <p:nvPr>
            <p:ph idx="1"/>
          </p:nvPr>
        </p:nvSpPr>
        <p:spPr/>
        <p:txBody>
          <a:bodyPr>
            <a:normAutofit lnSpcReduction="10000"/>
          </a:bodyPr>
          <a:lstStyle/>
          <a:p>
            <a:endParaRPr lang="ru-RU" b="1" dirty="0" smtClean="0"/>
          </a:p>
          <a:p>
            <a:pPr algn="just"/>
            <a:r>
              <a:rPr lang="ru-RU" b="1" dirty="0" smtClean="0"/>
              <a:t>Лакунарный </a:t>
            </a:r>
            <a:r>
              <a:rPr lang="ru-RU" b="1" dirty="0"/>
              <a:t>инсульт</a:t>
            </a:r>
            <a:r>
              <a:rPr lang="ru-RU" dirty="0"/>
              <a:t>. Возникает в следствии поражения небольших перфорирующих артерий. Развивается чаще всего в результате повышенного артериального давления в течении нескольких часов. Очаг </a:t>
            </a:r>
            <a:r>
              <a:rPr lang="ru-RU" dirty="0" err="1"/>
              <a:t>распологается</a:t>
            </a:r>
            <a:r>
              <a:rPr lang="ru-RU" dirty="0"/>
              <a:t> в подкорковых структурах головного мозга, его размер до 1.5 см. При данном типе инсульта отсутствуют общемозговые и менингеальные симптомы, присутствует только очаговая симптоматика.</a:t>
            </a:r>
          </a:p>
        </p:txBody>
      </p:sp>
    </p:spTree>
    <p:extLst>
      <p:ext uri="{BB962C8B-B14F-4D97-AF65-F5344CB8AC3E}">
        <p14:creationId xmlns="" xmlns:p14="http://schemas.microsoft.com/office/powerpoint/2010/main" val="7156078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a:effectLst/>
              </a:rPr>
              <a:t>Профилактика инсульта</a:t>
            </a:r>
            <a:br>
              <a:rPr lang="ru-RU" b="0" dirty="0">
                <a:effectLst/>
              </a:rPr>
            </a:br>
            <a:endParaRPr lang="ru-RU" dirty="0"/>
          </a:p>
        </p:txBody>
      </p:sp>
      <p:sp>
        <p:nvSpPr>
          <p:cNvPr id="3" name="Объект 2"/>
          <p:cNvSpPr>
            <a:spLocks noGrp="1"/>
          </p:cNvSpPr>
          <p:nvPr>
            <p:ph idx="1"/>
          </p:nvPr>
        </p:nvSpPr>
        <p:spPr>
          <a:xfrm>
            <a:off x="2555776" y="1052736"/>
            <a:ext cx="6229926" cy="3412976"/>
          </a:xfrm>
        </p:spPr>
        <p:txBody>
          <a:bodyPr>
            <a:normAutofit lnSpcReduction="10000"/>
          </a:bodyPr>
          <a:lstStyle/>
          <a:p>
            <a:pPr marL="0" indent="0" algn="just">
              <a:buNone/>
            </a:pPr>
            <a:r>
              <a:rPr lang="ru-RU" b="1" dirty="0"/>
              <a:t>Коррекция артериального давления и гипертонической болезни.</a:t>
            </a:r>
            <a:r>
              <a:rPr lang="ru-RU" dirty="0"/>
              <a:t> Поддержание этого жизненно важного параметра на постоянном уровне, не допуская его критических перепадов, особенно в сторону критического повышения, является базовым мероприятием. Ведь одним из осложнений гипертонии является геморрагический </a:t>
            </a:r>
            <a:r>
              <a:rPr lang="ru-RU" dirty="0" smtClean="0"/>
              <a:t>инсульт.</a:t>
            </a:r>
            <a:endParaRPr lang="ru-RU" dirty="0"/>
          </a:p>
        </p:txBody>
      </p:sp>
      <p:pic>
        <p:nvPicPr>
          <p:cNvPr id="14338" name="Picture 2" descr="http://www.okanhastanesi.com.tr:81/images/content/56_Zq3WqRAPRa6z.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21756" y="4330700"/>
            <a:ext cx="5639881" cy="25273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010415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47864" y="0"/>
            <a:ext cx="5821412" cy="4525963"/>
          </a:xfrm>
        </p:spPr>
        <p:txBody>
          <a:bodyPr>
            <a:normAutofit fontScale="92500" lnSpcReduction="10000"/>
          </a:bodyPr>
          <a:lstStyle/>
          <a:p>
            <a:pPr marL="0" indent="0" algn="ctr">
              <a:buNone/>
            </a:pPr>
            <a:r>
              <a:rPr lang="ru-RU" b="1" dirty="0"/>
              <a:t>Лечение метаболического синдрома и сахарного </a:t>
            </a:r>
            <a:r>
              <a:rPr lang="ru-RU" b="1" dirty="0" smtClean="0"/>
              <a:t>диабета</a:t>
            </a:r>
          </a:p>
          <a:p>
            <a:pPr marL="0" indent="0" algn="just">
              <a:buNone/>
            </a:pPr>
            <a:endParaRPr lang="ru-RU" b="1" dirty="0" smtClean="0"/>
          </a:p>
          <a:p>
            <a:pPr marL="0" indent="0" algn="just">
              <a:buNone/>
            </a:pPr>
            <a:r>
              <a:rPr lang="ru-RU" dirty="0"/>
              <a:t> На фоне этих состояний развивается поражение сосудов мозга (диабетическая </a:t>
            </a:r>
            <a:r>
              <a:rPr lang="ru-RU" dirty="0" err="1"/>
              <a:t>ангиопатия</a:t>
            </a:r>
            <a:r>
              <a:rPr lang="ru-RU" dirty="0"/>
              <a:t> мозга). В её основе лежит сужение крупных и мелких внутримозговых сосудистых сплетений, критическим проявлением которого выступает инсульт. Поэтому, если своевременно начать лечение диабета, можно предупредить подобные осложнения;</a:t>
            </a:r>
          </a:p>
        </p:txBody>
      </p:sp>
      <p:pic>
        <p:nvPicPr>
          <p:cNvPr id="15362" name="Picture 2" descr="http://neinvalid.ru/wp-content/uploads/2013/02/nevr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836" y="3933056"/>
            <a:ext cx="3327028" cy="27778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188551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59832" y="116632"/>
            <a:ext cx="6209406" cy="4525963"/>
          </a:xfrm>
        </p:spPr>
        <p:txBody>
          <a:bodyPr/>
          <a:lstStyle/>
          <a:p>
            <a:pPr marL="0" indent="0" algn="just">
              <a:buNone/>
            </a:pPr>
            <a:r>
              <a:rPr lang="ru-RU" b="1" dirty="0"/>
              <a:t>Коррекция массы тела. </a:t>
            </a:r>
            <a:r>
              <a:rPr lang="ru-RU" dirty="0"/>
              <a:t>Зафиксировано более частое развитие инсультов, как ишемического, так и геморрагического типов у людей с повышенной массой тела. Поэтому за ней нужно следить по показателю индекса массы тела, который представляет собой соотношение веса к квадрату роста в метрах;</a:t>
            </a:r>
          </a:p>
        </p:txBody>
      </p:sp>
      <p:pic>
        <p:nvPicPr>
          <p:cNvPr id="16386" name="Picture 2" descr="http://xn----8sbkdqbqnzk.xn--p1ai/wp-content/uploads/2014/08/wvj45768o9ur5oijepo84u6598ew4u5itojsklrj5yio8eu45698uw98t4u5w4y.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1946" y="3371128"/>
            <a:ext cx="3185177" cy="35193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396607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07904" y="-8632"/>
            <a:ext cx="5293252" cy="4009135"/>
          </a:xfrm>
        </p:spPr>
        <p:txBody>
          <a:bodyPr>
            <a:normAutofit fontScale="92500"/>
          </a:bodyPr>
          <a:lstStyle/>
          <a:p>
            <a:pPr marL="0" indent="0">
              <a:buNone/>
            </a:pPr>
            <a:r>
              <a:rPr lang="ru-RU" b="1" dirty="0"/>
              <a:t>Контроль за свертыванием </a:t>
            </a:r>
            <a:r>
              <a:rPr lang="ru-RU" b="1" dirty="0" smtClean="0"/>
              <a:t>крови</a:t>
            </a:r>
            <a:r>
              <a:rPr lang="ru-RU" dirty="0"/>
              <a:t> </a:t>
            </a:r>
            <a:endParaRPr lang="ru-RU" dirty="0" smtClean="0"/>
          </a:p>
          <a:p>
            <a:pPr marL="0" indent="0" algn="just">
              <a:buNone/>
            </a:pPr>
            <a:r>
              <a:rPr lang="ru-RU" dirty="0" smtClean="0"/>
              <a:t>Если </a:t>
            </a:r>
            <a:r>
              <a:rPr lang="ru-RU" dirty="0"/>
              <a:t>у человека слишком густая кровь, то существует крайне высокий риск развития тромбов в сосудах мозга с трансформацией процесса в ишемический инсульт. В случае слишком жидкой крови на фоне ослабленных сосудов может возникнуть кровоизлияние в </a:t>
            </a:r>
            <a:r>
              <a:rPr lang="ru-RU" dirty="0" smtClean="0"/>
              <a:t>мозг</a:t>
            </a:r>
            <a:r>
              <a:rPr lang="ru-RU" dirty="0"/>
              <a:t>.</a:t>
            </a:r>
            <a:br>
              <a:rPr lang="ru-RU" dirty="0"/>
            </a:br>
            <a:endParaRPr lang="ru-RU" dirty="0"/>
          </a:p>
        </p:txBody>
      </p:sp>
      <p:pic>
        <p:nvPicPr>
          <p:cNvPr id="17410" name="Picture 2" descr="http://lechim-nedug.ru/image/data/lechim-golovu/ish-insult-pozhil/ish-insult-pozhil-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520" y="3103758"/>
            <a:ext cx="5203552" cy="37292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079800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19872" y="0"/>
            <a:ext cx="5724128" cy="4525963"/>
          </a:xfrm>
        </p:spPr>
        <p:txBody>
          <a:bodyPr>
            <a:normAutofit lnSpcReduction="10000"/>
          </a:bodyPr>
          <a:lstStyle/>
          <a:p>
            <a:pPr marL="0" indent="0" algn="just">
              <a:buNone/>
            </a:pPr>
            <a:r>
              <a:rPr lang="ru-RU" b="1" dirty="0"/>
              <a:t>Коррекция уровня холестерина крови и лечение атеросклероза сосудов.</a:t>
            </a:r>
            <a:r>
              <a:rPr lang="ru-RU" dirty="0"/>
              <a:t> </a:t>
            </a:r>
            <a:endParaRPr lang="ru-RU" dirty="0" smtClean="0"/>
          </a:p>
          <a:p>
            <a:pPr marL="0" indent="0" algn="just">
              <a:buNone/>
            </a:pPr>
            <a:r>
              <a:rPr lang="ru-RU" dirty="0" smtClean="0"/>
              <a:t>Эти </a:t>
            </a:r>
            <a:r>
              <a:rPr lang="ru-RU" dirty="0"/>
              <a:t>два компонента в патогенезе любого вида инсульта взаимосвязаны между собой и другими факторами риска. Можно сказать, что они выступают основным карательным инструментом. Ведь холестериновые бляшки не только сужают сосудистый просвет, но и нарушают его прочность;</a:t>
            </a:r>
          </a:p>
        </p:txBody>
      </p:sp>
      <p:pic>
        <p:nvPicPr>
          <p:cNvPr id="18434" name="Picture 2" descr="http://aterol.ru/wp-content/uploads/2016/09/holesteri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03848" y="4349905"/>
            <a:ext cx="5760640" cy="25080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035949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43400" y="116632"/>
            <a:ext cx="5000600" cy="4525963"/>
          </a:xfrm>
        </p:spPr>
        <p:txBody>
          <a:bodyPr>
            <a:normAutofit lnSpcReduction="10000"/>
          </a:bodyPr>
          <a:lstStyle/>
          <a:p>
            <a:pPr marL="0" indent="0" algn="just">
              <a:buNone/>
            </a:pPr>
            <a:r>
              <a:rPr lang="ru-RU" b="1" dirty="0"/>
              <a:t>Отказ от вредных </a:t>
            </a:r>
            <a:r>
              <a:rPr lang="ru-RU" b="1" dirty="0" smtClean="0"/>
              <a:t>привычек</a:t>
            </a:r>
            <a:endParaRPr lang="ru-RU" dirty="0" smtClean="0"/>
          </a:p>
          <a:p>
            <a:pPr marL="0" indent="0" algn="just">
              <a:buNone/>
            </a:pPr>
            <a:r>
              <a:rPr lang="ru-RU" dirty="0" smtClean="0"/>
              <a:t>В </a:t>
            </a:r>
            <a:r>
              <a:rPr lang="ru-RU" dirty="0"/>
              <a:t>отношении инсульта речь идёт о злоупотреблении алкоголем, </a:t>
            </a:r>
            <a:r>
              <a:rPr lang="ru-RU" dirty="0" err="1"/>
              <a:t>табакокурении</a:t>
            </a:r>
            <a:r>
              <a:rPr lang="ru-RU" dirty="0"/>
              <a:t> и увлеченности крепким кофе. Все эти вещества усиливают расстройства мозгового кровообращения, особенно в случае уже пережитого инсульта. Поэтому их употребление категорически запрещено при ишемических и геморрагических инсультах;</a:t>
            </a:r>
          </a:p>
        </p:txBody>
      </p:sp>
      <p:pic>
        <p:nvPicPr>
          <p:cNvPr id="19458" name="Picture 2" descr="http://images.myshared.ru/32/1318463/slide_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80" y="2776364"/>
            <a:ext cx="4143400" cy="40816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142750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3968" y="116632"/>
            <a:ext cx="4860032" cy="4525963"/>
          </a:xfrm>
        </p:spPr>
        <p:txBody>
          <a:bodyPr/>
          <a:lstStyle/>
          <a:p>
            <a:pPr marL="0" indent="0" algn="just">
              <a:buNone/>
            </a:pPr>
            <a:r>
              <a:rPr lang="ru-RU" b="1" dirty="0"/>
              <a:t>Нормализация физической и </a:t>
            </a:r>
            <a:r>
              <a:rPr lang="ru-RU" b="1" dirty="0" err="1"/>
              <a:t>психо-эмоциональной</a:t>
            </a:r>
            <a:r>
              <a:rPr lang="ru-RU" b="1" dirty="0"/>
              <a:t> активности</a:t>
            </a:r>
            <a:r>
              <a:rPr lang="ru-RU" b="1" dirty="0" smtClean="0"/>
              <a:t>.</a:t>
            </a:r>
            <a:r>
              <a:rPr lang="ru-RU" dirty="0"/>
              <a:t> Нагрузки должны быть щадящими, по возможности минимальными.</a:t>
            </a:r>
          </a:p>
          <a:p>
            <a:pPr marL="0" indent="0">
              <a:buNone/>
            </a:pPr>
            <a:endParaRPr lang="ru-RU" dirty="0"/>
          </a:p>
        </p:txBody>
      </p:sp>
      <p:pic>
        <p:nvPicPr>
          <p:cNvPr id="20482" name="Picture 2" descr="http://s4.cdn.new2.kingcoupon.ru/file/79/13/10010821870006791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39752" y="2368996"/>
            <a:ext cx="6804248" cy="448900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427417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1506" name="Picture 2" descr="http://yumuz.ru/uploads/images/b/u/d/budte_zdorovi_5.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444" y="0"/>
            <a:ext cx="9157444"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70569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6146" name="Picture 2" descr="http://neurodoc.ru/wp-content/uploads/2016/07/chtoeto-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13020027"/>
      </p:ext>
    </p:extLst>
  </p:cSld>
  <p:clrMapOvr>
    <a:masterClrMapping/>
  </p:clrMapOvr>
</p:sld>
</file>

<file path=ppt/theme/theme1.xml><?xml version="1.0" encoding="utf-8"?>
<a:theme xmlns:a="http://schemas.openxmlformats.org/drawingml/2006/main" name="medic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2C4AA7D-07E5-4B8D-B300-2D90392D17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Шаблон оформления Медицина</Template>
  <TotalTime>900</TotalTime>
  <Words>3813</Words>
  <Application>Microsoft Office PowerPoint</Application>
  <PresentationFormat>Экран (4:3)</PresentationFormat>
  <Paragraphs>278</Paragraphs>
  <Slides>87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87</vt:i4>
      </vt:variant>
    </vt:vector>
  </HeadingPairs>
  <TitlesOfParts>
    <vt:vector size="88" baseType="lpstr">
      <vt:lpstr>medicina</vt:lpstr>
      <vt:lpstr>Инсульт. Сестринский уход при коме. </vt:lpstr>
      <vt:lpstr>11 марта 2017 г. В республиканской клинической больнице  им. Г.Г Куватова   Проводился мастер класс на тему: «Сестринский уход при коме». Присутствовало 48 медсестёр из городов и районов  Башкирии: Туймазы, Стерлитамак, Белебей и т.д.   </vt:lpstr>
      <vt:lpstr>Мастер класс проводили:  </vt:lpstr>
      <vt:lpstr>ИНСУЛЬТ</vt:lpstr>
      <vt:lpstr>Что такое инсульт?</vt:lpstr>
      <vt:lpstr>Слайд 6</vt:lpstr>
      <vt:lpstr>Причинами ишемического инсульта</vt:lpstr>
      <vt:lpstr>Существует несколько типов ишемического инсульта:</vt:lpstr>
      <vt:lpstr>Слайд 9</vt:lpstr>
      <vt:lpstr>Атеротромботический инсульт.</vt:lpstr>
      <vt:lpstr>Гемодинамический инсульт.</vt:lpstr>
      <vt:lpstr>Слайд 12</vt:lpstr>
      <vt:lpstr>Кардиоэмболический инсульт.</vt:lpstr>
      <vt:lpstr>Слайд 14</vt:lpstr>
      <vt:lpstr>Инсульт по типу гемореологической микроокклюзии.</vt:lpstr>
      <vt:lpstr>Причинами геморрагического инсульта</vt:lpstr>
      <vt:lpstr>Слайд 17</vt:lpstr>
      <vt:lpstr>Слайд 18</vt:lpstr>
      <vt:lpstr>Слайд 19</vt:lpstr>
      <vt:lpstr>Слайд 20</vt:lpstr>
      <vt:lpstr>Слайд 21</vt:lpstr>
      <vt:lpstr>Слайд 22</vt:lpstr>
      <vt:lpstr>Симптомы инсульта </vt:lpstr>
      <vt:lpstr>Слайд 24</vt:lpstr>
      <vt:lpstr>Слайд 25</vt:lpstr>
      <vt:lpstr>Слайд 26</vt:lpstr>
      <vt:lpstr>Слайд 27</vt:lpstr>
      <vt:lpstr>Слайд 28</vt:lpstr>
      <vt:lpstr>Слайд 29</vt:lpstr>
      <vt:lpstr>Слайд 30</vt:lpstr>
      <vt:lpstr>Слайд 31</vt:lpstr>
      <vt:lpstr>Причины Инсульта</vt:lpstr>
      <vt:lpstr>Слайд 33</vt:lpstr>
      <vt:lpstr>Лечение инсульта </vt:lpstr>
      <vt:lpstr>Первая помощь при инсульте </vt:lpstr>
      <vt:lpstr>Питание парентеральное </vt:lpstr>
      <vt:lpstr>Питание энтеральное или через зонд </vt:lpstr>
      <vt:lpstr>Реабилитация в последствии инсульта.</vt:lpstr>
      <vt:lpstr>Слайд 39</vt:lpstr>
      <vt:lpstr>Слайд 40</vt:lpstr>
      <vt:lpstr>Слайд 41</vt:lpstr>
      <vt:lpstr>Слайд 42</vt:lpstr>
      <vt:lpstr>Слайд 43</vt:lpstr>
      <vt:lpstr>Рекомендуемый план ухода при риске развития пролежней  (у лежащего пациента)</vt:lpstr>
      <vt:lpstr>Изменение положения пациента каждые 2 часа.</vt:lpstr>
      <vt:lpstr>Укладывание пациента в положение Фаулера</vt:lpstr>
      <vt:lpstr>Слайд 47</vt:lpstr>
      <vt:lpstr>УКЛАДЫВАНИЕ ПАЦИЕНТА НА БОК</vt:lpstr>
      <vt:lpstr>Слайд 49</vt:lpstr>
      <vt:lpstr>УКЛАДЫВАНИЕ ПАЦИЕНТА В ПОЛОЖЕНИЕ СИМСА</vt:lpstr>
      <vt:lpstr>Слайд 51</vt:lpstr>
      <vt:lpstr>Слайд 52</vt:lpstr>
      <vt:lpstr>Слайд 53</vt:lpstr>
      <vt:lpstr>Принципы проведения гигиенических процедур лежачему больному.</vt:lpstr>
      <vt:lpstr>Специальная косметика очищение кожного покрова </vt:lpstr>
      <vt:lpstr>Очищающая пена </vt:lpstr>
      <vt:lpstr>Лосьон для тела</vt:lpstr>
      <vt:lpstr>Масло для ухода</vt:lpstr>
      <vt:lpstr>Тонизирующая жидкость.</vt:lpstr>
      <vt:lpstr>Защита кожного покрова.</vt:lpstr>
      <vt:lpstr>Современная система профилактики пролежней </vt:lpstr>
      <vt:lpstr>Впитывающие пеленки общая характеристика.</vt:lpstr>
      <vt:lpstr>Слайд 63</vt:lpstr>
      <vt:lpstr>Пагавит</vt:lpstr>
      <vt:lpstr>Антисептик Пронтосан </vt:lpstr>
      <vt:lpstr>Слайд 66</vt:lpstr>
      <vt:lpstr>ЭТАП 1 – УХОД ЗА ПОЛОСТЬЮ РТА</vt:lpstr>
      <vt:lpstr>Слайд 68</vt:lpstr>
      <vt:lpstr>ЭТАП 2 – УМЫВАНИЕ</vt:lpstr>
      <vt:lpstr>Слайд 70</vt:lpstr>
      <vt:lpstr>Слайд 71</vt:lpstr>
      <vt:lpstr>Слайд 72</vt:lpstr>
      <vt:lpstr>Этап 3 – мытье рук</vt:lpstr>
      <vt:lpstr>Слайд 74</vt:lpstr>
      <vt:lpstr>ЭТАП 4 – ГИГИЕНА ИНТИМНЫХ МЕСТ  </vt:lpstr>
      <vt:lpstr>ЭТАП 5 – МЫТЬЕ Ног.</vt:lpstr>
      <vt:lpstr>Слайд 77</vt:lpstr>
      <vt:lpstr>Процедура головы мытья проводится в следующей последовательности:</vt:lpstr>
      <vt:lpstr>Эпидемиология и профилактика внутрибольничных инфекций в отделениях реанимации </vt:lpstr>
      <vt:lpstr>Профилактика инсульта </vt:lpstr>
      <vt:lpstr>Слайд 81</vt:lpstr>
      <vt:lpstr>Слайд 82</vt:lpstr>
      <vt:lpstr>Слайд 83</vt:lpstr>
      <vt:lpstr>Слайд 84</vt:lpstr>
      <vt:lpstr>Слайд 85</vt:lpstr>
      <vt:lpstr>Слайд 86</vt:lpstr>
      <vt:lpstr>Слайд 87</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ИНСУЛЬТ</dc:title>
  <dc:creator>admin</dc:creator>
  <cp:keywords/>
  <cp:lastModifiedBy>Статистик</cp:lastModifiedBy>
  <cp:revision>57</cp:revision>
  <dcterms:created xsi:type="dcterms:W3CDTF">2017-03-26T06:23:21Z</dcterms:created>
  <dcterms:modified xsi:type="dcterms:W3CDTF">2017-04-12T11:21:04Z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TC023968029991</vt:lpwstr>
  </property>
</Properties>
</file>