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327" r:id="rId4"/>
    <p:sldId id="328" r:id="rId5"/>
    <p:sldId id="329" r:id="rId6"/>
    <p:sldId id="330" r:id="rId7"/>
    <p:sldId id="331" r:id="rId8"/>
    <p:sldId id="332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41" r:id="rId17"/>
    <p:sldId id="342" r:id="rId18"/>
    <p:sldId id="343" r:id="rId19"/>
    <p:sldId id="344" r:id="rId20"/>
    <p:sldId id="345" r:id="rId21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количество </a:t>
            </a:r>
            <a:r>
              <a:rPr lang="ru-RU" dirty="0" smtClean="0"/>
              <a:t>пациентов 47</a:t>
            </a:r>
          </a:p>
          <a:p>
            <a:pPr>
              <a:defRPr/>
            </a:pPr>
            <a:r>
              <a:rPr lang="ru-RU" dirty="0" smtClean="0"/>
              <a:t>(</a:t>
            </a:r>
            <a:r>
              <a:rPr lang="ru-RU" sz="1800" dirty="0" smtClean="0"/>
              <a:t>Ср.возраст</a:t>
            </a:r>
            <a:r>
              <a:rPr lang="ru-RU" sz="1800" baseline="0" dirty="0" smtClean="0"/>
              <a:t> 55±10 лет</a:t>
            </a:r>
            <a:r>
              <a:rPr lang="ru-RU" baseline="0" dirty="0" smtClean="0"/>
              <a:t>)</a:t>
            </a:r>
            <a:endParaRPr lang="ru-RU" dirty="0"/>
          </a:p>
        </c:rich>
      </c:tx>
      <c:layout>
        <c:manualLayout>
          <c:xMode val="edge"/>
          <c:yMode val="edge"/>
          <c:x val="9.1336193622441844E-2"/>
          <c:y val="1.3888791679498323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пациентов</c:v>
                </c:pt>
              </c:strCache>
            </c:strRef>
          </c:tx>
          <c:explosion val="32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ОКС с подъемом ST</c:v>
                </c:pt>
                <c:pt idx="1">
                  <c:v>ОКС без подъема ST</c:v>
                </c:pt>
                <c:pt idx="2">
                  <c:v>Стабильная стенокардия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44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5238183559770115"/>
          <c:y val="0.37810343409669922"/>
          <c:w val="0.42857067867041587"/>
          <c:h val="0.57574925109885589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распределение по полу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30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мужчины</c:v>
                </c:pt>
                <c:pt idx="1">
                  <c:v>женщины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39</c:v>
                </c:pt>
                <c:pt idx="1">
                  <c:v>8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729804091391858"/>
          <c:y val="0.41381584689644535"/>
          <c:w val="0.40432471424410327"/>
          <c:h val="0.4791369892115420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наличие СД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30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Нет СД</c:v>
                </c:pt>
                <c:pt idx="1">
                  <c:v>Есть СД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</c:v>
                </c:pt>
                <c:pt idx="1">
                  <c:v>9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1023731534104159"/>
          <c:y val="2.7058634142646108E-2"/>
          <c:w val="0.62343197364614589"/>
          <c:h val="0.8626501301828164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пациентов </c:v>
                </c:pt>
              </c:strCache>
            </c:strRef>
          </c:tx>
          <c:dLbls>
            <c:txPr>
              <a:bodyPr/>
              <a:lstStyle/>
              <a:p>
                <a:pPr>
                  <a:defRPr sz="3000" baseline="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</c:v>
                </c:pt>
                <c:pt idx="1">
                  <c:v>5</c:v>
                </c:pt>
                <c:pt idx="2">
                  <c:v>31</c:v>
                </c:pt>
              </c:numCache>
            </c:numRef>
          </c:val>
        </c:ser>
        <c:axId val="121746944"/>
        <c:axId val="121748480"/>
      </c:barChart>
      <c:catAx>
        <c:axId val="121746944"/>
        <c:scaling>
          <c:orientation val="minMax"/>
        </c:scaling>
        <c:axPos val="b"/>
        <c:numFmt formatCode="General" sourceLinked="1"/>
        <c:tickLblPos val="nextTo"/>
        <c:crossAx val="121748480"/>
        <c:crosses val="autoZero"/>
        <c:auto val="1"/>
        <c:lblAlgn val="ctr"/>
        <c:lblOffset val="100"/>
      </c:catAx>
      <c:valAx>
        <c:axId val="121748480"/>
        <c:scaling>
          <c:orientation val="minMax"/>
        </c:scaling>
        <c:axPos val="l"/>
        <c:majorGridlines/>
        <c:numFmt formatCode="General" sourceLinked="1"/>
        <c:tickLblPos val="nextTo"/>
        <c:crossAx val="121746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0033968849445213"/>
          <c:y val="0.28063186835808268"/>
          <c:w val="0.29240460259245826"/>
          <c:h val="0.1197842473028855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160" cy="5216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132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576000" y="221040"/>
            <a:ext cx="7886160" cy="64029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Опыт применения </a:t>
            </a:r>
            <a:endParaRPr lang="ru-RU" sz="40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препарата </a:t>
            </a:r>
            <a:r>
              <a:rPr lang="ru-RU" sz="4000" b="1" dirty="0" err="1">
                <a:solidFill>
                  <a:srgbClr val="FF0000"/>
                </a:solidFill>
              </a:rPr>
              <a:t>Эффиент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на </a:t>
            </a:r>
            <a:r>
              <a:rPr lang="ru-RU" sz="4000" b="1" dirty="0">
                <a:solidFill>
                  <a:srgbClr val="FF0000"/>
                </a:solidFill>
              </a:rPr>
              <a:t>базе </a:t>
            </a:r>
            <a:endParaRPr lang="ru-RU" sz="40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ГБУЗ </a:t>
            </a:r>
            <a:r>
              <a:rPr lang="ru-RU" sz="4000" b="1" dirty="0">
                <a:solidFill>
                  <a:srgbClr val="FF0000"/>
                </a:solidFill>
              </a:rPr>
              <a:t>СО «Уральский институт </a:t>
            </a:r>
            <a:endParaRPr lang="ru-RU" sz="40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кардиологии</a:t>
            </a:r>
            <a:r>
              <a:rPr lang="ru-RU" sz="4000" b="1" dirty="0">
                <a:solidFill>
                  <a:srgbClr val="FF0000"/>
                </a:solidFill>
              </a:rPr>
              <a:t>»</a:t>
            </a:r>
            <a:endParaRPr b="1">
              <a:solidFill>
                <a:srgbClr val="FF0000"/>
              </a:solidFill>
            </a:endParaRPr>
          </a:p>
          <a:p>
            <a:pPr algn="ctr"/>
            <a:endParaRPr/>
          </a:p>
          <a:p>
            <a:pPr algn="ctr"/>
            <a:endParaRPr/>
          </a:p>
          <a:p>
            <a:pPr algn="ctr"/>
            <a:r>
              <a:rPr lang="ru-RU" sz="2400" dirty="0"/>
              <a:t>Врач-кардиолог отделения </a:t>
            </a:r>
            <a:r>
              <a:rPr lang="ru-RU" sz="2400" dirty="0" err="1"/>
              <a:t>инвазивной</a:t>
            </a:r>
            <a:r>
              <a:rPr lang="ru-RU" sz="2400" dirty="0"/>
              <a:t> кардиологии </a:t>
            </a:r>
            <a:endParaRPr/>
          </a:p>
          <a:p>
            <a:pPr algn="ctr"/>
            <a:endParaRPr/>
          </a:p>
          <a:p>
            <a:pPr algn="ctr"/>
            <a:r>
              <a:rPr lang="ru-RU" sz="2400" dirty="0"/>
              <a:t>к.м.н. Кузнецова Наталья Викторовна</a:t>
            </a:r>
            <a:endParaRPr/>
          </a:p>
          <a:p>
            <a:pPr algn="ctr"/>
            <a:endParaRPr/>
          </a:p>
          <a:p>
            <a:pPr algn="ctr"/>
            <a:endParaRPr/>
          </a:p>
          <a:p>
            <a:pPr algn="ctr"/>
            <a:endParaRPr/>
          </a:p>
          <a:p>
            <a:pPr algn="ctr"/>
            <a:endParaRPr/>
          </a:p>
          <a:p>
            <a:pPr algn="ctr"/>
            <a:endParaRPr/>
          </a:p>
          <a:p>
            <a:pPr algn="ctr"/>
            <a:r>
              <a:rPr lang="ru-RU" sz="2400" dirty="0"/>
              <a:t>г. Уфа 07.12.2018  </a:t>
            </a:r>
            <a:endParaRPr/>
          </a:p>
        </p:txBody>
      </p:sp>
      <p:pic>
        <p:nvPicPr>
          <p:cNvPr id="3" name="Picture 4" descr="E:\Мои документы\Фото\Copy of 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Пациент Т. Осмотр через 3 месяца. </a:t>
            </a:r>
            <a:endParaRPr lang="ru-RU" sz="32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sz="2800" b="1" dirty="0" smtClean="0"/>
          </a:p>
          <a:p>
            <a:endParaRPr lang="ru-RU" sz="2800" b="1" dirty="0"/>
          </a:p>
          <a:p>
            <a:endParaRPr lang="ru-RU" sz="2800" b="1" dirty="0" smtClean="0"/>
          </a:p>
          <a:p>
            <a:endParaRPr lang="ru-RU" sz="2800" b="1" dirty="0"/>
          </a:p>
          <a:p>
            <a:r>
              <a:rPr lang="ru-RU" sz="2800" b="1" dirty="0" smtClean="0"/>
              <a:t>ОАК</a:t>
            </a:r>
            <a:r>
              <a:rPr lang="ru-RU" sz="2800" dirty="0" smtClean="0"/>
              <a:t> – эритроциты 4.44, гемоглобин 138 г/л</a:t>
            </a:r>
          </a:p>
          <a:p>
            <a:r>
              <a:rPr lang="ru-RU" sz="2800" dirty="0" smtClean="0"/>
              <a:t> гематокрит 39%</a:t>
            </a:r>
          </a:p>
          <a:p>
            <a:r>
              <a:rPr lang="ru-RU" sz="2800" b="1" dirty="0" err="1" smtClean="0"/>
              <a:t>Гликированный</a:t>
            </a:r>
            <a:r>
              <a:rPr lang="ru-RU" sz="2800" b="1" dirty="0" smtClean="0"/>
              <a:t> гемоглобин </a:t>
            </a:r>
            <a:r>
              <a:rPr lang="ru-RU" sz="2800" dirty="0" smtClean="0"/>
              <a:t>5,9%</a:t>
            </a:r>
          </a:p>
          <a:p>
            <a:r>
              <a:rPr lang="ru-RU" sz="2800" b="1" dirty="0" smtClean="0"/>
              <a:t>Биохимический анализ</a:t>
            </a:r>
            <a:r>
              <a:rPr lang="ru-RU" sz="2800" dirty="0" smtClean="0"/>
              <a:t>- норма</a:t>
            </a:r>
          </a:p>
          <a:p>
            <a:r>
              <a:rPr lang="ru-RU" sz="2800" b="1" dirty="0" err="1" smtClean="0"/>
              <a:t>Липидограмма</a:t>
            </a:r>
            <a:r>
              <a:rPr lang="ru-RU" sz="2800" b="1" dirty="0" smtClean="0"/>
              <a:t>:</a:t>
            </a:r>
          </a:p>
          <a:p>
            <a:r>
              <a:rPr lang="ru-RU" sz="2800" dirty="0" smtClean="0"/>
              <a:t>ОХ- 3.7</a:t>
            </a:r>
          </a:p>
          <a:p>
            <a:r>
              <a:rPr lang="ru-RU" sz="2800" dirty="0" smtClean="0"/>
              <a:t>ТГ-1.74</a:t>
            </a:r>
          </a:p>
          <a:p>
            <a:r>
              <a:rPr lang="ru-RU" sz="2800" dirty="0" smtClean="0"/>
              <a:t>ХСЛПВП- 0.89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/>
              <a:t>Инструментальные обследования через 3 меся</a:t>
            </a:r>
            <a:r>
              <a:rPr lang="ru-RU" sz="2800" dirty="0" smtClean="0"/>
              <a:t>ца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457200" y="1285860"/>
            <a:ext cx="8046360" cy="5143536"/>
          </a:xfrm>
        </p:spPr>
        <p:txBody>
          <a:bodyPr/>
          <a:lstStyle/>
          <a:p>
            <a:r>
              <a:rPr lang="ru-RU" sz="1600" b="1" dirty="0" smtClean="0"/>
              <a:t>ЭХОКГ</a:t>
            </a:r>
          </a:p>
          <a:p>
            <a:r>
              <a:rPr lang="ru-RU" dirty="0" smtClean="0"/>
              <a:t>Заключение: уплотнение корня аорты и створок аортального </a:t>
            </a:r>
          </a:p>
          <a:p>
            <a:r>
              <a:rPr lang="ru-RU" dirty="0" smtClean="0"/>
              <a:t>клапана.  Размеры полостей сердца в пределах нормы. </a:t>
            </a:r>
          </a:p>
          <a:p>
            <a:r>
              <a:rPr lang="ru-RU" dirty="0" smtClean="0"/>
              <a:t>Сократимость  ЛЖ не нарушена. </a:t>
            </a:r>
          </a:p>
          <a:p>
            <a:r>
              <a:rPr lang="ru-RU" dirty="0" smtClean="0"/>
              <a:t>Митральная </a:t>
            </a:r>
            <a:r>
              <a:rPr lang="ru-RU" dirty="0" err="1" smtClean="0"/>
              <a:t>регургитация</a:t>
            </a:r>
            <a:r>
              <a:rPr lang="ru-RU" dirty="0" smtClean="0"/>
              <a:t> 1 степени. </a:t>
            </a:r>
          </a:p>
          <a:p>
            <a:r>
              <a:rPr lang="ru-RU" dirty="0" err="1" smtClean="0"/>
              <a:t>Трикуспидальная</a:t>
            </a:r>
            <a:r>
              <a:rPr lang="ru-RU" dirty="0" smtClean="0"/>
              <a:t>  </a:t>
            </a:r>
            <a:r>
              <a:rPr lang="ru-RU" dirty="0" err="1" smtClean="0"/>
              <a:t>регургитация</a:t>
            </a:r>
            <a:r>
              <a:rPr lang="ru-RU" dirty="0" smtClean="0"/>
              <a:t> минимальная. </a:t>
            </a:r>
          </a:p>
          <a:p>
            <a:r>
              <a:rPr lang="ru-RU" dirty="0" smtClean="0"/>
              <a:t>ФВ (Симпсон) 66%</a:t>
            </a:r>
          </a:p>
          <a:p>
            <a:endParaRPr lang="ru-RU" sz="1600" dirty="0" smtClean="0"/>
          </a:p>
          <a:p>
            <a:r>
              <a:rPr lang="ru-RU" sz="1600" b="1" dirty="0" smtClean="0"/>
              <a:t>ЭКГ</a:t>
            </a:r>
          </a:p>
          <a:p>
            <a:r>
              <a:rPr lang="ru-RU" dirty="0" smtClean="0"/>
              <a:t>Ритм </a:t>
            </a:r>
            <a:r>
              <a:rPr lang="ru-RU" dirty="0" err="1" smtClean="0"/>
              <a:t>синусовый</a:t>
            </a:r>
            <a:r>
              <a:rPr lang="ru-RU" dirty="0" smtClean="0"/>
              <a:t>  с частотой 64 в минуту . </a:t>
            </a:r>
          </a:p>
          <a:p>
            <a:r>
              <a:rPr lang="ru-RU" dirty="0" smtClean="0"/>
              <a:t>Блокада передней ветви ЛНПГ. Признаки ГЛЖ. </a:t>
            </a:r>
          </a:p>
          <a:p>
            <a:r>
              <a:rPr lang="ru-RU" dirty="0" smtClean="0"/>
              <a:t>Без очаговых изменений. </a:t>
            </a:r>
          </a:p>
          <a:p>
            <a:endParaRPr lang="ru-RU" dirty="0"/>
          </a:p>
          <a:p>
            <a:r>
              <a:rPr lang="ru-RU" b="1" dirty="0" smtClean="0"/>
              <a:t>ХМ ЭК</a:t>
            </a:r>
            <a:r>
              <a:rPr lang="ru-RU" dirty="0" smtClean="0"/>
              <a:t>Г- ишемических изменений не выявлено. </a:t>
            </a:r>
          </a:p>
          <a:p>
            <a:r>
              <a:rPr lang="ru-RU" b="1" dirty="0" err="1" smtClean="0"/>
              <a:t>Кт-КАГ</a:t>
            </a:r>
            <a:r>
              <a:rPr lang="ru-RU" dirty="0" smtClean="0"/>
              <a:t>- </a:t>
            </a:r>
            <a:r>
              <a:rPr lang="ru-RU" b="1" dirty="0" smtClean="0"/>
              <a:t>Ствол: </a:t>
            </a:r>
            <a:r>
              <a:rPr lang="ru-RU" dirty="0" smtClean="0"/>
              <a:t>стеноз  60% с переходом на устье ПНА</a:t>
            </a:r>
          </a:p>
          <a:p>
            <a:r>
              <a:rPr lang="ru-RU" b="1" dirty="0" smtClean="0"/>
              <a:t>ПНА</a:t>
            </a:r>
            <a:r>
              <a:rPr lang="ru-RU" dirty="0" smtClean="0"/>
              <a:t>- устье 50%,  далее с минимальным </a:t>
            </a:r>
            <a:r>
              <a:rPr lang="ru-RU" dirty="0" err="1" smtClean="0"/>
              <a:t>стенозированием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ОА</a:t>
            </a:r>
            <a:r>
              <a:rPr lang="ru-RU" dirty="0" smtClean="0"/>
              <a:t>- без </a:t>
            </a:r>
            <a:r>
              <a:rPr lang="ru-RU" dirty="0" err="1" smtClean="0"/>
              <a:t>гемодинамически</a:t>
            </a:r>
            <a:r>
              <a:rPr lang="ru-RU" dirty="0" smtClean="0"/>
              <a:t> значимого поражения.</a:t>
            </a:r>
          </a:p>
          <a:p>
            <a:r>
              <a:rPr lang="ru-RU" b="1" dirty="0" smtClean="0"/>
              <a:t>ПКА</a:t>
            </a:r>
            <a:r>
              <a:rPr lang="ru-RU" dirty="0" smtClean="0"/>
              <a:t>- </a:t>
            </a:r>
            <a:r>
              <a:rPr lang="ru-RU" dirty="0" err="1" smtClean="0"/>
              <a:t>стенты</a:t>
            </a:r>
            <a:r>
              <a:rPr lang="ru-RU" dirty="0" smtClean="0"/>
              <a:t> в ПКА проходимы.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928662" y="319320"/>
            <a:ext cx="7586058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457200" y="428604"/>
            <a:ext cx="8046360" cy="6000792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sz="2400" dirty="0" smtClean="0"/>
              <a:t>Из </a:t>
            </a:r>
            <a:r>
              <a:rPr lang="ru-RU" sz="3600" dirty="0" smtClean="0">
                <a:solidFill>
                  <a:srgbClr val="FF0000"/>
                </a:solidFill>
              </a:rPr>
              <a:t>44</a:t>
            </a:r>
            <a:r>
              <a:rPr lang="ru-RU" sz="2400" dirty="0" smtClean="0"/>
              <a:t> пациентов с ОКС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24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пациента, которые  на </a:t>
            </a:r>
          </a:p>
          <a:p>
            <a:r>
              <a:rPr lang="ru-RU" sz="2400" dirty="0" err="1" smtClean="0"/>
              <a:t>догоспитальном</a:t>
            </a:r>
            <a:r>
              <a:rPr lang="ru-RU" sz="2400" dirty="0" smtClean="0"/>
              <a:t> этапе получили нагрузочную дозу </a:t>
            </a:r>
          </a:p>
          <a:p>
            <a:r>
              <a:rPr lang="ru-RU" sz="2400" dirty="0" err="1" smtClean="0"/>
              <a:t>клопидогрела</a:t>
            </a:r>
            <a:r>
              <a:rPr lang="ru-RU" sz="2400" dirty="0" smtClean="0"/>
              <a:t>, были «перезагружены» в лаборатории </a:t>
            </a:r>
          </a:p>
          <a:p>
            <a:r>
              <a:rPr lang="ru-RU" sz="2400" dirty="0" err="1"/>
              <a:t>к</a:t>
            </a:r>
            <a:r>
              <a:rPr lang="ru-RU" sz="2400" dirty="0" err="1" smtClean="0"/>
              <a:t>атетризации</a:t>
            </a:r>
            <a:r>
              <a:rPr lang="ru-RU" sz="2400" dirty="0" smtClean="0"/>
              <a:t> сердца перед выполнением ЧКВ.</a:t>
            </a:r>
          </a:p>
          <a:p>
            <a:endParaRPr lang="ru-RU" sz="2400" dirty="0"/>
          </a:p>
          <a:p>
            <a:r>
              <a:rPr lang="ru-RU" sz="2400" dirty="0" smtClean="0"/>
              <a:t>Из </a:t>
            </a:r>
            <a:r>
              <a:rPr lang="ru-RU" sz="3600" dirty="0" smtClean="0">
                <a:solidFill>
                  <a:srgbClr val="FF0000"/>
                </a:solidFill>
              </a:rPr>
              <a:t>45</a:t>
            </a:r>
            <a:r>
              <a:rPr lang="ru-RU" sz="2400" dirty="0" smtClean="0"/>
              <a:t> пациентов, которым на этапе реанимационного </a:t>
            </a:r>
          </a:p>
          <a:p>
            <a:r>
              <a:rPr lang="ru-RU" sz="2400" dirty="0" err="1" smtClean="0"/>
              <a:t>отделелния</a:t>
            </a:r>
            <a:r>
              <a:rPr lang="ru-RU" sz="2400" dirty="0" smtClean="0"/>
              <a:t> был назначен </a:t>
            </a:r>
            <a:r>
              <a:rPr lang="ru-RU" sz="2400" dirty="0" err="1" smtClean="0"/>
              <a:t>эффиент</a:t>
            </a:r>
            <a:r>
              <a:rPr lang="ru-RU" sz="2400" dirty="0" smtClean="0"/>
              <a:t>, 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37</a:t>
            </a:r>
            <a:r>
              <a:rPr lang="ru-RU" sz="2400" dirty="0" smtClean="0"/>
              <a:t> выписано с рекомендациями дальнейшего  приема</a:t>
            </a:r>
          </a:p>
          <a:p>
            <a:r>
              <a:rPr lang="ru-RU" sz="2400" dirty="0" smtClean="0"/>
              <a:t> препарата</a:t>
            </a:r>
          </a:p>
          <a:p>
            <a:r>
              <a:rPr lang="ru-RU" sz="2400" dirty="0" smtClean="0"/>
              <a:t> причины «</a:t>
            </a:r>
            <a:r>
              <a:rPr lang="ru-RU" sz="2400" dirty="0" err="1" smtClean="0"/>
              <a:t>деэскалации</a:t>
            </a:r>
            <a:r>
              <a:rPr lang="ru-RU" sz="2400" dirty="0" smtClean="0"/>
              <a:t>» : </a:t>
            </a:r>
          </a:p>
          <a:p>
            <a:r>
              <a:rPr lang="ru-RU" sz="2400" dirty="0" smtClean="0"/>
              <a:t>* необходимость принимать тройную </a:t>
            </a:r>
            <a:r>
              <a:rPr lang="ru-RU" sz="2400" dirty="0" err="1" smtClean="0"/>
              <a:t>антитромбоцитарную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терапию при наличии фибрилляции предсердий.</a:t>
            </a:r>
          </a:p>
          <a:p>
            <a:r>
              <a:rPr lang="ru-RU" sz="2400" dirty="0" smtClean="0"/>
              <a:t>* низкая приверженность лечению</a:t>
            </a:r>
          </a:p>
          <a:p>
            <a:r>
              <a:rPr lang="ru-RU" sz="2400" dirty="0" smtClean="0"/>
              <a:t>* невозможность приема препарата 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229000" cy="1325520"/>
          </a:xfrm>
        </p:spPr>
        <p:txBody>
          <a:bodyPr/>
          <a:lstStyle/>
          <a:p>
            <a:r>
              <a:rPr lang="ru-RU" sz="2400" b="1" dirty="0" smtClean="0"/>
              <a:t>Судьба пациентов, выписанных на препарате </a:t>
            </a:r>
            <a:r>
              <a:rPr lang="ru-RU" sz="2400" b="1" dirty="0" err="1" smtClean="0"/>
              <a:t>Эффиент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457200" y="1357298"/>
            <a:ext cx="8046360" cy="5000660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ru-RU" dirty="0" smtClean="0"/>
              <a:t>Пациент А. 54г – через 2.5 месяца с повторным ИМ на </a:t>
            </a:r>
            <a:r>
              <a:rPr lang="ru-RU" dirty="0" err="1" smtClean="0"/>
              <a:t>клопидогреле</a:t>
            </a:r>
            <a:endParaRPr lang="ru-RU" dirty="0" smtClean="0"/>
          </a:p>
          <a:p>
            <a:pPr marL="342900" indent="-342900"/>
            <a:r>
              <a:rPr lang="ru-RU" dirty="0" smtClean="0"/>
              <a:t> ( замена на амбулаторном этапе)</a:t>
            </a:r>
          </a:p>
          <a:p>
            <a:pPr marL="342900" indent="-342900"/>
            <a:r>
              <a:rPr lang="ru-RU" dirty="0" smtClean="0"/>
              <a:t>2. Пациент К. 62г- через 2 месяца с прогрессированием коронарной ( </a:t>
            </a:r>
            <a:r>
              <a:rPr lang="ru-RU" dirty="0" err="1" smtClean="0"/>
              <a:t>стент</a:t>
            </a:r>
            <a:r>
              <a:rPr lang="ru-RU" dirty="0" smtClean="0"/>
              <a:t> </a:t>
            </a:r>
          </a:p>
          <a:p>
            <a:pPr marL="342900" indent="-342900"/>
            <a:r>
              <a:rPr lang="ru-RU" dirty="0" smtClean="0"/>
              <a:t>проходим)</a:t>
            </a:r>
          </a:p>
          <a:p>
            <a:pPr marL="342900" indent="-342900"/>
            <a:r>
              <a:rPr lang="ru-RU" dirty="0" smtClean="0"/>
              <a:t>Недостаточности ( замена </a:t>
            </a:r>
            <a:r>
              <a:rPr lang="ru-RU" dirty="0" err="1" smtClean="0"/>
              <a:t>эффиента</a:t>
            </a:r>
            <a:r>
              <a:rPr lang="ru-RU" dirty="0" smtClean="0"/>
              <a:t> на </a:t>
            </a:r>
            <a:r>
              <a:rPr lang="ru-RU" dirty="0" err="1" smtClean="0"/>
              <a:t>клопидогрель</a:t>
            </a:r>
            <a:r>
              <a:rPr lang="ru-RU" dirty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амбулаторном этапе)</a:t>
            </a:r>
          </a:p>
          <a:p>
            <a:pPr marL="342900" indent="-342900"/>
            <a:r>
              <a:rPr lang="ru-RU" dirty="0" smtClean="0"/>
              <a:t>3. Пациент С. 59л.- через 2 месяца на плановое ЧКВ. Без осложнений</a:t>
            </a:r>
          </a:p>
          <a:p>
            <a:pPr marL="342900" indent="-342900"/>
            <a:r>
              <a:rPr lang="ru-RU" dirty="0" smtClean="0"/>
              <a:t>4. Пациентка З. 49л.- через 1.5 месяца с прогрессированием стенокардии.</a:t>
            </a:r>
          </a:p>
          <a:p>
            <a:pPr marL="342900" indent="-342900"/>
            <a:r>
              <a:rPr lang="ru-RU" dirty="0" smtClean="0"/>
              <a:t> </a:t>
            </a:r>
            <a:r>
              <a:rPr lang="ru-RU" dirty="0" err="1" smtClean="0"/>
              <a:t>Эффиент</a:t>
            </a:r>
            <a:r>
              <a:rPr lang="ru-RU" dirty="0" smtClean="0"/>
              <a:t> заменен на </a:t>
            </a:r>
            <a:r>
              <a:rPr lang="ru-RU" dirty="0" err="1" smtClean="0"/>
              <a:t>клопидогрел</a:t>
            </a:r>
            <a:r>
              <a:rPr lang="ru-RU" dirty="0" smtClean="0"/>
              <a:t> через нагрузочную дозу.</a:t>
            </a:r>
          </a:p>
          <a:p>
            <a:pPr marL="342900" indent="-342900"/>
            <a:r>
              <a:rPr lang="ru-RU" dirty="0" smtClean="0"/>
              <a:t>5. Пациент Т. 56Л.- прогрессирование коронарной недостаточности через 2.5 </a:t>
            </a:r>
          </a:p>
          <a:p>
            <a:pPr marL="342900" indent="-342900"/>
            <a:r>
              <a:rPr lang="ru-RU" dirty="0"/>
              <a:t>м</a:t>
            </a:r>
            <a:r>
              <a:rPr lang="ru-RU" dirty="0" smtClean="0"/>
              <a:t>есяца. </a:t>
            </a:r>
            <a:r>
              <a:rPr lang="ru-RU" dirty="0" err="1" smtClean="0"/>
              <a:t>Рестеноз</a:t>
            </a:r>
            <a:r>
              <a:rPr lang="ru-RU" dirty="0" smtClean="0"/>
              <a:t> в </a:t>
            </a:r>
            <a:r>
              <a:rPr lang="ru-RU" dirty="0" err="1" smtClean="0"/>
              <a:t>стенте</a:t>
            </a:r>
            <a:r>
              <a:rPr lang="ru-RU" dirty="0" smtClean="0"/>
              <a:t>. </a:t>
            </a:r>
          </a:p>
          <a:p>
            <a:pPr marL="342900" indent="-342900"/>
            <a:r>
              <a:rPr lang="ru-RU" dirty="0" smtClean="0"/>
              <a:t>6.Пациент Б. 47л- прогрессирование коронарной недостаточности 3 месяца –</a:t>
            </a:r>
          </a:p>
          <a:p>
            <a:pPr marL="342900" indent="-342900"/>
            <a:r>
              <a:rPr lang="ru-RU" dirty="0" smtClean="0"/>
              <a:t> прогрессирование коронарного атеросклероза.  </a:t>
            </a:r>
          </a:p>
          <a:p>
            <a:pPr marL="342900" indent="-342900"/>
            <a:r>
              <a:rPr lang="ru-RU" dirty="0" smtClean="0"/>
              <a:t>7. Пациент М. 52г.- отмена </a:t>
            </a:r>
            <a:r>
              <a:rPr lang="ru-RU" dirty="0" err="1" smtClean="0"/>
              <a:t>эффиента</a:t>
            </a:r>
            <a:r>
              <a:rPr lang="ru-RU" dirty="0" smtClean="0"/>
              <a:t>- через 3 недели окклюзия </a:t>
            </a:r>
            <a:r>
              <a:rPr lang="ru-RU" dirty="0" err="1" smtClean="0"/>
              <a:t>стента</a:t>
            </a:r>
            <a:endParaRPr lang="ru-RU" dirty="0" smtClean="0"/>
          </a:p>
          <a:p>
            <a:pPr marL="342900" indent="-342900"/>
            <a:r>
              <a:rPr lang="ru-RU" dirty="0" smtClean="0"/>
              <a:t>8. Пациент Т. 51г.- на </a:t>
            </a:r>
            <a:r>
              <a:rPr lang="ru-RU" dirty="0" err="1" smtClean="0"/>
              <a:t>клопидогреле</a:t>
            </a:r>
            <a:r>
              <a:rPr lang="ru-RU" dirty="0" smtClean="0"/>
              <a:t> прогрессирование коронарной </a:t>
            </a:r>
          </a:p>
          <a:p>
            <a:pPr marL="342900" indent="-342900"/>
            <a:r>
              <a:rPr lang="ru-RU" dirty="0" err="1"/>
              <a:t>н</a:t>
            </a:r>
            <a:r>
              <a:rPr lang="ru-RU" dirty="0" err="1" smtClean="0"/>
              <a:t>едостаточности-рестеноз</a:t>
            </a:r>
            <a:r>
              <a:rPr lang="ru-RU" dirty="0" smtClean="0"/>
              <a:t> в </a:t>
            </a:r>
            <a:r>
              <a:rPr lang="ru-RU" dirty="0" err="1" smtClean="0"/>
              <a:t>стенте</a:t>
            </a:r>
            <a:r>
              <a:rPr lang="ru-RU" dirty="0" smtClean="0"/>
              <a:t> через 2 месяца.</a:t>
            </a:r>
          </a:p>
          <a:p>
            <a:pPr marL="342900" indent="-342900"/>
            <a:r>
              <a:rPr lang="ru-RU" dirty="0" smtClean="0"/>
              <a:t>9. Пациент М. 50л.- на </a:t>
            </a:r>
            <a:r>
              <a:rPr lang="ru-RU" dirty="0" err="1" smtClean="0"/>
              <a:t>эффиенте</a:t>
            </a:r>
            <a:r>
              <a:rPr lang="ru-RU" dirty="0" smtClean="0"/>
              <a:t> госпитализация на плановое МАКШ. Б/О</a:t>
            </a:r>
          </a:p>
          <a:p>
            <a:pPr marL="342900" indent="-342900"/>
            <a:r>
              <a:rPr lang="ru-RU" dirty="0" smtClean="0"/>
              <a:t>10. Пациент Т. 54г.- на плановое ЧКВ (ствол ЛКА). Б/О</a:t>
            </a:r>
            <a:endParaRPr lang="ru-RU" dirty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err="1" smtClean="0"/>
              <a:t>Эффиент</a:t>
            </a:r>
            <a:r>
              <a:rPr lang="ru-RU" sz="2800" b="1" dirty="0" smtClean="0"/>
              <a:t> при ОКС. Перевод с </a:t>
            </a:r>
            <a:r>
              <a:rPr lang="ru-RU" sz="2800" b="1" dirty="0" err="1" smtClean="0"/>
              <a:t>клопидогрела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4753438"/>
          </a:xfrm>
        </p:spPr>
        <p:txBody>
          <a:bodyPr/>
          <a:lstStyle/>
          <a:p>
            <a:r>
              <a:rPr lang="ru-RU" dirty="0" smtClean="0"/>
              <a:t>Пациент С. 59 лет.</a:t>
            </a:r>
          </a:p>
          <a:p>
            <a:endParaRPr lang="ru-RU" dirty="0" smtClean="0"/>
          </a:p>
          <a:p>
            <a:r>
              <a:rPr lang="ru-RU" b="1" dirty="0" smtClean="0"/>
              <a:t>Анамнез заболевания: </a:t>
            </a:r>
          </a:p>
          <a:p>
            <a:endParaRPr lang="ru-RU" b="1" dirty="0" smtClean="0"/>
          </a:p>
          <a:p>
            <a:r>
              <a:rPr lang="ru-RU" dirty="0" smtClean="0"/>
              <a:t>Ранее длительно курящий , не курит 3.5 года</a:t>
            </a:r>
          </a:p>
          <a:p>
            <a:r>
              <a:rPr lang="ru-RU" dirty="0" smtClean="0"/>
              <a:t>Без отягощенной наследственности  по ИБС</a:t>
            </a:r>
          </a:p>
          <a:p>
            <a:r>
              <a:rPr lang="ru-RU" dirty="0" smtClean="0"/>
              <a:t>Гипертоник с 2012 г. С максимальным повышением АД до 200/100мм </a:t>
            </a:r>
            <a:r>
              <a:rPr lang="ru-RU" dirty="0" err="1" smtClean="0"/>
              <a:t>ртст</a:t>
            </a:r>
            <a:endParaRPr lang="ru-RU" dirty="0" smtClean="0"/>
          </a:p>
          <a:p>
            <a:r>
              <a:rPr lang="ru-RU" dirty="0" smtClean="0"/>
              <a:t>СД 2 типа с 2013г. (</a:t>
            </a:r>
            <a:r>
              <a:rPr lang="ru-RU" dirty="0" err="1" smtClean="0"/>
              <a:t>диабетон</a:t>
            </a:r>
            <a:r>
              <a:rPr lang="ru-RU" dirty="0" smtClean="0"/>
              <a:t> 60, </a:t>
            </a:r>
            <a:r>
              <a:rPr lang="ru-RU" dirty="0" err="1" smtClean="0"/>
              <a:t>метформин</a:t>
            </a:r>
            <a:r>
              <a:rPr lang="ru-RU" dirty="0" smtClean="0"/>
              <a:t> 1г)</a:t>
            </a:r>
          </a:p>
          <a:p>
            <a:r>
              <a:rPr lang="ru-RU" dirty="0" smtClean="0"/>
              <a:t>Клиника давящих болей за грудиной в течение 5 лет.</a:t>
            </a:r>
          </a:p>
          <a:p>
            <a:r>
              <a:rPr lang="ru-RU" dirty="0" err="1" smtClean="0"/>
              <a:t>Стентирование</a:t>
            </a:r>
            <a:r>
              <a:rPr lang="ru-RU" dirty="0" smtClean="0"/>
              <a:t> ПКА 09.2013.</a:t>
            </a:r>
          </a:p>
          <a:p>
            <a:r>
              <a:rPr lang="ru-RU" dirty="0" smtClean="0"/>
              <a:t>С февраля 2018 г. </a:t>
            </a:r>
            <a:r>
              <a:rPr lang="ru-RU" dirty="0"/>
              <a:t>в</a:t>
            </a:r>
            <a:r>
              <a:rPr lang="ru-RU" dirty="0" smtClean="0"/>
              <a:t>озобновление коронарной недостаточности.</a:t>
            </a:r>
          </a:p>
          <a:p>
            <a:r>
              <a:rPr lang="ru-RU" dirty="0" smtClean="0"/>
              <a:t>07.07.2018 после тяжелой физической нагрузки- затяжной приступ давящей</a:t>
            </a:r>
          </a:p>
          <a:p>
            <a:r>
              <a:rPr lang="ru-RU" dirty="0" smtClean="0"/>
              <a:t>боли за грудиной  (около 2 ч)</a:t>
            </a:r>
          </a:p>
          <a:p>
            <a:r>
              <a:rPr lang="ru-RU" dirty="0" err="1" smtClean="0"/>
              <a:t>Сопут</a:t>
            </a:r>
            <a:r>
              <a:rPr lang="ru-RU" dirty="0" smtClean="0"/>
              <a:t> . патология:  язвенная болезнь ДПК, ремиссия, </a:t>
            </a:r>
          </a:p>
          <a:p>
            <a:r>
              <a:rPr lang="ru-RU" dirty="0" smtClean="0"/>
              <a:t>Варикозная болезнь вен нижних конечностей.</a:t>
            </a:r>
          </a:p>
          <a:p>
            <a:r>
              <a:rPr lang="ru-RU" dirty="0" smtClean="0"/>
              <a:t>Диабетическая нефропатия ХБП С1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/>
              <a:t>Объективный осмотр </a:t>
            </a:r>
            <a:endParaRPr lang="ru-RU" sz="36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4896314"/>
          </a:xfrm>
        </p:spPr>
        <p:txBody>
          <a:bodyPr/>
          <a:lstStyle/>
          <a:p>
            <a:r>
              <a:rPr lang="ru-RU" sz="2400" dirty="0" smtClean="0"/>
              <a:t>Жалобы на умеренные давящие боли за грудиной в </a:t>
            </a:r>
          </a:p>
          <a:p>
            <a:r>
              <a:rPr lang="ru-RU" sz="2400" dirty="0" smtClean="0"/>
              <a:t>состоянии покоя.</a:t>
            </a:r>
          </a:p>
          <a:p>
            <a:r>
              <a:rPr lang="ru-RU" sz="2400" dirty="0" smtClean="0"/>
              <a:t>Кожный покров физиологичной окраски ,чистый. Т 36.0</a:t>
            </a:r>
          </a:p>
          <a:p>
            <a:r>
              <a:rPr lang="ru-RU" sz="2400" dirty="0" smtClean="0"/>
              <a:t> Дыхание везикулярное, проводится по всем </a:t>
            </a:r>
          </a:p>
          <a:p>
            <a:r>
              <a:rPr lang="ru-RU" sz="2400" dirty="0" smtClean="0"/>
              <a:t>полям. ЧДД 17  в минуту. </a:t>
            </a:r>
          </a:p>
          <a:p>
            <a:r>
              <a:rPr lang="ru-RU" sz="2400" dirty="0" smtClean="0"/>
              <a:t>Тоны сердца приглушены, ритм правильный.  </a:t>
            </a:r>
            <a:r>
              <a:rPr lang="ru-RU" sz="2400" dirty="0" err="1" smtClean="0"/>
              <a:t>Чсс</a:t>
            </a:r>
            <a:r>
              <a:rPr lang="ru-RU" sz="2400" dirty="0" smtClean="0"/>
              <a:t> 73 </a:t>
            </a:r>
          </a:p>
          <a:p>
            <a:r>
              <a:rPr lang="ru-RU" sz="2400" dirty="0" smtClean="0"/>
              <a:t>АД пр.183/86 мм </a:t>
            </a:r>
            <a:r>
              <a:rPr lang="ru-RU" sz="2400" dirty="0" err="1" smtClean="0"/>
              <a:t>рт</a:t>
            </a:r>
            <a:r>
              <a:rPr lang="ru-RU" sz="2400" dirty="0" smtClean="0"/>
              <a:t> </a:t>
            </a:r>
            <a:r>
              <a:rPr lang="ru-RU" sz="2400" dirty="0" err="1" smtClean="0"/>
              <a:t>ст</a:t>
            </a:r>
            <a:r>
              <a:rPr lang="ru-RU" sz="2400" dirty="0" smtClean="0"/>
              <a:t>, </a:t>
            </a:r>
          </a:p>
          <a:p>
            <a:r>
              <a:rPr lang="ru-RU" sz="2400" dirty="0" smtClean="0"/>
              <a:t> АД лев. 180/84 мм </a:t>
            </a:r>
            <a:r>
              <a:rPr lang="ru-RU" sz="2400" dirty="0" err="1" smtClean="0"/>
              <a:t>рт</a:t>
            </a:r>
            <a:r>
              <a:rPr lang="ru-RU" sz="2400" dirty="0" smtClean="0"/>
              <a:t> </a:t>
            </a:r>
            <a:r>
              <a:rPr lang="ru-RU" sz="2400" dirty="0" err="1" smtClean="0"/>
              <a:t>ст</a:t>
            </a:r>
            <a:r>
              <a:rPr lang="ru-RU" sz="2400" dirty="0" smtClean="0"/>
              <a:t> , </a:t>
            </a:r>
          </a:p>
          <a:p>
            <a:r>
              <a:rPr lang="ru-RU" sz="2400" dirty="0" smtClean="0"/>
              <a:t>Живот при пальпации мягкий, увеличен в размерах за </a:t>
            </a:r>
          </a:p>
          <a:p>
            <a:r>
              <a:rPr lang="ru-RU" sz="2400" dirty="0" smtClean="0"/>
              <a:t>счет ПЖК, безболезненный во всех  отделах. </a:t>
            </a:r>
          </a:p>
          <a:p>
            <a:r>
              <a:rPr lang="ru-RU" sz="2400" dirty="0" smtClean="0"/>
              <a:t> Печень не увеличена. 10*9*8 см по Курлову</a:t>
            </a:r>
          </a:p>
          <a:p>
            <a:r>
              <a:rPr lang="ru-RU" sz="2400" dirty="0" smtClean="0"/>
              <a:t>Периферических отеков нет.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492192"/>
          </a:xfrm>
        </p:spPr>
        <p:txBody>
          <a:bodyPr/>
          <a:lstStyle/>
          <a:p>
            <a:pPr algn="ctr"/>
            <a:r>
              <a:rPr lang="ru-RU" sz="3200" b="1" dirty="0" smtClean="0"/>
              <a:t>Лабораторные данные </a:t>
            </a:r>
            <a:endParaRPr lang="ru-RU" sz="32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457200" y="928670"/>
            <a:ext cx="8046360" cy="5572164"/>
          </a:xfrm>
        </p:spPr>
        <p:txBody>
          <a:bodyPr/>
          <a:lstStyle/>
          <a:p>
            <a:r>
              <a:rPr lang="ru-RU" sz="2000" b="1" dirty="0" smtClean="0"/>
              <a:t>ОАК: </a:t>
            </a:r>
          </a:p>
          <a:p>
            <a:r>
              <a:rPr lang="ru-RU" dirty="0" smtClean="0"/>
              <a:t>лейкоциты 9,8</a:t>
            </a:r>
          </a:p>
          <a:p>
            <a:r>
              <a:rPr lang="ru-RU" dirty="0" smtClean="0"/>
              <a:t> СОЭ-17 мм/ч</a:t>
            </a:r>
          </a:p>
          <a:p>
            <a:r>
              <a:rPr lang="ru-RU" sz="2000" b="1" dirty="0" smtClean="0"/>
              <a:t>Биохимический анализ: </a:t>
            </a:r>
          </a:p>
          <a:p>
            <a:r>
              <a:rPr lang="ru-RU" dirty="0" smtClean="0"/>
              <a:t>Глюкоза 7.5 </a:t>
            </a:r>
            <a:r>
              <a:rPr lang="ru-RU" dirty="0" err="1" smtClean="0"/>
              <a:t>ммоль</a:t>
            </a:r>
            <a:r>
              <a:rPr lang="ru-RU" dirty="0" smtClean="0"/>
              <a:t>/л</a:t>
            </a:r>
          </a:p>
          <a:p>
            <a:r>
              <a:rPr lang="ru-RU" dirty="0" smtClean="0"/>
              <a:t>Калий 3.5 </a:t>
            </a:r>
            <a:r>
              <a:rPr lang="ru-RU" dirty="0" err="1" smtClean="0"/>
              <a:t>мкмоль</a:t>
            </a:r>
            <a:r>
              <a:rPr lang="ru-RU" dirty="0" smtClean="0"/>
              <a:t>/л</a:t>
            </a:r>
          </a:p>
          <a:p>
            <a:r>
              <a:rPr lang="ru-RU" dirty="0" err="1" smtClean="0"/>
              <a:t>Аст</a:t>
            </a:r>
            <a:r>
              <a:rPr lang="ru-RU" dirty="0" smtClean="0"/>
              <a:t> -96 МЕ/л</a:t>
            </a:r>
          </a:p>
          <a:p>
            <a:r>
              <a:rPr lang="ru-RU" sz="2000" b="1" dirty="0" smtClean="0"/>
              <a:t>Липидный спектр:</a:t>
            </a:r>
          </a:p>
          <a:p>
            <a:r>
              <a:rPr lang="ru-RU" dirty="0" smtClean="0"/>
              <a:t>ОХ – 5 </a:t>
            </a:r>
            <a:r>
              <a:rPr lang="ru-RU" dirty="0" err="1" smtClean="0"/>
              <a:t>ммоль</a:t>
            </a:r>
            <a:r>
              <a:rPr lang="ru-RU" dirty="0" smtClean="0"/>
              <a:t>/л</a:t>
            </a:r>
          </a:p>
          <a:p>
            <a:r>
              <a:rPr lang="ru-RU" dirty="0" smtClean="0"/>
              <a:t>ТГ 8.41 </a:t>
            </a:r>
            <a:r>
              <a:rPr lang="ru-RU" dirty="0" err="1" smtClean="0"/>
              <a:t>ммоль</a:t>
            </a:r>
            <a:r>
              <a:rPr lang="ru-RU" dirty="0" smtClean="0"/>
              <a:t>/л</a:t>
            </a:r>
          </a:p>
          <a:p>
            <a:r>
              <a:rPr lang="ru-RU" dirty="0" smtClean="0"/>
              <a:t>ХСЛПНП-3.8 </a:t>
            </a:r>
            <a:r>
              <a:rPr lang="ru-RU" dirty="0" err="1" smtClean="0"/>
              <a:t>ммоль</a:t>
            </a:r>
            <a:r>
              <a:rPr lang="ru-RU" dirty="0" smtClean="0"/>
              <a:t>/л</a:t>
            </a:r>
          </a:p>
          <a:p>
            <a:r>
              <a:rPr lang="ru-RU" sz="2000" b="1" dirty="0" err="1" smtClean="0"/>
              <a:t>Гликированный</a:t>
            </a:r>
            <a:r>
              <a:rPr lang="ru-RU" sz="2000" b="1" dirty="0" smtClean="0"/>
              <a:t> гемоглобин – 7%</a:t>
            </a:r>
          </a:p>
          <a:p>
            <a:r>
              <a:rPr lang="ru-RU" sz="2000" b="1" dirty="0" err="1" smtClean="0"/>
              <a:t>Коагулограмма</a:t>
            </a:r>
            <a:r>
              <a:rPr lang="ru-RU" sz="2000" b="1" dirty="0" smtClean="0"/>
              <a:t>:</a:t>
            </a:r>
          </a:p>
          <a:p>
            <a:r>
              <a:rPr lang="ru-RU" dirty="0" smtClean="0"/>
              <a:t>Степень агрегации эритроцитов 3 </a:t>
            </a:r>
            <a:r>
              <a:rPr lang="ru-RU" dirty="0" err="1" smtClean="0"/>
              <a:t>ед</a:t>
            </a:r>
            <a:endParaRPr lang="ru-RU" dirty="0" smtClean="0"/>
          </a:p>
          <a:p>
            <a:r>
              <a:rPr lang="ru-RU" dirty="0" smtClean="0"/>
              <a:t>Фибриноген 6,8 г/л</a:t>
            </a:r>
          </a:p>
          <a:p>
            <a:r>
              <a:rPr lang="ru-RU" dirty="0" smtClean="0"/>
              <a:t>РФМК – 120 </a:t>
            </a:r>
          </a:p>
          <a:p>
            <a:r>
              <a:rPr lang="ru-RU" dirty="0" err="1" smtClean="0"/>
              <a:t>Фибринолиз</a:t>
            </a:r>
            <a:r>
              <a:rPr lang="ru-RU" dirty="0" smtClean="0"/>
              <a:t> 12</a:t>
            </a:r>
          </a:p>
          <a:p>
            <a:r>
              <a:rPr lang="ru-RU" b="1" dirty="0" err="1" smtClean="0"/>
              <a:t>Тропонин</a:t>
            </a:r>
            <a:r>
              <a:rPr lang="ru-RU" b="1" dirty="0" smtClean="0"/>
              <a:t> 1- </a:t>
            </a:r>
            <a:r>
              <a:rPr lang="ru-RU" dirty="0" smtClean="0"/>
              <a:t>3.38 – 18,7- 8,59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Инструментальные обследования</a:t>
            </a:r>
            <a:endParaRPr lang="ru-RU" sz="36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628560" y="0"/>
            <a:ext cx="7886160" cy="1071546"/>
          </a:xfrm>
        </p:spPr>
        <p:txBody>
          <a:bodyPr/>
          <a:lstStyle/>
          <a:p>
            <a:endParaRPr lang="ru-RU" sz="2400" b="1" dirty="0" smtClean="0"/>
          </a:p>
          <a:p>
            <a:endParaRPr lang="ru-RU" sz="2400" b="1" dirty="0"/>
          </a:p>
          <a:p>
            <a:endParaRPr lang="ru-RU" sz="2400" b="1" dirty="0" smtClean="0"/>
          </a:p>
          <a:p>
            <a:endParaRPr lang="ru-RU" sz="2400" b="1" dirty="0"/>
          </a:p>
          <a:p>
            <a:endParaRPr lang="ru-RU" sz="2400" b="1" dirty="0" smtClean="0"/>
          </a:p>
          <a:p>
            <a:endParaRPr lang="ru-RU" sz="2400" b="1" dirty="0"/>
          </a:p>
          <a:p>
            <a:endParaRPr lang="ru-RU" sz="2400" b="1" dirty="0" smtClean="0"/>
          </a:p>
          <a:p>
            <a:endParaRPr lang="ru-RU" sz="2400" b="1" dirty="0"/>
          </a:p>
          <a:p>
            <a:endParaRPr lang="ru-RU" sz="2400" b="1" dirty="0" smtClean="0"/>
          </a:p>
          <a:p>
            <a:endParaRPr lang="ru-RU" sz="2400" b="1" dirty="0"/>
          </a:p>
          <a:p>
            <a:endParaRPr lang="ru-RU" sz="2400" b="1" dirty="0" smtClean="0"/>
          </a:p>
          <a:p>
            <a:endParaRPr lang="ru-RU" sz="2400" b="1" dirty="0"/>
          </a:p>
          <a:p>
            <a:endParaRPr lang="ru-RU" sz="2400" b="1" dirty="0" smtClean="0"/>
          </a:p>
          <a:p>
            <a:endParaRPr lang="ru-RU" sz="2400" b="1" dirty="0"/>
          </a:p>
          <a:p>
            <a:endParaRPr lang="ru-RU" sz="2400" b="1" dirty="0" smtClean="0"/>
          </a:p>
          <a:p>
            <a:endParaRPr lang="ru-RU" sz="2400" b="1" dirty="0"/>
          </a:p>
          <a:p>
            <a:endParaRPr lang="ru-RU" sz="2400" b="1" dirty="0" smtClean="0"/>
          </a:p>
          <a:p>
            <a:endParaRPr lang="ru-RU" sz="2400" b="1" dirty="0"/>
          </a:p>
          <a:p>
            <a:endParaRPr lang="ru-RU" sz="2400" b="1" dirty="0" smtClean="0"/>
          </a:p>
          <a:p>
            <a:r>
              <a:rPr lang="ru-RU" sz="2400" b="1" dirty="0" err="1" smtClean="0"/>
              <a:t>Эхокг</a:t>
            </a:r>
            <a:r>
              <a:rPr lang="ru-RU" sz="2400" dirty="0" smtClean="0"/>
              <a:t>- повышена </a:t>
            </a:r>
            <a:r>
              <a:rPr lang="ru-RU" sz="2400" dirty="0" err="1" smtClean="0"/>
              <a:t>эхогенность</a:t>
            </a:r>
            <a:r>
              <a:rPr lang="ru-RU" sz="2400" dirty="0" smtClean="0"/>
              <a:t> корня аорты.</a:t>
            </a:r>
          </a:p>
          <a:p>
            <a:r>
              <a:rPr lang="ru-RU" sz="2400" dirty="0" smtClean="0"/>
              <a:t> Гипокинезия задней стенки л.ж. </a:t>
            </a:r>
          </a:p>
          <a:p>
            <a:r>
              <a:rPr lang="ru-RU" sz="2400" dirty="0" smtClean="0"/>
              <a:t>Митральная </a:t>
            </a:r>
            <a:r>
              <a:rPr lang="ru-RU" sz="2400" dirty="0" err="1" smtClean="0"/>
              <a:t>регургитация</a:t>
            </a:r>
            <a:r>
              <a:rPr lang="ru-RU" sz="2400" dirty="0" smtClean="0"/>
              <a:t> 1 степени.</a:t>
            </a:r>
          </a:p>
          <a:p>
            <a:endParaRPr lang="ru-RU" sz="2400" dirty="0"/>
          </a:p>
          <a:p>
            <a:r>
              <a:rPr lang="ru-RU" sz="2400" b="1" dirty="0" err="1" smtClean="0"/>
              <a:t>ЭКГ</a:t>
            </a:r>
            <a:r>
              <a:rPr lang="ru-RU" sz="2400" dirty="0" err="1" smtClean="0"/>
              <a:t>-ритм</a:t>
            </a:r>
            <a:r>
              <a:rPr lang="ru-RU" sz="2400" dirty="0" smtClean="0"/>
              <a:t> </a:t>
            </a:r>
            <a:r>
              <a:rPr lang="ru-RU" sz="2400" dirty="0" err="1" smtClean="0"/>
              <a:t>синусовый</a:t>
            </a:r>
            <a:r>
              <a:rPr lang="ru-RU" sz="2400" dirty="0" smtClean="0"/>
              <a:t> </a:t>
            </a:r>
            <a:r>
              <a:rPr lang="ru-RU" sz="2400" dirty="0" err="1" smtClean="0"/>
              <a:t>счастотой</a:t>
            </a:r>
            <a:r>
              <a:rPr lang="ru-RU" sz="2400" dirty="0" smtClean="0"/>
              <a:t> 76. ЭОС отклонена влево</a:t>
            </a:r>
          </a:p>
          <a:p>
            <a:r>
              <a:rPr lang="ru-RU" sz="2400" dirty="0" smtClean="0"/>
              <a:t> </a:t>
            </a:r>
            <a:r>
              <a:rPr lang="en-US" sz="2400" dirty="0" smtClean="0"/>
              <a:t>QS- III, RS AVF</a:t>
            </a:r>
          </a:p>
          <a:p>
            <a:r>
              <a:rPr lang="ru-RU" sz="2400" dirty="0" err="1" smtClean="0"/>
              <a:t>Элевация</a:t>
            </a:r>
            <a:r>
              <a:rPr lang="ru-RU" sz="2400" dirty="0" smtClean="0"/>
              <a:t> сегмента </a:t>
            </a:r>
            <a:r>
              <a:rPr lang="en-US" sz="2400" dirty="0" smtClean="0"/>
              <a:t>ST</a:t>
            </a:r>
            <a:r>
              <a:rPr lang="ru-RU" sz="2400" dirty="0" smtClean="0"/>
              <a:t> с формированием отрицательного </a:t>
            </a:r>
          </a:p>
          <a:p>
            <a:r>
              <a:rPr lang="ru-RU" sz="2400" dirty="0" err="1" smtClean="0"/>
              <a:t>Тв</a:t>
            </a:r>
            <a:r>
              <a:rPr lang="ru-RU" sz="2400" dirty="0" smtClean="0"/>
              <a:t> </a:t>
            </a:r>
            <a:r>
              <a:rPr lang="en-US" sz="2400" dirty="0" smtClean="0"/>
              <a:t> III,AVF</a:t>
            </a:r>
            <a:endParaRPr lang="ru-RU" sz="2400" dirty="0" smtClean="0"/>
          </a:p>
          <a:p>
            <a:endParaRPr lang="ru-RU" sz="2400" b="1" dirty="0"/>
          </a:p>
          <a:p>
            <a:r>
              <a:rPr lang="ru-RU" sz="2400" b="1" dirty="0" smtClean="0"/>
              <a:t>Рентген грудной клетки </a:t>
            </a:r>
            <a:r>
              <a:rPr lang="ru-RU" sz="2400" dirty="0" smtClean="0"/>
              <a:t>– Легкие без свежих очаговых и</a:t>
            </a:r>
          </a:p>
          <a:p>
            <a:r>
              <a:rPr lang="ru-RU" sz="2400" dirty="0" smtClean="0"/>
              <a:t> инфильтративных теней. АЛГ+ВЛГ2. Сердечная тень </a:t>
            </a:r>
          </a:p>
          <a:p>
            <a:r>
              <a:rPr lang="ru-RU" sz="2400" dirty="0" smtClean="0"/>
              <a:t>расширена </a:t>
            </a:r>
            <a:r>
              <a:rPr lang="ru-RU" sz="2400" dirty="0" err="1" smtClean="0"/>
              <a:t>влево.Аорта</a:t>
            </a:r>
            <a:r>
              <a:rPr lang="ru-RU" sz="2400" dirty="0" smtClean="0"/>
              <a:t> </a:t>
            </a:r>
            <a:r>
              <a:rPr lang="ru-RU" sz="2400" dirty="0" err="1" smtClean="0"/>
              <a:t>склерозирована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Синусы свободны.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Результаты КАГ</a:t>
            </a:r>
            <a:endParaRPr lang="ru-RU" sz="32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628560" y="365040"/>
            <a:ext cx="7886160" cy="1063696"/>
          </a:xfrm>
        </p:spPr>
        <p:txBody>
          <a:bodyPr/>
          <a:lstStyle/>
          <a:p>
            <a:endParaRPr lang="ru-RU" sz="2000" b="1" dirty="0" smtClean="0"/>
          </a:p>
          <a:p>
            <a:endParaRPr lang="ru-RU" sz="2000" b="1" dirty="0"/>
          </a:p>
          <a:p>
            <a:endParaRPr lang="ru-RU" sz="2000" b="1" dirty="0" smtClean="0"/>
          </a:p>
          <a:p>
            <a:endParaRPr lang="ru-RU" sz="2000" b="1" dirty="0"/>
          </a:p>
          <a:p>
            <a:endParaRPr lang="ru-RU" sz="2000" b="1" dirty="0" smtClean="0"/>
          </a:p>
          <a:p>
            <a:endParaRPr lang="ru-RU" sz="2000" b="1" dirty="0"/>
          </a:p>
          <a:p>
            <a:endParaRPr lang="ru-RU" sz="2000" b="1" dirty="0" smtClean="0"/>
          </a:p>
          <a:p>
            <a:endParaRPr lang="ru-RU" sz="2000" b="1" dirty="0"/>
          </a:p>
          <a:p>
            <a:endParaRPr lang="ru-RU" sz="2000" b="1" dirty="0" smtClean="0"/>
          </a:p>
          <a:p>
            <a:endParaRPr lang="ru-RU" sz="2000" b="1" dirty="0"/>
          </a:p>
          <a:p>
            <a:endParaRPr lang="ru-RU" sz="2000" b="1" dirty="0" smtClean="0"/>
          </a:p>
          <a:p>
            <a:endParaRPr lang="ru-RU" sz="2000" b="1" dirty="0"/>
          </a:p>
          <a:p>
            <a:endParaRPr lang="ru-RU" sz="2000" b="1" dirty="0" smtClean="0"/>
          </a:p>
          <a:p>
            <a:endParaRPr lang="ru-RU" sz="2000" b="1" dirty="0"/>
          </a:p>
          <a:p>
            <a:endParaRPr lang="ru-RU" sz="2000" b="1" dirty="0" smtClean="0"/>
          </a:p>
          <a:p>
            <a:endParaRPr lang="ru-RU" sz="2000" b="1" dirty="0"/>
          </a:p>
          <a:p>
            <a:endParaRPr lang="ru-RU" sz="2000" b="1" dirty="0" smtClean="0"/>
          </a:p>
          <a:p>
            <a:endParaRPr lang="ru-RU" sz="2000" b="1" dirty="0"/>
          </a:p>
          <a:p>
            <a:endParaRPr lang="ru-RU" sz="2000" b="1" dirty="0" smtClean="0"/>
          </a:p>
          <a:p>
            <a:endParaRPr lang="ru-RU" sz="2000" b="1" dirty="0"/>
          </a:p>
          <a:p>
            <a:endParaRPr lang="ru-RU" sz="2000" b="1" dirty="0" smtClean="0"/>
          </a:p>
          <a:p>
            <a:endParaRPr lang="ru-RU" sz="2000" b="1" dirty="0"/>
          </a:p>
          <a:p>
            <a:r>
              <a:rPr lang="ru-RU" sz="2000" b="1" dirty="0" smtClean="0"/>
              <a:t>Ствол ЛКА- </a:t>
            </a:r>
            <a:r>
              <a:rPr lang="ru-RU" sz="2000" dirty="0" smtClean="0"/>
              <a:t>не </a:t>
            </a:r>
            <a:r>
              <a:rPr lang="ru-RU" sz="2000" dirty="0" err="1" smtClean="0"/>
              <a:t>стенозирован</a:t>
            </a:r>
            <a:endParaRPr lang="ru-RU" sz="2000" dirty="0" smtClean="0"/>
          </a:p>
          <a:p>
            <a:r>
              <a:rPr lang="ru-RU" sz="2000" b="1" dirty="0" smtClean="0"/>
              <a:t>ПНА</a:t>
            </a:r>
            <a:r>
              <a:rPr lang="ru-RU" sz="2000" dirty="0" smtClean="0"/>
              <a:t>- без значимых стенозов</a:t>
            </a:r>
          </a:p>
          <a:p>
            <a:r>
              <a:rPr lang="ru-RU" sz="2000" b="1" dirty="0" smtClean="0"/>
              <a:t>ДА</a:t>
            </a:r>
            <a:r>
              <a:rPr lang="ru-RU" sz="2000" dirty="0" smtClean="0"/>
              <a:t>- стеноз 80%</a:t>
            </a:r>
          </a:p>
          <a:p>
            <a:r>
              <a:rPr lang="ru-RU" sz="2000" b="1" dirty="0" smtClean="0"/>
              <a:t>ОА</a:t>
            </a:r>
            <a:r>
              <a:rPr lang="ru-RU" sz="2000" dirty="0" smtClean="0"/>
              <a:t>- без значимых стенозов.</a:t>
            </a:r>
          </a:p>
          <a:p>
            <a:r>
              <a:rPr lang="ru-RU" sz="2000" dirty="0" smtClean="0"/>
              <a:t> </a:t>
            </a:r>
            <a:r>
              <a:rPr lang="ru-RU" sz="2000" b="1" dirty="0" smtClean="0"/>
              <a:t>ИМА</a:t>
            </a:r>
            <a:r>
              <a:rPr lang="ru-RU" sz="2000" dirty="0" smtClean="0"/>
              <a:t>- 80% в проксимальном отделе. </a:t>
            </a:r>
          </a:p>
          <a:p>
            <a:r>
              <a:rPr lang="ru-RU" sz="2000" b="1" dirty="0" smtClean="0"/>
              <a:t>ПКА</a:t>
            </a:r>
            <a:r>
              <a:rPr lang="ru-RU" sz="2000" dirty="0" smtClean="0"/>
              <a:t>- окклюзия в </a:t>
            </a:r>
            <a:r>
              <a:rPr lang="ru-RU" sz="2000" dirty="0" err="1" smtClean="0"/>
              <a:t>стенте</a:t>
            </a:r>
            <a:r>
              <a:rPr lang="ru-RU" sz="2000" dirty="0" smtClean="0"/>
              <a:t>. </a:t>
            </a:r>
            <a:r>
              <a:rPr lang="en-US" sz="2000" dirty="0" smtClean="0"/>
              <a:t>TIMI 0</a:t>
            </a:r>
            <a:endParaRPr lang="ru-RU" sz="2000" dirty="0" smtClean="0"/>
          </a:p>
          <a:p>
            <a:r>
              <a:rPr lang="ru-RU" sz="2000" dirty="0" smtClean="0"/>
              <a:t>В зоне окклюзии проведена аспирационная </a:t>
            </a:r>
            <a:r>
              <a:rPr lang="ru-RU" sz="2000" dirty="0" err="1" smtClean="0"/>
              <a:t>тромбэктомия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r>
              <a:rPr lang="ru-RU" sz="2000" dirty="0" smtClean="0"/>
              <a:t> Восстановлен кровоток </a:t>
            </a:r>
            <a:r>
              <a:rPr lang="en-US" sz="2000" dirty="0" smtClean="0"/>
              <a:t>TIMI III</a:t>
            </a:r>
            <a:r>
              <a:rPr lang="ru-RU" sz="2000" dirty="0" smtClean="0"/>
              <a:t>. </a:t>
            </a:r>
            <a:r>
              <a:rPr lang="ru-RU" sz="2000" dirty="0" err="1" smtClean="0"/>
              <a:t>Резидуальный</a:t>
            </a:r>
            <a:r>
              <a:rPr lang="ru-RU" sz="2000" dirty="0" smtClean="0"/>
              <a:t> стеноз 90%.</a:t>
            </a:r>
          </a:p>
          <a:p>
            <a:endParaRPr lang="ru-RU" sz="2000" dirty="0" smtClean="0"/>
          </a:p>
          <a:p>
            <a:r>
              <a:rPr lang="ru-RU" sz="2000" b="1" dirty="0" smtClean="0"/>
              <a:t>Заключение: </a:t>
            </a:r>
            <a:r>
              <a:rPr lang="ru-RU" sz="2000" dirty="0" smtClean="0"/>
              <a:t>Выполнена </a:t>
            </a:r>
            <a:r>
              <a:rPr lang="ru-RU" sz="2000" dirty="0" err="1" smtClean="0"/>
              <a:t>реканализация</a:t>
            </a:r>
            <a:r>
              <a:rPr lang="ru-RU" sz="2000" dirty="0" smtClean="0"/>
              <a:t> и РТСА острой окклюзии </a:t>
            </a:r>
          </a:p>
          <a:p>
            <a:r>
              <a:rPr lang="ru-RU" sz="2000" dirty="0" smtClean="0"/>
              <a:t>ПКА с восстановлением кровотока </a:t>
            </a:r>
            <a:r>
              <a:rPr lang="en-US" sz="2000" dirty="0" smtClean="0"/>
              <a:t>TIMI III </a:t>
            </a:r>
            <a:r>
              <a:rPr lang="ru-RU" sz="2000" dirty="0" smtClean="0"/>
              <a:t>. Выполнено </a:t>
            </a:r>
            <a:r>
              <a:rPr lang="ru-RU" sz="2000" dirty="0" err="1" smtClean="0"/>
              <a:t>стентирование</a:t>
            </a:r>
            <a:endParaRPr lang="ru-RU" sz="2000" dirty="0" smtClean="0"/>
          </a:p>
          <a:p>
            <a:r>
              <a:rPr lang="ru-RU" sz="2000" dirty="0" smtClean="0"/>
              <a:t> 90% стеноза ПКА (3.5-18 мм </a:t>
            </a:r>
            <a:r>
              <a:rPr lang="en-US" sz="2000" dirty="0" smtClean="0"/>
              <a:t>Driver)</a:t>
            </a:r>
            <a:endParaRPr lang="ru-RU" sz="2000" dirty="0" smtClean="0"/>
          </a:p>
          <a:p>
            <a:r>
              <a:rPr lang="ru-RU" sz="2000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/>
              <a:t>Рекомендации по медикаментозной терапии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ru-RU" sz="3200" dirty="0" smtClean="0"/>
          </a:p>
          <a:p>
            <a:endParaRPr lang="ru-RU" sz="3200" dirty="0"/>
          </a:p>
          <a:p>
            <a:endParaRPr lang="ru-RU" sz="3200" dirty="0" smtClean="0"/>
          </a:p>
          <a:p>
            <a:endParaRPr lang="ru-RU" sz="3200" dirty="0"/>
          </a:p>
          <a:p>
            <a:endParaRPr lang="ru-RU" sz="3200" dirty="0" smtClean="0"/>
          </a:p>
          <a:p>
            <a:endParaRPr lang="ru-RU" sz="3200" dirty="0"/>
          </a:p>
          <a:p>
            <a:endParaRPr lang="ru-RU" sz="3200" dirty="0" smtClean="0"/>
          </a:p>
          <a:p>
            <a:endParaRPr lang="ru-RU" sz="3200" dirty="0"/>
          </a:p>
          <a:p>
            <a:endParaRPr lang="ru-RU" sz="3200" dirty="0" smtClean="0"/>
          </a:p>
          <a:p>
            <a:endParaRPr lang="ru-RU" sz="3200" dirty="0"/>
          </a:p>
          <a:p>
            <a:endParaRPr lang="ru-RU" sz="3200" dirty="0" smtClean="0"/>
          </a:p>
          <a:p>
            <a:endParaRPr lang="ru-RU" sz="3200" dirty="0"/>
          </a:p>
          <a:p>
            <a:endParaRPr lang="ru-RU" sz="3200" dirty="0" smtClean="0"/>
          </a:p>
          <a:p>
            <a:endParaRPr lang="ru-RU" sz="3200" dirty="0"/>
          </a:p>
          <a:p>
            <a:endParaRPr lang="ru-RU" sz="3200" dirty="0" smtClean="0"/>
          </a:p>
          <a:p>
            <a:r>
              <a:rPr lang="ru-RU" sz="3200" dirty="0" err="1" smtClean="0"/>
              <a:t>Прасугрел</a:t>
            </a:r>
            <a:r>
              <a:rPr lang="ru-RU" sz="3200" dirty="0" smtClean="0"/>
              <a:t> </a:t>
            </a:r>
            <a:r>
              <a:rPr lang="ru-RU" sz="3200" dirty="0" smtClean="0"/>
              <a:t>(</a:t>
            </a:r>
            <a:r>
              <a:rPr lang="ru-RU" sz="3200" dirty="0" err="1" smtClean="0"/>
              <a:t>эффиент</a:t>
            </a:r>
            <a:r>
              <a:rPr lang="ru-RU" sz="3200" dirty="0" smtClean="0"/>
              <a:t>) 10 мг в течение года</a:t>
            </a:r>
          </a:p>
          <a:p>
            <a:r>
              <a:rPr lang="ru-RU" sz="3200" dirty="0" smtClean="0"/>
              <a:t>Аспирин 100 мг </a:t>
            </a:r>
          </a:p>
          <a:p>
            <a:r>
              <a:rPr lang="ru-RU" sz="3200" dirty="0" err="1" smtClean="0"/>
              <a:t>Омепразол</a:t>
            </a:r>
            <a:r>
              <a:rPr lang="ru-RU" sz="3200" dirty="0" smtClean="0"/>
              <a:t> 20 мг </a:t>
            </a:r>
          </a:p>
          <a:p>
            <a:r>
              <a:rPr lang="ru-RU" sz="3200" dirty="0" err="1" smtClean="0"/>
              <a:t>Аторвастатин</a:t>
            </a:r>
            <a:r>
              <a:rPr lang="ru-RU" sz="3200" dirty="0" smtClean="0"/>
              <a:t> 80 мг</a:t>
            </a:r>
          </a:p>
          <a:p>
            <a:r>
              <a:rPr lang="ru-RU" sz="3200" dirty="0" err="1" smtClean="0"/>
              <a:t>Бисопролол</a:t>
            </a:r>
            <a:r>
              <a:rPr lang="ru-RU" sz="3200" dirty="0" smtClean="0"/>
              <a:t> 2.5 мг</a:t>
            </a:r>
          </a:p>
          <a:p>
            <a:r>
              <a:rPr lang="ru-RU" sz="3200" dirty="0"/>
              <a:t> </a:t>
            </a:r>
            <a:r>
              <a:rPr lang="ru-RU" sz="3200" dirty="0" err="1" smtClean="0"/>
              <a:t>периндоприл</a:t>
            </a:r>
            <a:r>
              <a:rPr lang="ru-RU" sz="3200" dirty="0" smtClean="0"/>
              <a:t> 5 мг</a:t>
            </a:r>
          </a:p>
          <a:p>
            <a:r>
              <a:rPr lang="ru-RU" sz="3200" dirty="0" err="1" smtClean="0"/>
              <a:t>Спиронолактон</a:t>
            </a:r>
            <a:r>
              <a:rPr lang="ru-RU" sz="3200" dirty="0" smtClean="0"/>
              <a:t> 25 мг</a:t>
            </a:r>
          </a:p>
          <a:p>
            <a:r>
              <a:rPr lang="ru-RU" sz="3200" dirty="0" err="1" smtClean="0"/>
              <a:t>Торасемид</a:t>
            </a:r>
            <a:r>
              <a:rPr lang="ru-RU" sz="3200" dirty="0" smtClean="0"/>
              <a:t> 5 мг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ХАРАКТЕРИСТИКА ПАЦИЕНТОВ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85720" y="2000240"/>
          <a:ext cx="4000528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786314" y="1643050"/>
          <a:ext cx="3357586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4786314" y="4357694"/>
          <a:ext cx="3786214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TextShape 1"/>
          <p:cNvSpPr txBox="1"/>
          <p:nvPr/>
        </p:nvSpPr>
        <p:spPr>
          <a:xfrm>
            <a:off x="324360" y="4214818"/>
            <a:ext cx="8819640" cy="13204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4800" b="1" dirty="0" smtClean="0">
                <a:solidFill>
                  <a:srgbClr val="FF0000"/>
                </a:solidFill>
              </a:rPr>
              <a:t>Желаю </a:t>
            </a:r>
          </a:p>
          <a:p>
            <a:pPr>
              <a:lnSpc>
                <a:spcPct val="100000"/>
              </a:lnSpc>
            </a:pPr>
            <a:r>
              <a:rPr lang="ru-RU" sz="4800" b="1" dirty="0" smtClean="0">
                <a:solidFill>
                  <a:srgbClr val="FF0000"/>
                </a:solidFill>
              </a:rPr>
              <a:t>здоровья! </a:t>
            </a:r>
            <a:endParaRPr sz="4800" b="1">
              <a:solidFill>
                <a:srgbClr val="FF0000"/>
              </a:solidFill>
            </a:endParaRPr>
          </a:p>
        </p:txBody>
      </p:sp>
      <p:sp>
        <p:nvSpPr>
          <p:cNvPr id="447" name="CustomShape 2"/>
          <p:cNvSpPr/>
          <p:nvPr/>
        </p:nvSpPr>
        <p:spPr>
          <a:xfrm>
            <a:off x="3857760" y="2890800"/>
            <a:ext cx="1428480" cy="1076040"/>
          </a:xfrm>
          <a:prstGeom prst="rect">
            <a:avLst/>
          </a:prstGeom>
        </p:spPr>
      </p:sp>
      <p:pic>
        <p:nvPicPr>
          <p:cNvPr id="3074" name="Picture 2" descr="C:\Users\Пухочка\Desktop\бабка на качелях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3071810"/>
            <a:ext cx="4919690" cy="3547853"/>
          </a:xfrm>
          <a:prstGeom prst="rect">
            <a:avLst/>
          </a:prstGeom>
          <a:noFill/>
        </p:spPr>
      </p:pic>
      <p:pic>
        <p:nvPicPr>
          <p:cNvPr id="3075" name="Picture 3" descr="C:\Users\Пухочка\Desktop\спортивный дед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762510" cy="339498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929190" y="500042"/>
            <a:ext cx="421481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Благодарю за внимание !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r>
              <a:rPr lang="ru-RU" sz="2000" b="1" dirty="0"/>
              <a:t> </a:t>
            </a:r>
            <a:r>
              <a:rPr lang="ru-RU" sz="2000" b="1" dirty="0" smtClean="0"/>
              <a:t>                  результаты КАГ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Имплантирован 1 </a:t>
            </a:r>
            <a:r>
              <a:rPr lang="ru-RU" dirty="0" err="1" smtClean="0"/>
              <a:t>стент</a:t>
            </a:r>
            <a:r>
              <a:rPr lang="ru-RU" dirty="0" smtClean="0"/>
              <a:t>- 29 человек</a:t>
            </a:r>
          </a:p>
          <a:p>
            <a:endParaRPr lang="ru-RU" dirty="0" smtClean="0"/>
          </a:p>
          <a:p>
            <a:r>
              <a:rPr lang="ru-RU" dirty="0" smtClean="0"/>
              <a:t>Имплантировано 2 </a:t>
            </a:r>
            <a:r>
              <a:rPr lang="ru-RU" dirty="0" err="1" smtClean="0"/>
              <a:t>стента</a:t>
            </a:r>
            <a:r>
              <a:rPr lang="ru-RU" dirty="0" smtClean="0"/>
              <a:t> – 4 </a:t>
            </a:r>
          </a:p>
          <a:p>
            <a:endParaRPr lang="ru-RU" dirty="0" smtClean="0"/>
          </a:p>
          <a:p>
            <a:r>
              <a:rPr lang="ru-RU" dirty="0" smtClean="0"/>
              <a:t>Имплантировано 3 </a:t>
            </a:r>
            <a:r>
              <a:rPr lang="ru-RU" dirty="0" err="1" smtClean="0"/>
              <a:t>стента</a:t>
            </a:r>
            <a:r>
              <a:rPr lang="ru-RU" dirty="0" smtClean="0"/>
              <a:t> – 8 </a:t>
            </a:r>
          </a:p>
          <a:p>
            <a:endParaRPr lang="ru-RU" dirty="0" smtClean="0"/>
          </a:p>
          <a:p>
            <a:r>
              <a:rPr lang="ru-RU" dirty="0" smtClean="0"/>
              <a:t>Имплантировано 4 </a:t>
            </a:r>
            <a:r>
              <a:rPr lang="ru-RU" dirty="0" err="1" smtClean="0"/>
              <a:t>стента</a:t>
            </a:r>
            <a:r>
              <a:rPr lang="ru-RU" dirty="0" smtClean="0"/>
              <a:t> – 1</a:t>
            </a:r>
          </a:p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err="1" smtClean="0"/>
              <a:t>ангиопластика</a:t>
            </a:r>
            <a:r>
              <a:rPr lang="ru-RU" dirty="0" smtClean="0"/>
              <a:t> без </a:t>
            </a:r>
            <a:r>
              <a:rPr lang="ru-RU" dirty="0" err="1" smtClean="0"/>
              <a:t>стентирования</a:t>
            </a:r>
            <a:r>
              <a:rPr lang="ru-RU" dirty="0" smtClean="0"/>
              <a:t> – 2</a:t>
            </a:r>
          </a:p>
          <a:p>
            <a:endParaRPr lang="ru-RU" dirty="0" smtClean="0"/>
          </a:p>
          <a:p>
            <a:r>
              <a:rPr lang="ru-RU" dirty="0" smtClean="0"/>
              <a:t>Без ЧКВ- 3 пациента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/>
              <a:t>Оценка состояния коронарного русла </a:t>
            </a:r>
            <a:endParaRPr lang="ru-RU" sz="2800" b="1" dirty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5000628" y="1714488"/>
          <a:ext cx="535785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472518" cy="4824876"/>
          </a:xfrm>
        </p:spPr>
        <p:txBody>
          <a:bodyPr/>
          <a:lstStyle/>
          <a:p>
            <a:r>
              <a:rPr lang="ru-RU" sz="3200" dirty="0" smtClean="0"/>
              <a:t>Анамнез</a:t>
            </a:r>
            <a:r>
              <a:rPr lang="ru-RU" sz="2800" dirty="0" smtClean="0"/>
              <a:t>: </a:t>
            </a:r>
          </a:p>
          <a:p>
            <a:r>
              <a:rPr lang="ru-RU" sz="2400" dirty="0" smtClean="0"/>
              <a:t>пациент и избыточной массой тела- ИМТ -37,2</a:t>
            </a:r>
          </a:p>
          <a:p>
            <a:r>
              <a:rPr lang="ru-RU" sz="2400" dirty="0" smtClean="0"/>
              <a:t>Курящий 30 лет по пачке в сутки</a:t>
            </a:r>
          </a:p>
          <a:p>
            <a:r>
              <a:rPr lang="ru-RU" sz="2400" dirty="0" smtClean="0"/>
              <a:t>С отягощенной наследственностью по ИБС</a:t>
            </a:r>
          </a:p>
          <a:p>
            <a:r>
              <a:rPr lang="ru-RU" sz="2400" dirty="0" smtClean="0"/>
              <a:t>( у отца ИМ в 52 г)</a:t>
            </a:r>
          </a:p>
          <a:p>
            <a:r>
              <a:rPr lang="ru-RU" sz="2400" dirty="0" smtClean="0"/>
              <a:t>Гипертоник с максимальным повышением АД до 220/120</a:t>
            </a:r>
          </a:p>
          <a:p>
            <a:r>
              <a:rPr lang="ru-RU" sz="2400" dirty="0" smtClean="0"/>
              <a:t>мм </a:t>
            </a:r>
            <a:r>
              <a:rPr lang="ru-RU" sz="2400" dirty="0" err="1" smtClean="0"/>
              <a:t>ртст</a:t>
            </a:r>
            <a:endParaRPr lang="ru-RU" sz="2400" dirty="0" smtClean="0"/>
          </a:p>
          <a:p>
            <a:r>
              <a:rPr lang="ru-RU" sz="2400" dirty="0" smtClean="0"/>
              <a:t>Без регулярной гипотензивной терапии</a:t>
            </a:r>
          </a:p>
          <a:p>
            <a:r>
              <a:rPr lang="ru-RU" sz="2400" dirty="0" smtClean="0"/>
              <a:t>Клиника давящих болей за грудиной в течение </a:t>
            </a:r>
          </a:p>
          <a:p>
            <a:r>
              <a:rPr lang="ru-RU" sz="2400" dirty="0" smtClean="0"/>
              <a:t>2 месяцев в рамках 3 ф.к.</a:t>
            </a:r>
          </a:p>
          <a:p>
            <a:r>
              <a:rPr lang="ru-RU" sz="2400" dirty="0" err="1" smtClean="0"/>
              <a:t>Сопут</a:t>
            </a:r>
            <a:r>
              <a:rPr lang="ru-RU" sz="2400" dirty="0" smtClean="0"/>
              <a:t> . патология:  подагра, </a:t>
            </a:r>
            <a:r>
              <a:rPr lang="ru-RU" sz="2400" dirty="0" err="1" smtClean="0"/>
              <a:t>облитерирующий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атеросклероз артерий нижних конечностей.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	</a:t>
            </a:r>
            <a:r>
              <a:rPr lang="ru-RU" sz="2800" b="1" dirty="0" err="1" smtClean="0"/>
              <a:t>Эффиент</a:t>
            </a:r>
            <a:r>
              <a:rPr lang="ru-RU" sz="2800" b="1" dirty="0" smtClean="0"/>
              <a:t> при стабильной стенокардии.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dirty="0" smtClean="0"/>
              <a:t>Клинический случай. Пациент Т. 54 г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/>
              <a:t>Объективный осмотр </a:t>
            </a:r>
            <a:endParaRPr lang="ru-RU" sz="28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4324810"/>
          </a:xfrm>
        </p:spPr>
        <p:txBody>
          <a:bodyPr/>
          <a:lstStyle/>
          <a:p>
            <a:r>
              <a:rPr lang="ru-RU" sz="2400" dirty="0" smtClean="0"/>
              <a:t>Состояние удовлетворительное. Кожный покров </a:t>
            </a:r>
          </a:p>
          <a:p>
            <a:r>
              <a:rPr lang="ru-RU" sz="2400" dirty="0" smtClean="0"/>
              <a:t>физиологичной окраски </a:t>
            </a:r>
          </a:p>
          <a:p>
            <a:r>
              <a:rPr lang="ru-RU" sz="2400" dirty="0" smtClean="0"/>
              <a:t>Чистый. Дыхание везикулярное, проводится по всем </a:t>
            </a:r>
          </a:p>
          <a:p>
            <a:r>
              <a:rPr lang="ru-RU" sz="2400" dirty="0" smtClean="0"/>
              <a:t>полям. ЧДД 14  в минуту. </a:t>
            </a:r>
          </a:p>
          <a:p>
            <a:r>
              <a:rPr lang="ru-RU" sz="2400" dirty="0" smtClean="0"/>
              <a:t>Тоны сердца </a:t>
            </a:r>
            <a:r>
              <a:rPr lang="ru-RU" sz="2400" dirty="0" err="1" smtClean="0"/>
              <a:t>приглушены,ритм</a:t>
            </a:r>
            <a:r>
              <a:rPr lang="ru-RU" sz="2400" dirty="0" smtClean="0"/>
              <a:t> правильный. </a:t>
            </a:r>
          </a:p>
          <a:p>
            <a:r>
              <a:rPr lang="ru-RU" sz="2400" dirty="0" smtClean="0"/>
              <a:t>АД пр.160/100 мм </a:t>
            </a:r>
            <a:r>
              <a:rPr lang="ru-RU" sz="2400" dirty="0" err="1" smtClean="0"/>
              <a:t>рт</a:t>
            </a:r>
            <a:r>
              <a:rPr lang="ru-RU" sz="2400" dirty="0" smtClean="0"/>
              <a:t> </a:t>
            </a:r>
            <a:r>
              <a:rPr lang="ru-RU" sz="2400" dirty="0" err="1" smtClean="0"/>
              <a:t>ст</a:t>
            </a:r>
            <a:r>
              <a:rPr lang="ru-RU" sz="2400" dirty="0" smtClean="0"/>
              <a:t>, </a:t>
            </a:r>
          </a:p>
          <a:p>
            <a:r>
              <a:rPr lang="ru-RU" sz="2400" dirty="0" smtClean="0"/>
              <a:t> АД лев. 160/96 мм </a:t>
            </a:r>
            <a:r>
              <a:rPr lang="ru-RU" sz="2400" dirty="0" err="1" smtClean="0"/>
              <a:t>рт</a:t>
            </a:r>
            <a:r>
              <a:rPr lang="ru-RU" sz="2400" dirty="0" smtClean="0"/>
              <a:t> </a:t>
            </a:r>
            <a:r>
              <a:rPr lang="ru-RU" sz="2400" dirty="0" err="1" smtClean="0"/>
              <a:t>ст</a:t>
            </a:r>
            <a:r>
              <a:rPr lang="ru-RU" sz="2400" dirty="0" smtClean="0"/>
              <a:t> , </a:t>
            </a:r>
          </a:p>
          <a:p>
            <a:r>
              <a:rPr lang="ru-RU" sz="2400" dirty="0" err="1" smtClean="0"/>
              <a:t>чсс</a:t>
            </a:r>
            <a:r>
              <a:rPr lang="ru-RU" sz="2400" dirty="0" smtClean="0"/>
              <a:t> 100 в минуту.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Живот при пальпации </a:t>
            </a:r>
            <a:r>
              <a:rPr lang="ru-RU" sz="2400" dirty="0" err="1" smtClean="0"/>
              <a:t>мягкий,безболезненный</a:t>
            </a:r>
            <a:r>
              <a:rPr lang="ru-RU" sz="2400" dirty="0" smtClean="0"/>
              <a:t> во всех</a:t>
            </a:r>
          </a:p>
          <a:p>
            <a:r>
              <a:rPr lang="ru-RU" sz="2400" dirty="0" smtClean="0"/>
              <a:t> отделах.  Печень не увеличена. 10*9*8 см по Курлову</a:t>
            </a:r>
          </a:p>
          <a:p>
            <a:r>
              <a:rPr lang="ru-RU" sz="2400" dirty="0" smtClean="0"/>
              <a:t>Периферических отеков нет.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160" cy="920820"/>
          </a:xfrm>
        </p:spPr>
        <p:txBody>
          <a:bodyPr/>
          <a:lstStyle/>
          <a:p>
            <a:pPr algn="ctr"/>
            <a:r>
              <a:rPr lang="ru-RU" sz="2800" b="1" dirty="0" smtClean="0"/>
              <a:t>Лабораторная диагностика</a:t>
            </a:r>
            <a:endParaRPr lang="ru-RU" sz="28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457200" y="1285860"/>
            <a:ext cx="8046360" cy="5143536"/>
          </a:xfrm>
        </p:spPr>
        <p:txBody>
          <a:bodyPr/>
          <a:lstStyle/>
          <a:p>
            <a:r>
              <a:rPr lang="ru-RU" sz="2400" b="1" dirty="0" smtClean="0"/>
              <a:t>ОАК: </a:t>
            </a:r>
          </a:p>
          <a:p>
            <a:r>
              <a:rPr lang="ru-RU" sz="2000" dirty="0" smtClean="0"/>
              <a:t>лейкоциты 9,6</a:t>
            </a:r>
          </a:p>
          <a:p>
            <a:r>
              <a:rPr lang="ru-RU" sz="2000" dirty="0" smtClean="0"/>
              <a:t> эритроциты 5.42, гемоглобин 168 г/л гематокрит 48%</a:t>
            </a:r>
          </a:p>
          <a:p>
            <a:r>
              <a:rPr lang="ru-RU" sz="2400" b="1" dirty="0" smtClean="0"/>
              <a:t>Биохимический анализ: </a:t>
            </a:r>
          </a:p>
          <a:p>
            <a:r>
              <a:rPr lang="ru-RU" sz="2000" dirty="0" smtClean="0"/>
              <a:t>Глюкоза 13,7 </a:t>
            </a:r>
            <a:r>
              <a:rPr lang="ru-RU" sz="2000" dirty="0" err="1" smtClean="0"/>
              <a:t>ммоль</a:t>
            </a:r>
            <a:r>
              <a:rPr lang="ru-RU" sz="2000" dirty="0" smtClean="0"/>
              <a:t>/л</a:t>
            </a:r>
          </a:p>
          <a:p>
            <a:r>
              <a:rPr lang="ru-RU" sz="2000" dirty="0" smtClean="0"/>
              <a:t>Мочевая кислота 488 </a:t>
            </a:r>
            <a:r>
              <a:rPr lang="ru-RU" sz="2000" dirty="0" err="1" smtClean="0"/>
              <a:t>мкмоль</a:t>
            </a:r>
            <a:r>
              <a:rPr lang="ru-RU" sz="2000" dirty="0" smtClean="0"/>
              <a:t>/л</a:t>
            </a:r>
          </a:p>
          <a:p>
            <a:r>
              <a:rPr lang="ru-RU" sz="2400" b="1" dirty="0" smtClean="0"/>
              <a:t>Липидный спектр:</a:t>
            </a:r>
          </a:p>
          <a:p>
            <a:r>
              <a:rPr lang="ru-RU" sz="2000" dirty="0" smtClean="0"/>
              <a:t>ОХ – 6,9 </a:t>
            </a:r>
            <a:r>
              <a:rPr lang="ru-RU" sz="2000" dirty="0" err="1" smtClean="0"/>
              <a:t>ммоль</a:t>
            </a:r>
            <a:r>
              <a:rPr lang="ru-RU" sz="2000" dirty="0" smtClean="0"/>
              <a:t>/л</a:t>
            </a:r>
          </a:p>
          <a:p>
            <a:r>
              <a:rPr lang="ru-RU" sz="2000" dirty="0" smtClean="0"/>
              <a:t>ТГ 13,76 </a:t>
            </a:r>
            <a:r>
              <a:rPr lang="ru-RU" sz="2000" dirty="0" err="1" smtClean="0"/>
              <a:t>ммоль</a:t>
            </a:r>
            <a:r>
              <a:rPr lang="ru-RU" sz="2000" dirty="0" smtClean="0"/>
              <a:t>/л</a:t>
            </a:r>
          </a:p>
          <a:p>
            <a:r>
              <a:rPr lang="ru-RU" sz="2400" b="1" dirty="0" err="1" smtClean="0"/>
              <a:t>Гликированный</a:t>
            </a:r>
            <a:r>
              <a:rPr lang="ru-RU" sz="2400" b="1" dirty="0" smtClean="0"/>
              <a:t> гемоглобин – 7,4%</a:t>
            </a:r>
          </a:p>
          <a:p>
            <a:r>
              <a:rPr lang="ru-RU" sz="2400" b="1" dirty="0" err="1" smtClean="0"/>
              <a:t>Коагулограмма</a:t>
            </a:r>
            <a:r>
              <a:rPr lang="ru-RU" sz="2400" b="1" dirty="0" smtClean="0"/>
              <a:t>:</a:t>
            </a:r>
          </a:p>
          <a:p>
            <a:r>
              <a:rPr lang="ru-RU" sz="2000" dirty="0" smtClean="0"/>
              <a:t>Степень агрегации эритроцитов 3 </a:t>
            </a:r>
            <a:r>
              <a:rPr lang="ru-RU" sz="2000" dirty="0" err="1" smtClean="0"/>
              <a:t>ед</a:t>
            </a:r>
            <a:endParaRPr lang="ru-RU" sz="2000" dirty="0" smtClean="0"/>
          </a:p>
          <a:p>
            <a:r>
              <a:rPr lang="ru-RU" sz="2000" dirty="0" smtClean="0"/>
              <a:t>Фибриноген 6,55 г/л</a:t>
            </a:r>
          </a:p>
          <a:p>
            <a:r>
              <a:rPr lang="ru-RU" sz="2000" dirty="0" smtClean="0"/>
              <a:t>РФМК – 110 </a:t>
            </a:r>
          </a:p>
          <a:p>
            <a:r>
              <a:rPr lang="ru-RU" sz="2000" dirty="0" err="1" smtClean="0"/>
              <a:t>Фибринолиз</a:t>
            </a:r>
            <a:r>
              <a:rPr lang="ru-RU" sz="2000" dirty="0" smtClean="0"/>
              <a:t> 11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Инструментальное обследование</a:t>
            </a:r>
            <a:endParaRPr lang="ru-RU" sz="36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357158" y="1285860"/>
            <a:ext cx="8146402" cy="5214974"/>
          </a:xfrm>
        </p:spPr>
        <p:txBody>
          <a:bodyPr/>
          <a:lstStyle/>
          <a:p>
            <a:r>
              <a:rPr lang="ru-RU" sz="2000" b="1" dirty="0" smtClean="0"/>
              <a:t>ЭХОКГ</a:t>
            </a:r>
          </a:p>
          <a:p>
            <a:r>
              <a:rPr lang="ru-RU" sz="2400" dirty="0" smtClean="0"/>
              <a:t>Заключение: уплотнение корня аорты и створок аортального </a:t>
            </a:r>
          </a:p>
          <a:p>
            <a:r>
              <a:rPr lang="ru-RU" sz="2400" dirty="0" smtClean="0"/>
              <a:t>клапана.  Размеры полостей сердца в пределах нормы. </a:t>
            </a:r>
          </a:p>
          <a:p>
            <a:r>
              <a:rPr lang="ru-RU" sz="2400" dirty="0" smtClean="0"/>
              <a:t>Сократимость  ЛЖ не нарушена. </a:t>
            </a:r>
          </a:p>
          <a:p>
            <a:r>
              <a:rPr lang="ru-RU" sz="2400" dirty="0" smtClean="0"/>
              <a:t>Митральная </a:t>
            </a:r>
            <a:r>
              <a:rPr lang="ru-RU" sz="2400" dirty="0" err="1" smtClean="0"/>
              <a:t>регургитация</a:t>
            </a:r>
            <a:r>
              <a:rPr lang="ru-RU" sz="2400" dirty="0" smtClean="0"/>
              <a:t> 1 степени. </a:t>
            </a:r>
          </a:p>
          <a:p>
            <a:r>
              <a:rPr lang="ru-RU" sz="2400" dirty="0" err="1" smtClean="0"/>
              <a:t>Трикуспидальная</a:t>
            </a:r>
            <a:r>
              <a:rPr lang="ru-RU" sz="2400" dirty="0" smtClean="0"/>
              <a:t>  </a:t>
            </a:r>
            <a:r>
              <a:rPr lang="ru-RU" sz="2400" dirty="0" err="1" smtClean="0"/>
              <a:t>регургитация</a:t>
            </a:r>
            <a:r>
              <a:rPr lang="ru-RU" sz="2400" dirty="0" smtClean="0"/>
              <a:t> минимальная. </a:t>
            </a:r>
          </a:p>
          <a:p>
            <a:r>
              <a:rPr lang="ru-RU" sz="2400" dirty="0" smtClean="0"/>
              <a:t>ФВ (Симпсон) 55%</a:t>
            </a:r>
          </a:p>
          <a:p>
            <a:endParaRPr lang="ru-RU" sz="2000" dirty="0"/>
          </a:p>
          <a:p>
            <a:r>
              <a:rPr lang="ru-RU" sz="2000" b="1" dirty="0" smtClean="0"/>
              <a:t>ЭКГ</a:t>
            </a:r>
          </a:p>
          <a:p>
            <a:r>
              <a:rPr lang="ru-RU" sz="2400" dirty="0" smtClean="0"/>
              <a:t>Ритм </a:t>
            </a:r>
            <a:r>
              <a:rPr lang="ru-RU" sz="2400" dirty="0" err="1" smtClean="0"/>
              <a:t>синусовый</a:t>
            </a:r>
            <a:r>
              <a:rPr lang="ru-RU" sz="2400" dirty="0" smtClean="0"/>
              <a:t>  ( тахикардия)  с частотой 100 в минуту . </a:t>
            </a:r>
          </a:p>
          <a:p>
            <a:r>
              <a:rPr lang="ru-RU" sz="2400" dirty="0" smtClean="0"/>
              <a:t>Блокада передней ветви ЛНПГ. Признаки ГЛЖ. </a:t>
            </a:r>
          </a:p>
          <a:p>
            <a:r>
              <a:rPr lang="ru-RU" sz="2400" dirty="0" smtClean="0"/>
              <a:t>Без очаговых изменений. </a:t>
            </a:r>
          </a:p>
          <a:p>
            <a:endParaRPr lang="ru-RU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/>
              <a:t>Данные КАГ </a:t>
            </a:r>
            <a:endParaRPr lang="ru-RU" sz="36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4396248"/>
          </a:xfrm>
        </p:spPr>
        <p:txBody>
          <a:bodyPr/>
          <a:lstStyle/>
          <a:p>
            <a:r>
              <a:rPr lang="ru-RU" sz="2400" b="1" dirty="0" smtClean="0"/>
              <a:t>Ствол: </a:t>
            </a:r>
            <a:r>
              <a:rPr lang="ru-RU" sz="2400" dirty="0" smtClean="0"/>
              <a:t>стеноз  70% с переходом на устье ПНА</a:t>
            </a:r>
          </a:p>
          <a:p>
            <a:r>
              <a:rPr lang="ru-RU" sz="2400" b="1" dirty="0" smtClean="0"/>
              <a:t>ПНА</a:t>
            </a:r>
            <a:r>
              <a:rPr lang="ru-RU" sz="2400" dirty="0" smtClean="0"/>
              <a:t>- устье 50%,  далее с минимальным </a:t>
            </a:r>
            <a:r>
              <a:rPr lang="ru-RU" sz="2400" dirty="0" err="1" smtClean="0"/>
              <a:t>стенозированием</a:t>
            </a:r>
            <a:r>
              <a:rPr lang="ru-RU" sz="2400" dirty="0" smtClean="0"/>
              <a:t> </a:t>
            </a:r>
          </a:p>
          <a:p>
            <a:r>
              <a:rPr lang="ru-RU" sz="2400" b="1" dirty="0" smtClean="0"/>
              <a:t>ОА</a:t>
            </a:r>
            <a:r>
              <a:rPr lang="ru-RU" sz="2400" dirty="0" smtClean="0"/>
              <a:t>- без </a:t>
            </a:r>
            <a:r>
              <a:rPr lang="ru-RU" sz="2400" dirty="0" err="1" smtClean="0"/>
              <a:t>гемодинамически</a:t>
            </a:r>
            <a:r>
              <a:rPr lang="ru-RU" sz="2400" dirty="0" smtClean="0"/>
              <a:t> значимого поражения.</a:t>
            </a:r>
          </a:p>
          <a:p>
            <a:r>
              <a:rPr lang="ru-RU" sz="2400" b="1" dirty="0" smtClean="0"/>
              <a:t>ПКА</a:t>
            </a:r>
            <a:r>
              <a:rPr lang="ru-RU" sz="2400" dirty="0" smtClean="0"/>
              <a:t>- окклюзия в 1 сегменте, дистальное русло </a:t>
            </a:r>
          </a:p>
          <a:p>
            <a:r>
              <a:rPr lang="ru-RU" sz="2400" dirty="0" smtClean="0"/>
              <a:t>заполняется из системы ЛКА</a:t>
            </a:r>
          </a:p>
          <a:p>
            <a:endParaRPr lang="ru-RU" sz="2400" dirty="0" smtClean="0"/>
          </a:p>
          <a:p>
            <a:r>
              <a:rPr lang="ru-RU" sz="2400" dirty="0" smtClean="0"/>
              <a:t> </a:t>
            </a:r>
            <a:r>
              <a:rPr lang="ru-RU" sz="2400" b="1" dirty="0" smtClean="0"/>
              <a:t>Заключение : </a:t>
            </a:r>
            <a:r>
              <a:rPr lang="ru-RU" sz="2800" dirty="0" smtClean="0"/>
              <a:t>проведена </a:t>
            </a:r>
            <a:r>
              <a:rPr lang="ru-RU" sz="2800" dirty="0" err="1" smtClean="0"/>
              <a:t>реканализация</a:t>
            </a:r>
            <a:r>
              <a:rPr lang="ru-RU" sz="2800" dirty="0" smtClean="0"/>
              <a:t>, </a:t>
            </a:r>
          </a:p>
          <a:p>
            <a:r>
              <a:rPr lang="ru-RU" sz="2800" dirty="0" err="1" smtClean="0"/>
              <a:t>ангиопластика</a:t>
            </a:r>
            <a:r>
              <a:rPr lang="ru-RU" sz="2800" dirty="0" smtClean="0"/>
              <a:t> со </a:t>
            </a:r>
            <a:r>
              <a:rPr lang="ru-RU" sz="2800" dirty="0" err="1" smtClean="0"/>
              <a:t>стентированием</a:t>
            </a:r>
            <a:r>
              <a:rPr lang="ru-RU" sz="2800" dirty="0" smtClean="0"/>
              <a:t> хронической </a:t>
            </a:r>
          </a:p>
          <a:p>
            <a:r>
              <a:rPr lang="ru-RU" sz="2800" dirty="0" smtClean="0"/>
              <a:t>Окклюзии  ПКА, имплантировано 4 </a:t>
            </a:r>
            <a:r>
              <a:rPr lang="ru-RU" sz="2800" dirty="0" err="1" smtClean="0"/>
              <a:t>стента</a:t>
            </a:r>
            <a:r>
              <a:rPr lang="ru-RU" sz="2800" dirty="0" smtClean="0"/>
              <a:t> с </a:t>
            </a:r>
          </a:p>
          <a:p>
            <a:r>
              <a:rPr lang="ru-RU" sz="2800" dirty="0" smtClean="0"/>
              <a:t>лекарственным покрытием. </a:t>
            </a:r>
            <a:r>
              <a:rPr lang="ru-RU" sz="2800" dirty="0" err="1" smtClean="0"/>
              <a:t>Тромбэкстракция</a:t>
            </a:r>
            <a:r>
              <a:rPr lang="ru-RU" sz="2800" dirty="0" smtClean="0"/>
              <a:t>. </a:t>
            </a:r>
          </a:p>
          <a:p>
            <a:r>
              <a:rPr lang="ru-RU" sz="2800" dirty="0" smtClean="0"/>
              <a:t>Кровоток </a:t>
            </a:r>
            <a:r>
              <a:rPr lang="en-US" sz="2800" dirty="0" smtClean="0"/>
              <a:t>TIMI III 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65040"/>
            <a:ext cx="8229000" cy="1325520"/>
          </a:xfrm>
        </p:spPr>
        <p:txBody>
          <a:bodyPr/>
          <a:lstStyle/>
          <a:p>
            <a:r>
              <a:rPr lang="ru-RU" sz="2800" b="1" dirty="0" smtClean="0"/>
              <a:t>Рекомендации по медикаментозной терапии </a:t>
            </a:r>
            <a:endParaRPr lang="ru-RU" sz="28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457200" y="2143116"/>
            <a:ext cx="8046360" cy="3438684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ru-RU" sz="2800" dirty="0" smtClean="0"/>
              <a:t>Ацетилсалициловая кислота 100 мг вечером</a:t>
            </a:r>
          </a:p>
          <a:p>
            <a:pPr marL="342900" indent="-342900">
              <a:buAutoNum type="arabicPeriod"/>
            </a:pPr>
            <a:r>
              <a:rPr lang="ru-RU" sz="2800" dirty="0" err="1" smtClean="0"/>
              <a:t>Прасугрел</a:t>
            </a:r>
            <a:r>
              <a:rPr lang="ru-RU" sz="2800" dirty="0" smtClean="0"/>
              <a:t> (</a:t>
            </a:r>
            <a:r>
              <a:rPr lang="ru-RU" sz="2800" dirty="0" err="1" smtClean="0"/>
              <a:t>Эффиент</a:t>
            </a:r>
            <a:r>
              <a:rPr lang="ru-RU" sz="2800" dirty="0" smtClean="0"/>
              <a:t>) 10 мг утром </a:t>
            </a:r>
          </a:p>
          <a:p>
            <a:pPr marL="342900" indent="-342900">
              <a:buAutoNum type="arabicPeriod"/>
            </a:pPr>
            <a:r>
              <a:rPr lang="ru-RU" sz="2800" dirty="0" err="1" smtClean="0"/>
              <a:t>Бисопролол</a:t>
            </a:r>
            <a:r>
              <a:rPr lang="ru-RU" sz="2800" dirty="0" smtClean="0"/>
              <a:t>  5 мг утром </a:t>
            </a:r>
          </a:p>
          <a:p>
            <a:pPr marL="342900" indent="-342900">
              <a:buAutoNum type="arabicPeriod"/>
            </a:pPr>
            <a:r>
              <a:rPr lang="ru-RU" sz="2800" dirty="0" err="1" smtClean="0"/>
              <a:t>Эналаприл</a:t>
            </a:r>
            <a:r>
              <a:rPr lang="ru-RU" sz="2800" dirty="0" smtClean="0"/>
              <a:t> 10 мг утром и вечером под</a:t>
            </a:r>
          </a:p>
          <a:p>
            <a:pPr marL="342900" indent="-342900">
              <a:buAutoNum type="arabicPeriod"/>
            </a:pPr>
            <a:r>
              <a:rPr lang="ru-RU" sz="2800" dirty="0" err="1" smtClean="0"/>
              <a:t>Амлодипин</a:t>
            </a:r>
            <a:r>
              <a:rPr lang="ru-RU" sz="2800" dirty="0" smtClean="0"/>
              <a:t> 10 мг днем</a:t>
            </a:r>
          </a:p>
          <a:p>
            <a:pPr marL="342900" indent="-342900">
              <a:buAutoNum type="arabicPeriod"/>
            </a:pPr>
            <a:r>
              <a:rPr lang="ru-RU" sz="2800" dirty="0" err="1" smtClean="0"/>
              <a:t>Аторвастатин</a:t>
            </a:r>
            <a:r>
              <a:rPr lang="ru-RU" sz="2800" dirty="0" smtClean="0"/>
              <a:t> 80 мг вечером </a:t>
            </a:r>
          </a:p>
          <a:p>
            <a:pPr marL="342900" indent="-342900">
              <a:buAutoNum type="arabicPeriod"/>
            </a:pPr>
            <a:r>
              <a:rPr lang="ru-RU" sz="2800" dirty="0" err="1" smtClean="0"/>
              <a:t>Нольпаза</a:t>
            </a:r>
            <a:r>
              <a:rPr lang="ru-RU" sz="2800" dirty="0" smtClean="0"/>
              <a:t> 20 мг вечером </a:t>
            </a:r>
          </a:p>
          <a:p>
            <a:pPr marL="342900" indent="-342900">
              <a:buAutoNum type="arabicPeriod"/>
            </a:pPr>
            <a:endParaRPr lang="ru-RU" sz="2800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1290</Words>
  <PresentationFormat>Экран (4:3)</PresentationFormat>
  <Paragraphs>371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Office Theme</vt:lpstr>
      <vt:lpstr>Слайд 1</vt:lpstr>
      <vt:lpstr>ХАРАКТЕРИСТИКА ПАЦИЕНТОВ</vt:lpstr>
      <vt:lpstr>Оценка состояния коронарного русла </vt:lpstr>
      <vt:lpstr> Эффиент при стабильной стенокардии. Клинический случай. Пациент Т. 54 г.</vt:lpstr>
      <vt:lpstr>Объективный осмотр </vt:lpstr>
      <vt:lpstr>Лабораторная диагностика</vt:lpstr>
      <vt:lpstr>Инструментальное обследование</vt:lpstr>
      <vt:lpstr>Данные КАГ </vt:lpstr>
      <vt:lpstr>Рекомендации по медикаментозной терапии </vt:lpstr>
      <vt:lpstr>Пациент Т. Осмотр через 3 месяца. </vt:lpstr>
      <vt:lpstr>Инструментальные обследования через 3 месяца </vt:lpstr>
      <vt:lpstr>Слайд 12</vt:lpstr>
      <vt:lpstr>Судьба пациентов, выписанных на препарате Эффиент.</vt:lpstr>
      <vt:lpstr>Эффиент при ОКС. Перевод с клопидогрела.</vt:lpstr>
      <vt:lpstr>Объективный осмотр </vt:lpstr>
      <vt:lpstr>Лабораторные данные </vt:lpstr>
      <vt:lpstr>Инструментальные обследования</vt:lpstr>
      <vt:lpstr>Результаты КАГ</vt:lpstr>
      <vt:lpstr>Рекомендации по медикаментозной терапии 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Кузнецова</cp:lastModifiedBy>
  <cp:revision>26</cp:revision>
  <dcterms:modified xsi:type="dcterms:W3CDTF">2018-12-06T20:10:32Z</dcterms:modified>
</cp:coreProperties>
</file>