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theme/themeOverride3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28.xml" ContentType="application/vnd.openxmlformats-officedocument.themeOverride+xml"/>
  <Override PartName="/ppt/theme/themeOverride46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theme/themeOverride29.xml" ContentType="application/vnd.openxmlformats-officedocument.themeOverride+xml"/>
  <Override PartName="/ppt/theme/themeOverride47.xml" ContentType="application/vnd.openxmlformats-officedocument.themeOverride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36.xml" ContentType="application/vnd.openxmlformats-officedocument.themeOverride+xml"/>
  <Override PartName="/ppt/theme/themeOverride45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theme/themeOverride43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ppt/theme/themeOverride41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theme/themeOverride37.xml" ContentType="application/vnd.openxmlformats-officedocument.themeOverr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theme/themeOverride38.xml" ContentType="application/vnd.openxmlformats-officedocument.themeOverride+xml"/>
  <Override PartName="/ppt/charts/chart4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7" r:id="rId2"/>
    <p:sldId id="354" r:id="rId3"/>
    <p:sldId id="336" r:id="rId4"/>
    <p:sldId id="317" r:id="rId5"/>
    <p:sldId id="256" r:id="rId6"/>
    <p:sldId id="319" r:id="rId7"/>
    <p:sldId id="417" r:id="rId8"/>
    <p:sldId id="404" r:id="rId9"/>
    <p:sldId id="366" r:id="rId10"/>
    <p:sldId id="418" r:id="rId11"/>
    <p:sldId id="422" r:id="rId12"/>
    <p:sldId id="423" r:id="rId13"/>
    <p:sldId id="425" r:id="rId14"/>
    <p:sldId id="405" r:id="rId15"/>
    <p:sldId id="367" r:id="rId16"/>
    <p:sldId id="377" r:id="rId17"/>
    <p:sldId id="401" r:id="rId18"/>
    <p:sldId id="420" r:id="rId19"/>
    <p:sldId id="426" r:id="rId20"/>
    <p:sldId id="427" r:id="rId21"/>
    <p:sldId id="428" r:id="rId22"/>
    <p:sldId id="396" r:id="rId23"/>
    <p:sldId id="431" r:id="rId24"/>
    <p:sldId id="429" r:id="rId25"/>
    <p:sldId id="430" r:id="rId26"/>
    <p:sldId id="316" r:id="rId27"/>
    <p:sldId id="436" r:id="rId28"/>
    <p:sldId id="438" r:id="rId29"/>
    <p:sldId id="437" r:id="rId30"/>
    <p:sldId id="435" r:id="rId31"/>
    <p:sldId id="433" r:id="rId32"/>
    <p:sldId id="31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FFFF"/>
    <a:srgbClr val="3333FF"/>
    <a:srgbClr val="6600CC"/>
    <a:srgbClr val="CC00CC"/>
    <a:srgbClr val="CC0099"/>
    <a:srgbClr val="0000CC"/>
    <a:srgbClr val="FF9933"/>
    <a:srgbClr val="E46C0A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586" autoAdjust="0"/>
  </p:normalViewPr>
  <p:slideViewPr>
    <p:cSldViewPr>
      <p:cViewPr>
        <p:scale>
          <a:sx n="80" d="100"/>
          <a:sy n="80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7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8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9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0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1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2.xlsx"/><Relationship Id="rId1" Type="http://schemas.openxmlformats.org/officeDocument/2006/relationships/themeOverride" Target="../theme/themeOverride41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3.xlsx"/><Relationship Id="rId1" Type="http://schemas.openxmlformats.org/officeDocument/2006/relationships/themeOverride" Target="../theme/themeOverride42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4.xlsx"/><Relationship Id="rId1" Type="http://schemas.openxmlformats.org/officeDocument/2006/relationships/themeOverride" Target="../theme/themeOverrid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45.xlsx"/><Relationship Id="rId1" Type="http://schemas.openxmlformats.org/officeDocument/2006/relationships/themeOverride" Target="../theme/themeOverrid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46.xlsx"/><Relationship Id="rId1" Type="http://schemas.openxmlformats.org/officeDocument/2006/relationships/themeOverride" Target="../theme/themeOverrid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47.xlsx"/><Relationship Id="rId1" Type="http://schemas.openxmlformats.org/officeDocument/2006/relationships/themeOverride" Target="../theme/themeOverrid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48.xlsx"/><Relationship Id="rId1" Type="http://schemas.openxmlformats.org/officeDocument/2006/relationships/themeOverride" Target="../theme/themeOverride47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0000FF"/>
                </a:solidFill>
              </a:defRPr>
            </a:pPr>
            <a:r>
              <a:rPr lang="ru-RU" sz="2400" dirty="0" smtClean="0"/>
              <a:t>БСК</a:t>
            </a:r>
            <a:endParaRPr lang="ru-RU" sz="2400" dirty="0"/>
          </a:p>
        </c:rich>
      </c:tx>
      <c:layout>
        <c:manualLayout>
          <c:xMode val="edge"/>
          <c:yMode val="edge"/>
          <c:x val="0.47875649169150386"/>
          <c:y val="1.0699558445567353E-2"/>
        </c:manualLayout>
      </c:layout>
    </c:title>
    <c:plotArea>
      <c:layout>
        <c:manualLayout>
          <c:layoutTarget val="inner"/>
          <c:xMode val="edge"/>
          <c:yMode val="edge"/>
          <c:x val="0.10739784908862879"/>
          <c:y val="3.3120233905509479E-2"/>
          <c:w val="0.93304825791981061"/>
          <c:h val="0.79224115410292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БСК в РБ</c:v>
                </c:pt>
              </c:strCache>
            </c:strRef>
          </c:tx>
          <c:spPr>
            <a:ln w="63500">
              <a:noFill/>
            </a:ln>
          </c:spPr>
          <c:dPt>
            <c:idx val="0"/>
            <c:spPr>
              <a:solidFill>
                <a:srgbClr val="3333FF"/>
              </a:solidFill>
              <a:ln w="63500">
                <a:noFill/>
              </a:ln>
            </c:spPr>
          </c:dPt>
          <c:dPt>
            <c:idx val="1"/>
            <c:spPr>
              <a:solidFill>
                <a:srgbClr val="3333FF"/>
              </a:solidFill>
              <a:ln w="63500">
                <a:noFill/>
              </a:ln>
            </c:spPr>
          </c:dPt>
          <c:dLbls>
            <c:dLbl>
              <c:idx val="0"/>
              <c:layout>
                <c:manualLayout>
                  <c:x val="-5.6446217078108879E-3"/>
                  <c:y val="-3.7021285876297667E-2"/>
                </c:manualLayout>
              </c:layout>
              <c:showVal val="1"/>
            </c:dLbl>
            <c:dLbl>
              <c:idx val="1"/>
              <c:layout>
                <c:manualLayout>
                  <c:x val="1.3242036906696326E-2"/>
                  <c:y val="-1.4585807850005707E-2"/>
                </c:manualLayout>
              </c:layout>
              <c:showVal val="1"/>
            </c:dLbl>
            <c:dLbl>
              <c:idx val="2"/>
              <c:layout>
                <c:manualLayout>
                  <c:x val="-2.9394882050142582E-2"/>
                  <c:y val="-0.10915457824156063"/>
                </c:manualLayout>
              </c:layout>
              <c:showVal val="1"/>
            </c:dLbl>
            <c:dLbl>
              <c:idx val="3"/>
              <c:layout>
                <c:manualLayout>
                  <c:x val="-3.6111111111111233E-2"/>
                  <c:y val="-6.3491873040250777E-3"/>
                </c:manualLayout>
              </c:layout>
              <c:showVal val="1"/>
            </c:dLbl>
            <c:dLbl>
              <c:idx val="4"/>
              <c:layout>
                <c:manualLayout>
                  <c:x val="-1.6666666666666712E-2"/>
                  <c:y val="-1.269837460805019E-2"/>
                </c:manualLayout>
              </c:layout>
              <c:showVal val="1"/>
            </c:dLbl>
            <c:dLbl>
              <c:idx val="5"/>
              <c:layout>
                <c:manualLayout>
                  <c:x val="-1.5277777777777786E-2"/>
                  <c:y val="-6.349520594697217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26291.7</c:v>
                </c:pt>
                <c:pt idx="1">
                  <c:v>25404.2</c:v>
                </c:pt>
              </c:numCache>
            </c:numRef>
          </c:val>
        </c:ser>
        <c:axId val="70841088"/>
        <c:axId val="70842624"/>
      </c:barChart>
      <c:catAx>
        <c:axId val="70841088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1600" b="1">
                <a:solidFill>
                  <a:srgbClr val="0000FF"/>
                </a:solidFill>
              </a:defRPr>
            </a:pPr>
            <a:endParaRPr lang="ru-RU"/>
          </a:p>
        </c:txPr>
        <c:crossAx val="70842624"/>
        <c:crosses val="autoZero"/>
        <c:lblAlgn val="ctr"/>
        <c:lblOffset val="100"/>
        <c:tickLblSkip val="1"/>
      </c:catAx>
      <c:valAx>
        <c:axId val="70842624"/>
        <c:scaling>
          <c:orientation val="minMax"/>
          <c:max val="28000"/>
          <c:min val="23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0841088"/>
        <c:crosses val="autoZero"/>
        <c:crossBetween val="between"/>
        <c:majorUnit val="60000"/>
        <c:min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2311920297144163"/>
          <c:y val="3.3157067527780699E-2"/>
        </c:manualLayout>
      </c:layout>
      <c:txPr>
        <a:bodyPr/>
        <a:lstStyle/>
        <a:p>
          <a:pPr>
            <a:defRPr>
              <a:solidFill>
                <a:srgbClr val="3333FF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3.6150007549018787E-2"/>
          <c:w val="0.88276811835721958"/>
          <c:h val="0.764681792853738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БСМП</c:v>
                </c:pt>
              </c:strCache>
            </c:strRef>
          </c:tx>
          <c:spPr>
            <a:solidFill>
              <a:srgbClr val="3333FF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1233</c:v>
                </c:pt>
                <c:pt idx="1">
                  <c:v>1276</c:v>
                </c:pt>
                <c:pt idx="2">
                  <c:v>1301</c:v>
                </c:pt>
                <c:pt idx="3">
                  <c:v>1480</c:v>
                </c:pt>
                <c:pt idx="4">
                  <c:v>1516</c:v>
                </c:pt>
                <c:pt idx="5">
                  <c:v>1515</c:v>
                </c:pt>
                <c:pt idx="6">
                  <c:v>1442</c:v>
                </c:pt>
              </c:numCache>
            </c:numRef>
          </c:val>
        </c:ser>
        <c:shape val="cylinder"/>
        <c:axId val="78015488"/>
        <c:axId val="78099584"/>
        <c:axId val="0"/>
      </c:bar3DChart>
      <c:catAx>
        <c:axId val="78015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78099584"/>
        <c:crosses val="autoZero"/>
        <c:auto val="1"/>
        <c:lblAlgn val="ctr"/>
        <c:lblOffset val="100"/>
      </c:catAx>
      <c:valAx>
        <c:axId val="78099584"/>
        <c:scaling>
          <c:orientation val="minMax"/>
          <c:max val="2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8015488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0586693401971737"/>
          <c:y val="0.22016556012416183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656791306803923E-4"/>
          <c:y val="0.19301581427927161"/>
          <c:w val="0.99236960261182938"/>
          <c:h val="0.80698418572072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БСМП</c:v>
                </c:pt>
                <c:pt idx="1">
                  <c:v>зона РСЦ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1233</c:v>
                </c:pt>
                <c:pt idx="1">
                  <c:v>584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0586693401971737"/>
          <c:y val="0.22016556012416183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view3D>
      <c:rotX val="30"/>
      <c:rotY val="210"/>
      <c:perspective val="30"/>
    </c:view3D>
    <c:plotArea>
      <c:layout>
        <c:manualLayout>
          <c:layoutTarget val="inner"/>
          <c:xMode val="edge"/>
          <c:yMode val="edge"/>
          <c:x val="4.8656791306803923E-4"/>
          <c:y val="0.19301581427927161"/>
          <c:w val="0.99236960261182938"/>
          <c:h val="0.80698418572072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2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БСМП</c:v>
                </c:pt>
                <c:pt idx="1">
                  <c:v>зона РСЦ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1442</c:v>
                </c:pt>
                <c:pt idx="1">
                  <c:v>4064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9.0940416342628602E-2"/>
          <c:y val="1.3320420799435033E-2"/>
        </c:manualLayout>
      </c:layout>
      <c:txPr>
        <a:bodyPr/>
        <a:lstStyle/>
        <a:p>
          <a:pPr>
            <a:defRPr>
              <a:solidFill>
                <a:srgbClr val="FF5050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0.10904949532736415"/>
          <c:w val="0.88276811835721958"/>
          <c:h val="0.735982267408321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solidFill>
              <a:srgbClr val="FF7C80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1817</c:v>
                </c:pt>
                <c:pt idx="1">
                  <c:v>3747</c:v>
                </c:pt>
                <c:pt idx="2">
                  <c:v>3885</c:v>
                </c:pt>
                <c:pt idx="3">
                  <c:v>4916</c:v>
                </c:pt>
                <c:pt idx="4">
                  <c:v>5171</c:v>
                </c:pt>
                <c:pt idx="5">
                  <c:v>5191</c:v>
                </c:pt>
                <c:pt idx="6">
                  <c:v>5506</c:v>
                </c:pt>
              </c:numCache>
            </c:numRef>
          </c:val>
        </c:ser>
        <c:shape val="box"/>
        <c:axId val="78660736"/>
        <c:axId val="78662272"/>
        <c:axId val="0"/>
      </c:bar3DChart>
      <c:catAx>
        <c:axId val="7866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78662272"/>
        <c:crosses val="autoZero"/>
        <c:auto val="1"/>
        <c:lblAlgn val="ctr"/>
        <c:lblOffset val="100"/>
      </c:catAx>
      <c:valAx>
        <c:axId val="78662272"/>
        <c:scaling>
          <c:orientation val="minMax"/>
          <c:max val="6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8660736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6115804696734943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6957309502887142E-2"/>
          <c:w val="1"/>
          <c:h val="0.96304269049711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0.10739247788038177"/>
                  <c:y val="0.1413552873886142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-0.28447101339577624"/>
                  <c:y val="-0.31877637347406057"/>
                </c:manualLayout>
              </c:layout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ТИА</c:v>
                </c:pt>
                <c:pt idx="1">
                  <c:v>ИИ</c:v>
                </c:pt>
                <c:pt idx="2">
                  <c:v>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</c:v>
                </c:pt>
                <c:pt idx="1">
                  <c:v>824</c:v>
                </c:pt>
                <c:pt idx="2">
                  <c:v>279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6115804696734943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6957309502887142E-2"/>
          <c:w val="1"/>
          <c:h val="0.96304269049711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0.10739247788038177"/>
                  <c:y val="0.1413552873886142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-0.28447101339577624"/>
                  <c:y val="-0.31877637347406057"/>
                </c:manualLayout>
              </c:layout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ТИА</c:v>
                </c:pt>
                <c:pt idx="1">
                  <c:v>ИИ</c:v>
                </c:pt>
                <c:pt idx="2">
                  <c:v>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</c:v>
                </c:pt>
                <c:pt idx="1">
                  <c:v>1016</c:v>
                </c:pt>
                <c:pt idx="2">
                  <c:v>256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6115804696734943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6957309502887142E-2"/>
          <c:w val="1"/>
          <c:h val="0.96304269049711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0.10739247788038177"/>
                  <c:y val="0.1413552873886142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-0.28447101339577624"/>
                  <c:y val="-0.31877637347406057"/>
                </c:manualLayout>
              </c:layout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ТИА</c:v>
                </c:pt>
                <c:pt idx="1">
                  <c:v>ИИ</c:v>
                </c:pt>
                <c:pt idx="2">
                  <c:v>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186</c:v>
                </c:pt>
                <c:pt idx="1">
                  <c:v>1297</c:v>
                </c:pt>
                <c:pt idx="2">
                  <c:v>334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6115804696734943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6957309502887142E-2"/>
          <c:w val="1"/>
          <c:h val="0.96304269049711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0.10739247788038177"/>
                  <c:y val="0.1413552873886142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-0.15398765872013284"/>
                  <c:y val="-0.31225810689923655"/>
                </c:manualLayout>
              </c:layout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ТИА</c:v>
                </c:pt>
                <c:pt idx="1">
                  <c:v>ИИ</c:v>
                </c:pt>
                <c:pt idx="2">
                  <c:v>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860</c:v>
                </c:pt>
                <c:pt idx="1">
                  <c:v>3917</c:v>
                </c:pt>
                <c:pt idx="2">
                  <c:v>729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89501312335949E-2"/>
          <c:y val="3.6894624524499951E-2"/>
          <c:w val="0.95163812335960063"/>
          <c:h val="0.773492181184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noFill/>
            </a:ln>
          </c:spPr>
          <c:dPt>
            <c:idx val="5"/>
            <c:spPr>
              <a:solidFill>
                <a:srgbClr val="FF0000"/>
              </a:solidFill>
              <a:ln w="63500">
                <a:noFill/>
              </a:ln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  <a:latin typeface="Bookman Old Style" pitchFamily="18" charset="0"/>
                      </a:defRPr>
                    </a:pPr>
                    <a:r>
                      <a:rPr lang="en-US" smtClean="0"/>
                      <a:t>16,9</a:t>
                    </a:r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12.3</c:v>
                </c:pt>
                <c:pt idx="1">
                  <c:v>17.3</c:v>
                </c:pt>
                <c:pt idx="2">
                  <c:v>14</c:v>
                </c:pt>
                <c:pt idx="3">
                  <c:v>13.9</c:v>
                </c:pt>
                <c:pt idx="4">
                  <c:v>13.4</c:v>
                </c:pt>
                <c:pt idx="5">
                  <c:v>16.899999999999999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 w="88900" cmpd="sng">
              <a:noFill/>
              <a:prstDash val="sysDot"/>
            </a:ln>
          </c:spPr>
          <c:dLbls>
            <c:dLbl>
              <c:idx val="1"/>
              <c:layout>
                <c:manualLayout>
                  <c:x val="2.6079381617116214E-2"/>
                  <c:y val="-2.4840745394486686E-3"/>
                </c:manualLayout>
              </c:layout>
              <c:showVal val="1"/>
            </c:dLbl>
            <c:dLbl>
              <c:idx val="2"/>
              <c:layout>
                <c:manualLayout>
                  <c:x val="1.9216386454717203E-2"/>
                  <c:y val="4.968149078897339E-3"/>
                </c:manualLayout>
              </c:layout>
              <c:showVal val="1"/>
            </c:dLbl>
            <c:dLbl>
              <c:idx val="3"/>
              <c:layout>
                <c:manualLayout>
                  <c:x val="1.2599217459627282E-2"/>
                  <c:y val="-6.3876299210614271E-17"/>
                </c:manualLayout>
              </c:layout>
              <c:showVal val="1"/>
            </c:dLbl>
            <c:dLbl>
              <c:idx val="4"/>
              <c:layout>
                <c:manualLayout>
                  <c:x val="1.3725990324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u="sng">
                    <a:solidFill>
                      <a:srgbClr val="0000CC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13.9</c:v>
                </c:pt>
                <c:pt idx="2">
                  <c:v>11.8</c:v>
                </c:pt>
                <c:pt idx="3">
                  <c:v>13.3</c:v>
                </c:pt>
                <c:pt idx="4">
                  <c:v>12.3</c:v>
                </c:pt>
              </c:numCache>
            </c:numRef>
          </c:val>
        </c:ser>
        <c:dLbls>
          <c:showVal val="1"/>
        </c:dLbls>
        <c:axId val="80084992"/>
        <c:axId val="80181120"/>
      </c:barChart>
      <c:catAx>
        <c:axId val="80084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80181120"/>
        <c:crosses val="autoZero"/>
        <c:auto val="1"/>
        <c:lblAlgn val="ctr"/>
        <c:lblOffset val="100"/>
      </c:catAx>
      <c:valAx>
        <c:axId val="80181120"/>
        <c:scaling>
          <c:orientation val="minMax"/>
          <c:max val="20"/>
          <c:min val="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0084992"/>
        <c:crosses val="autoZero"/>
        <c:crossBetween val="between"/>
        <c:majorUnit val="30"/>
        <c:minorUnit val="4"/>
      </c:valAx>
    </c:plotArea>
    <c:legend>
      <c:legendPos val="t"/>
      <c:legendEntry>
        <c:idx val="0"/>
        <c:txPr>
          <a:bodyPr/>
          <a:lstStyle/>
          <a:p>
            <a:pPr>
              <a:defRPr sz="2800" b="1" u="none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 u="sng">
                <a:solidFill>
                  <a:srgbClr val="0000CC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0031107654705042"/>
          <c:y val="5.6865469198556728E-2"/>
          <c:w val="0.69968892345294953"/>
          <c:h val="0.17131574442308198"/>
        </c:manualLayout>
      </c:layout>
      <c:txPr>
        <a:bodyPr/>
        <a:lstStyle/>
        <a:p>
          <a:pPr>
            <a:defRPr sz="2800" b="1" u="none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89501312335949E-2"/>
          <c:y val="3.6894624524499951E-2"/>
          <c:w val="0.95163812335960063"/>
          <c:h val="0.773492181184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  <a:ln w="63500">
              <a:noFill/>
            </a:ln>
          </c:spPr>
          <c:dLbls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3.6</c:v>
                </c:pt>
                <c:pt idx="1">
                  <c:v>2.9</c:v>
                </c:pt>
                <c:pt idx="2">
                  <c:v>2.8</c:v>
                </c:pt>
                <c:pt idx="3">
                  <c:v>2.2000000000000002</c:v>
                </c:pt>
                <c:pt idx="4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rect">
                <a:fillToRect l="100000" t="100000"/>
              </a:path>
              <a:tileRect r="-100000" b="-100000"/>
            </a:gradFill>
            <a:ln w="88900" cmpd="sng">
              <a:noFill/>
              <a:prstDash val="sysDot"/>
            </a:ln>
          </c:spPr>
          <c:dLbls>
            <c:dLbl>
              <c:idx val="1"/>
              <c:layout>
                <c:manualLayout>
                  <c:x val="2.6079381617116214E-2"/>
                  <c:y val="-2.4840745394486686E-3"/>
                </c:manualLayout>
              </c:layout>
              <c:showVal val="1"/>
            </c:dLbl>
            <c:dLbl>
              <c:idx val="2"/>
              <c:layout>
                <c:manualLayout>
                  <c:x val="1.9216386454717203E-2"/>
                  <c:y val="4.968149078897339E-3"/>
                </c:manualLayout>
              </c:layout>
              <c:showVal val="1"/>
            </c:dLbl>
            <c:dLbl>
              <c:idx val="3"/>
              <c:layout>
                <c:manualLayout>
                  <c:x val="1.2599217459627282E-2"/>
                  <c:y val="-6.3876299210614271E-17"/>
                </c:manualLayout>
              </c:layout>
              <c:showVal val="1"/>
            </c:dLbl>
            <c:dLbl>
              <c:idx val="4"/>
              <c:layout>
                <c:manualLayout>
                  <c:x val="1.3725990324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u="sng">
                    <a:solidFill>
                      <a:schemeClr val="accent2">
                        <a:lumMod val="50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1.2</c:v>
                </c:pt>
                <c:pt idx="1">
                  <c:v>2.2000000000000002</c:v>
                </c:pt>
                <c:pt idx="2">
                  <c:v>1.5</c:v>
                </c:pt>
                <c:pt idx="3">
                  <c:v>1.2</c:v>
                </c:pt>
                <c:pt idx="4">
                  <c:v>1.6</c:v>
                </c:pt>
              </c:numCache>
            </c:numRef>
          </c:val>
        </c:ser>
        <c:dLbls>
          <c:showVal val="1"/>
        </c:dLbls>
        <c:axId val="82002304"/>
        <c:axId val="82027648"/>
      </c:barChart>
      <c:catAx>
        <c:axId val="82002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Bookman Old Style" pitchFamily="18" charset="0"/>
              </a:defRPr>
            </a:pPr>
            <a:endParaRPr lang="ru-RU"/>
          </a:p>
        </c:txPr>
        <c:crossAx val="82027648"/>
        <c:crosses val="autoZero"/>
        <c:auto val="1"/>
        <c:lblAlgn val="ctr"/>
        <c:lblOffset val="100"/>
      </c:catAx>
      <c:valAx>
        <c:axId val="82027648"/>
        <c:scaling>
          <c:orientation val="minMax"/>
          <c:max val="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2002304"/>
        <c:crosses val="autoZero"/>
        <c:crossBetween val="between"/>
        <c:majorUnit val="30"/>
        <c:minorUnit val="4"/>
      </c:valAx>
    </c:plotArea>
    <c:legend>
      <c:legendPos val="t"/>
      <c:legendEntry>
        <c:idx val="0"/>
        <c:txPr>
          <a:bodyPr/>
          <a:lstStyle/>
          <a:p>
            <a:pPr>
              <a:defRPr sz="2800" b="1" u="none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 u="sng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0031107654705042"/>
          <c:y val="5.6865469198556728E-2"/>
          <c:w val="0.69968892345294953"/>
          <c:h val="0.17131574442308198"/>
        </c:manualLayout>
      </c:layout>
      <c:txPr>
        <a:bodyPr/>
        <a:lstStyle/>
        <a:p>
          <a:pPr>
            <a:defRPr sz="2800" b="1" u="none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00B050"/>
                </a:solidFill>
              </a:defRPr>
            </a:pPr>
            <a:r>
              <a:rPr lang="ru-RU" sz="2400" dirty="0" smtClean="0"/>
              <a:t>ЦВЗ</a:t>
            </a:r>
            <a:endParaRPr lang="ru-RU" sz="2400" dirty="0"/>
          </a:p>
        </c:rich>
      </c:tx>
      <c:layout>
        <c:manualLayout>
          <c:xMode val="edge"/>
          <c:yMode val="edge"/>
          <c:x val="0.19369362479172061"/>
          <c:y val="0.14183041370849345"/>
        </c:manualLayout>
      </c:layout>
    </c:title>
    <c:plotArea>
      <c:layout>
        <c:manualLayout>
          <c:layoutTarget val="inner"/>
          <c:xMode val="edge"/>
          <c:yMode val="edge"/>
          <c:x val="9.7787794762462632E-2"/>
          <c:y val="0.18493065335082895"/>
          <c:w val="0.93304825791981061"/>
          <c:h val="0.6396758641548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ЦВЗ в РБ</c:v>
                </c:pt>
              </c:strCache>
            </c:strRef>
          </c:tx>
          <c:spPr>
            <a:solidFill>
              <a:srgbClr val="00B050"/>
            </a:solidFill>
            <a:ln w="63500">
              <a:noFill/>
            </a:ln>
          </c:spPr>
          <c:dLbls>
            <c:dLbl>
              <c:idx val="0"/>
              <c:layout>
                <c:manualLayout>
                  <c:x val="-4.2331020085015474E-3"/>
                  <c:y val="-8.1338559979822114E-3"/>
                </c:manualLayout>
              </c:layout>
              <c:showVal val="1"/>
            </c:dLbl>
            <c:dLbl>
              <c:idx val="1"/>
              <c:layout>
                <c:manualLayout>
                  <c:x val="1.256137615506377E-3"/>
                  <c:y val="4.3579992613433354E-3"/>
                </c:manualLayout>
              </c:layout>
              <c:showVal val="1"/>
            </c:dLbl>
            <c:dLbl>
              <c:idx val="2"/>
              <c:layout>
                <c:manualLayout>
                  <c:x val="-5.6938927396142501E-2"/>
                  <c:y val="-8.5162490827827064E-2"/>
                </c:manualLayout>
              </c:layout>
              <c:showVal val="1"/>
            </c:dLbl>
            <c:dLbl>
              <c:idx val="3"/>
              <c:layout>
                <c:manualLayout>
                  <c:x val="-3.6111111111111212E-2"/>
                  <c:y val="-6.3491873040250734E-3"/>
                </c:manualLayout>
              </c:layout>
              <c:showVal val="1"/>
            </c:dLbl>
            <c:dLbl>
              <c:idx val="4"/>
              <c:layout>
                <c:manualLayout>
                  <c:x val="-1.6666666666666701E-2"/>
                  <c:y val="-1.2698374608050183E-2"/>
                </c:manualLayout>
              </c:layout>
              <c:showVal val="1"/>
            </c:dLbl>
            <c:dLbl>
              <c:idx val="5"/>
              <c:layout>
                <c:manualLayout>
                  <c:x val="-1.5277777777777781E-2"/>
                  <c:y val="-6.349520594697213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5647.9</c:v>
                </c:pt>
                <c:pt idx="1">
                  <c:v>6062.9</c:v>
                </c:pt>
              </c:numCache>
            </c:numRef>
          </c:val>
        </c:ser>
        <c:axId val="70765952"/>
        <c:axId val="71459968"/>
      </c:barChart>
      <c:catAx>
        <c:axId val="70765952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1600" b="1">
                <a:solidFill>
                  <a:srgbClr val="00B050"/>
                </a:solidFill>
              </a:defRPr>
            </a:pPr>
            <a:endParaRPr lang="ru-RU"/>
          </a:p>
        </c:txPr>
        <c:crossAx val="71459968"/>
        <c:crosses val="autoZero"/>
        <c:lblAlgn val="ctr"/>
        <c:lblOffset val="100"/>
        <c:tickLblSkip val="1"/>
      </c:catAx>
      <c:valAx>
        <c:axId val="71459968"/>
        <c:scaling>
          <c:orientation val="minMax"/>
          <c:max val="6500"/>
          <c:min val="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rgbClr val="00B050"/>
                </a:solidFill>
              </a:defRPr>
            </a:pPr>
            <a:endParaRPr lang="ru-RU"/>
          </a:p>
        </c:txPr>
        <c:crossAx val="70765952"/>
        <c:crosses val="autoZero"/>
        <c:crossBetween val="between"/>
        <c:majorUnit val="10000"/>
        <c:min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89501312335949E-2"/>
          <c:y val="3.6894624524499951E-2"/>
          <c:w val="0.95163812335960063"/>
          <c:h val="0.773492181184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CC"/>
            </a:solidFill>
            <a:ln w="63500">
              <a:noFill/>
            </a:ln>
          </c:spPr>
          <c:dPt>
            <c:idx val="5"/>
            <c:spPr>
              <a:solidFill>
                <a:srgbClr val="FF0000"/>
              </a:solidFill>
              <a:ln w="63500">
                <a:noFill/>
              </a:ln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Bookman Old Style" pitchFamily="18" charset="0"/>
                      </a:defRPr>
                    </a:pPr>
                    <a:r>
                      <a:rPr lang="en-US" sz="1800" smtClean="0"/>
                      <a:t>15</a:t>
                    </a:r>
                    <a:r>
                      <a:rPr lang="ru-RU" sz="1800" smtClean="0"/>
                      <a:t>*</a:t>
                    </a:r>
                    <a:endParaRPr lang="en-US" sz="180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10.4</c:v>
                </c:pt>
                <c:pt idx="1">
                  <c:v>17.5</c:v>
                </c:pt>
                <c:pt idx="2">
                  <c:v>14.1</c:v>
                </c:pt>
                <c:pt idx="3">
                  <c:v>10.3</c:v>
                </c:pt>
                <c:pt idx="4">
                  <c:v>10.3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88900" cmpd="sng">
              <a:noFill/>
              <a:prstDash val="sysDot"/>
            </a:ln>
          </c:spPr>
          <c:dLbls>
            <c:dLbl>
              <c:idx val="1"/>
              <c:layout>
                <c:manualLayout>
                  <c:x val="2.6079381617116214E-2"/>
                  <c:y val="-2.4840745394486686E-3"/>
                </c:manualLayout>
              </c:layout>
              <c:showVal val="1"/>
            </c:dLbl>
            <c:dLbl>
              <c:idx val="2"/>
              <c:layout>
                <c:manualLayout>
                  <c:x val="1.9216386454717203E-2"/>
                  <c:y val="4.968149078897339E-3"/>
                </c:manualLayout>
              </c:layout>
              <c:showVal val="1"/>
            </c:dLbl>
            <c:dLbl>
              <c:idx val="3"/>
              <c:layout>
                <c:manualLayout>
                  <c:x val="1.2599217459627282E-2"/>
                  <c:y val="-6.3876299210614271E-17"/>
                </c:manualLayout>
              </c:layout>
              <c:showVal val="1"/>
            </c:dLbl>
            <c:dLbl>
              <c:idx val="4"/>
              <c:layout>
                <c:manualLayout>
                  <c:x val="1.3725990324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u="sng">
                    <a:solidFill>
                      <a:srgbClr val="3333FF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9.3000000000000007</c:v>
                </c:pt>
                <c:pt idx="1">
                  <c:v>12.7</c:v>
                </c:pt>
                <c:pt idx="2">
                  <c:v>12.4</c:v>
                </c:pt>
                <c:pt idx="3">
                  <c:v>12.3</c:v>
                </c:pt>
                <c:pt idx="4">
                  <c:v>11.1</c:v>
                </c:pt>
              </c:numCache>
            </c:numRef>
          </c:val>
        </c:ser>
        <c:dLbls>
          <c:showVal val="1"/>
        </c:dLbls>
        <c:axId val="82210816"/>
        <c:axId val="82212352"/>
      </c:barChart>
      <c:catAx>
        <c:axId val="8221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82212352"/>
        <c:crosses val="autoZero"/>
        <c:auto val="1"/>
        <c:lblAlgn val="ctr"/>
        <c:lblOffset val="100"/>
      </c:catAx>
      <c:valAx>
        <c:axId val="82212352"/>
        <c:scaling>
          <c:orientation val="minMax"/>
          <c:max val="25"/>
          <c:min val="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2210816"/>
        <c:crosses val="autoZero"/>
        <c:crossBetween val="between"/>
        <c:majorUnit val="30"/>
        <c:minorUnit val="4"/>
      </c:valAx>
    </c:plotArea>
    <c:legend>
      <c:legendPos val="t"/>
      <c:legendEntry>
        <c:idx val="0"/>
        <c:txPr>
          <a:bodyPr/>
          <a:lstStyle/>
          <a:p>
            <a:pPr>
              <a:defRPr sz="1800" b="1" u="none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u="sng">
                <a:solidFill>
                  <a:srgbClr val="3333FF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306645108575805"/>
          <c:y val="5.6865469198556728E-2"/>
          <c:w val="0.41693354891424189"/>
          <c:h val="0.17131574442308198"/>
        </c:manualLayout>
      </c:layout>
      <c:txPr>
        <a:bodyPr/>
        <a:lstStyle/>
        <a:p>
          <a:pPr>
            <a:defRPr sz="1800" b="1" u="none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89501312335949E-2"/>
          <c:y val="3.6894624524499951E-2"/>
          <c:w val="0.95163812335960063"/>
          <c:h val="0.773492181184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 w="63500">
              <a:noFill/>
            </a:ln>
          </c:spPr>
          <c:dPt>
            <c:idx val="5"/>
            <c:spPr>
              <a:solidFill>
                <a:srgbClr val="FF0000"/>
              </a:solidFill>
              <a:ln w="63500">
                <a:noFill/>
              </a:ln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0000"/>
                        </a:solidFill>
                        <a:latin typeface="Bookman Old Style" pitchFamily="18" charset="0"/>
                      </a:defRPr>
                    </a:pPr>
                    <a:r>
                      <a:rPr lang="en-US" smtClean="0"/>
                      <a:t>35,5</a:t>
                    </a:r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41.8</c:v>
                </c:pt>
                <c:pt idx="1">
                  <c:v>35.800000000000004</c:v>
                </c:pt>
                <c:pt idx="2">
                  <c:v>37.1</c:v>
                </c:pt>
                <c:pt idx="3">
                  <c:v>31.2</c:v>
                </c:pt>
                <c:pt idx="4">
                  <c:v>32.9</c:v>
                </c:pt>
                <c:pt idx="5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FFFF"/>
            </a:solidFill>
            <a:ln w="88900" cmpd="sng">
              <a:noFill/>
              <a:prstDash val="sysDot"/>
            </a:ln>
          </c:spPr>
          <c:dLbls>
            <c:dLbl>
              <c:idx val="0"/>
              <c:layout>
                <c:manualLayout>
                  <c:x val="9.6081932273586034E-3"/>
                  <c:y val="-1.2822524224035176E-2"/>
                </c:manualLayout>
              </c:layout>
              <c:showVal val="1"/>
            </c:dLbl>
            <c:dLbl>
              <c:idx val="1"/>
              <c:layout>
                <c:manualLayout>
                  <c:x val="2.6079381617116214E-2"/>
                  <c:y val="-2.4840745394486686E-3"/>
                </c:manualLayout>
              </c:layout>
              <c:showVal val="1"/>
            </c:dLbl>
            <c:dLbl>
              <c:idx val="2"/>
              <c:layout>
                <c:manualLayout>
                  <c:x val="1.9216386454717203E-2"/>
                  <c:y val="4.968149078897339E-3"/>
                </c:manualLayout>
              </c:layout>
              <c:showVal val="1"/>
            </c:dLbl>
            <c:dLbl>
              <c:idx val="3"/>
              <c:layout>
                <c:manualLayout>
                  <c:x val="1.2599217459627282E-2"/>
                  <c:y val="-6.3876299210614271E-17"/>
                </c:manualLayout>
              </c:layout>
              <c:showVal val="1"/>
            </c:dLbl>
            <c:dLbl>
              <c:idx val="4"/>
              <c:layout>
                <c:manualLayout>
                  <c:x val="1.3725990324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u="sng">
                    <a:solidFill>
                      <a:srgbClr val="3333FF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41.9</c:v>
                </c:pt>
                <c:pt idx="1">
                  <c:v>39.4</c:v>
                </c:pt>
                <c:pt idx="2">
                  <c:v>29.9</c:v>
                </c:pt>
                <c:pt idx="3">
                  <c:v>26.2</c:v>
                </c:pt>
                <c:pt idx="4">
                  <c:v>32.800000000000004</c:v>
                </c:pt>
              </c:numCache>
            </c:numRef>
          </c:val>
        </c:ser>
        <c:dLbls>
          <c:showVal val="1"/>
        </c:dLbls>
        <c:axId val="82350848"/>
        <c:axId val="82352384"/>
      </c:barChart>
      <c:catAx>
        <c:axId val="82350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82352384"/>
        <c:crosses val="autoZero"/>
        <c:auto val="1"/>
        <c:lblAlgn val="ctr"/>
        <c:lblOffset val="100"/>
      </c:catAx>
      <c:valAx>
        <c:axId val="82352384"/>
        <c:scaling>
          <c:orientation val="minMax"/>
          <c:max val="50"/>
          <c:min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2350848"/>
        <c:crosses val="autoZero"/>
        <c:crossBetween val="between"/>
        <c:majorUnit val="130"/>
        <c:minorUnit val="4"/>
      </c:valAx>
    </c:plotArea>
    <c:legend>
      <c:legendPos val="t"/>
      <c:legendEntry>
        <c:idx val="0"/>
        <c:txPr>
          <a:bodyPr/>
          <a:lstStyle/>
          <a:p>
            <a:pPr>
              <a:defRPr sz="1800" b="1" u="none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u="sng">
                <a:solidFill>
                  <a:srgbClr val="3333FF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50280356054355"/>
          <c:y val="0"/>
          <c:w val="0.39497196439456528"/>
          <c:h val="0.17131574442308198"/>
        </c:manualLayout>
      </c:layout>
      <c:txPr>
        <a:bodyPr/>
        <a:lstStyle/>
        <a:p>
          <a:pPr>
            <a:defRPr sz="1800" b="1" u="none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0.11241768932581062"/>
          <c:w val="0.88276811835721958"/>
          <c:h val="0.764521314210237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66FFFF"/>
            </a:solidFill>
          </c:spPr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7.0080513497028695E-3"/>
                  <c:y val="-2.9152604934457132E-2"/>
                </c:manualLayout>
              </c:layout>
              <c:showVal val="1"/>
            </c:dLbl>
            <c:dLbl>
              <c:idx val="1"/>
              <c:layout>
                <c:manualLayout>
                  <c:x val="1.0512077024554299E-2"/>
                  <c:y val="-2.9152604934457132E-2"/>
                </c:manualLayout>
              </c:layout>
              <c:showVal val="1"/>
            </c:dLbl>
            <c:dLbl>
              <c:idx val="2"/>
              <c:layout>
                <c:manualLayout>
                  <c:x val="1.1680085582838116E-2"/>
                  <c:y val="-1.4576302467228568E-2"/>
                </c:manualLayout>
              </c:layout>
              <c:showVal val="1"/>
            </c:dLbl>
            <c:dLbl>
              <c:idx val="3"/>
              <c:layout>
                <c:manualLayout>
                  <c:x val="9.3440684662704828E-3"/>
                  <c:y val="-3.2067865427902867E-2"/>
                </c:manualLayout>
              </c:layout>
              <c:showVal val="1"/>
            </c:dLbl>
            <c:dLbl>
              <c:idx val="4"/>
              <c:layout>
                <c:manualLayout>
                  <c:x val="5.8400427914190589E-3"/>
                  <c:y val="-2.9152604934457132E-2"/>
                </c:manualLayout>
              </c:layout>
              <c:showVal val="1"/>
            </c:dLbl>
            <c:dLbl>
              <c:idx val="5"/>
              <c:layout>
                <c:manualLayout>
                  <c:x val="8.1760599079866818E-3"/>
                  <c:y val="-2.0406823454120003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  <a:latin typeface="Bookman Old Style" pitchFamily="18" charset="0"/>
                    </a:defRPr>
                  </a:pPr>
                  <a:endParaRPr lang="ru-RU"/>
                </a:p>
              </c:txPr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1.5</c:v>
                </c:pt>
                <c:pt idx="1">
                  <c:v>3.5</c:v>
                </c:pt>
                <c:pt idx="2">
                  <c:v>1.1000000000000001</c:v>
                </c:pt>
                <c:pt idx="3">
                  <c:v>1.6</c:v>
                </c:pt>
                <c:pt idx="4">
                  <c:v>1.5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FF33"/>
            </a:solidFill>
          </c:spPr>
          <c:dPt>
            <c:idx val="5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1.7520128374257177E-2"/>
                  <c:y val="-1.3512576709226414E-2"/>
                </c:manualLayout>
              </c:layout>
              <c:showVal val="1"/>
            </c:dLbl>
            <c:dLbl>
              <c:idx val="1"/>
              <c:layout>
                <c:manualLayout>
                  <c:x val="1.2848094141121919E-2"/>
                  <c:y val="-1.906695051901143E-2"/>
                </c:manualLayout>
              </c:layout>
              <c:showVal val="1"/>
            </c:dLbl>
            <c:dLbl>
              <c:idx val="2"/>
              <c:layout>
                <c:manualLayout>
                  <c:x val="1.5184111257689547E-2"/>
                  <c:y val="-2.3833688148764295E-2"/>
                </c:manualLayout>
              </c:layout>
              <c:showVal val="1"/>
            </c:dLbl>
            <c:dLbl>
              <c:idx val="3"/>
              <c:layout>
                <c:manualLayout>
                  <c:x val="7.0080513497028695E-3"/>
                  <c:y val="-1.9066950519011409E-2"/>
                </c:manualLayout>
              </c:layout>
              <c:showVal val="1"/>
            </c:dLbl>
            <c:dLbl>
              <c:idx val="4"/>
              <c:layout>
                <c:manualLayout>
                  <c:x val="4.6720342331352414E-3"/>
                  <c:y val="-2.8600425778517107E-2"/>
                </c:manualLayout>
              </c:layout>
              <c:showVal val="1"/>
            </c:dLbl>
            <c:dLbl>
              <c:idx val="5"/>
              <c:layout>
                <c:manualLayout>
                  <c:x val="2.1024154049108588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635211981597336E-2"/>
                  <c:y val="-1.9066950519011409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2000" b="1" u="sng">
                    <a:solidFill>
                      <a:srgbClr val="0000CC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5.4</c:v>
                </c:pt>
                <c:pt idx="3">
                  <c:v>4.3</c:v>
                </c:pt>
                <c:pt idx="4">
                  <c:v>3.2</c:v>
                </c:pt>
              </c:numCache>
            </c:numRef>
          </c:val>
        </c:ser>
        <c:shape val="cylinder"/>
        <c:axId val="82699392"/>
        <c:axId val="82700928"/>
        <c:axId val="0"/>
      </c:bar3DChart>
      <c:catAx>
        <c:axId val="82699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Bookman Old Style" pitchFamily="18" charset="0"/>
              </a:defRPr>
            </a:pPr>
            <a:endParaRPr lang="ru-RU"/>
          </a:p>
        </c:txPr>
        <c:crossAx val="82700928"/>
        <c:crosses val="autoZero"/>
        <c:auto val="1"/>
        <c:lblAlgn val="ctr"/>
        <c:lblOffset val="100"/>
      </c:catAx>
      <c:valAx>
        <c:axId val="82700928"/>
        <c:scaling>
          <c:orientation val="minMax"/>
          <c:max val="7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2699392"/>
        <c:crosses val="autoZero"/>
        <c:crossBetween val="between"/>
        <c:majorUnit val="10000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u="sng">
                <a:solidFill>
                  <a:srgbClr val="0000CC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925871739048867"/>
          <c:y val="0.14843175053817551"/>
          <c:w val="0.23726364840992656"/>
          <c:h val="0.14321228651455592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873878440468704"/>
          <c:y val="0.26063751641811966"/>
        </c:manualLayout>
      </c:layout>
      <c:overlay val="1"/>
      <c:txPr>
        <a:bodyPr/>
        <a:lstStyle/>
        <a:p>
          <a:pPr>
            <a:defRPr>
              <a:solidFill>
                <a:srgbClr val="0000CC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656791306803923E-4"/>
          <c:y val="0.19301581427927161"/>
          <c:w val="0.99236960261182938"/>
          <c:h val="0.80698418572072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"/>
          <c:dPt>
            <c:idx val="0"/>
            <c:spPr>
              <a:solidFill>
                <a:srgbClr val="FF9933"/>
              </a:solidFill>
            </c:spPr>
          </c:dPt>
          <c:dPt>
            <c:idx val="1"/>
            <c:spPr>
              <a:solidFill>
                <a:srgbClr val="F79646">
                  <a:lumMod val="20000"/>
                  <a:lumOff val="80000"/>
                </a:srgbClr>
              </a:solidFill>
            </c:spPr>
          </c:dPt>
          <c:dLbls>
            <c:dLbl>
              <c:idx val="0"/>
              <c:layout>
                <c:manualLayout>
                  <c:x val="-0.33690334787561088"/>
                  <c:y val="-0.2250132133903313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00CC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0000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БСМП</c:v>
                </c:pt>
                <c:pt idx="1">
                  <c:v>зона РСЦ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85374946569194"/>
          <c:y val="0.23988818245016699"/>
        </c:manualLayout>
      </c:layout>
      <c:overlay val="1"/>
      <c:txPr>
        <a:bodyPr/>
        <a:lstStyle/>
        <a:p>
          <a:pPr>
            <a:defRPr>
              <a:solidFill>
                <a:srgbClr val="0000CC"/>
              </a:solidFill>
            </a:defRPr>
          </a:pPr>
          <a:endParaRPr lang="ru-RU"/>
        </a:p>
      </c:txPr>
    </c:title>
    <c:view3D>
      <c:rotX val="30"/>
      <c:rotY val="210"/>
      <c:perspective val="30"/>
    </c:view3D>
    <c:plotArea>
      <c:layout>
        <c:manualLayout>
          <c:layoutTarget val="inner"/>
          <c:xMode val="edge"/>
          <c:yMode val="edge"/>
          <c:x val="4.8656791306803923E-4"/>
          <c:y val="0.19301581427927161"/>
          <c:w val="0.99236960261182938"/>
          <c:h val="0.80698418572072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2"/>
          <c:dPt>
            <c:idx val="0"/>
            <c:spPr>
              <a:solidFill>
                <a:srgbClr val="FF9933"/>
              </a:solidFill>
            </c:spPr>
          </c:dPt>
          <c:dPt>
            <c:idx val="1"/>
            <c:spPr>
              <a:solidFill>
                <a:srgbClr val="F79646">
                  <a:lumMod val="20000"/>
                  <a:lumOff val="80000"/>
                </a:srgbClr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b="1">
                    <a:solidFill>
                      <a:srgbClr val="0000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БСМП</c:v>
                </c:pt>
                <c:pt idx="1">
                  <c:v>зона РСЦ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83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3.6150007549018787E-2"/>
          <c:w val="0.88276811835721958"/>
          <c:h val="0.796524691700921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-1.1680085582837904E-3"/>
                  <c:y val="-1.2780383500061988E-2"/>
                </c:manualLayout>
              </c:layout>
              <c:showVal val="1"/>
            </c:dLbl>
            <c:dLbl>
              <c:idx val="1"/>
              <c:layout>
                <c:manualLayout>
                  <c:x val="-1.1680085582838119E-3"/>
                  <c:y val="-1.0224306800049592E-2"/>
                </c:manualLayout>
              </c:layout>
              <c:showVal val="1"/>
            </c:dLbl>
            <c:dLbl>
              <c:idx val="2"/>
              <c:layout>
                <c:manualLayout>
                  <c:x val="3.5040256748514347E-3"/>
                  <c:y val="-2.5560767000123989E-2"/>
                </c:manualLayout>
              </c:layout>
              <c:showVal val="1"/>
            </c:dLbl>
            <c:dLbl>
              <c:idx val="3"/>
              <c:layout>
                <c:manualLayout>
                  <c:x val="-2.3360171165677074E-3"/>
                  <c:y val="-2.8116843700136378E-2"/>
                </c:manualLayout>
              </c:layout>
              <c:showVal val="1"/>
            </c:dLbl>
            <c:dLbl>
              <c:idx val="4"/>
              <c:layout>
                <c:manualLayout>
                  <c:x val="9.3440684662704828E-3"/>
                  <c:y val="-1.7892536900086787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67.599999999999994</c:v>
                </c:pt>
                <c:pt idx="1">
                  <c:v>83.8</c:v>
                </c:pt>
                <c:pt idx="2">
                  <c:v>83.8</c:v>
                </c:pt>
                <c:pt idx="3">
                  <c:v>68.599999999999994</c:v>
                </c:pt>
                <c:pt idx="4">
                  <c:v>86.4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635211981597336E-2"/>
                  <c:y val="-1.2435011246737487E-2"/>
                </c:manualLayout>
              </c:layout>
              <c:showVal val="1"/>
            </c:dLbl>
            <c:dLbl>
              <c:idx val="1"/>
              <c:layout>
                <c:manualLayout>
                  <c:x val="1.2848094141121919E-2"/>
                  <c:y val="-1.906695051901143E-2"/>
                </c:manualLayout>
              </c:layout>
              <c:showVal val="1"/>
            </c:dLbl>
            <c:dLbl>
              <c:idx val="2"/>
              <c:layout>
                <c:manualLayout>
                  <c:x val="1.5184111257689547E-2"/>
                  <c:y val="-2.3833688148764295E-2"/>
                </c:manualLayout>
              </c:layout>
              <c:showVal val="1"/>
            </c:dLbl>
            <c:dLbl>
              <c:idx val="3"/>
              <c:layout>
                <c:manualLayout>
                  <c:x val="1.4016102699405735E-2"/>
                  <c:y val="-2.6251511506773018E-2"/>
                </c:manualLayout>
              </c:layout>
              <c:showVal val="1"/>
            </c:dLbl>
            <c:dLbl>
              <c:idx val="4"/>
              <c:layout>
                <c:manualLayout>
                  <c:x val="1.8688136932540976E-2"/>
                  <c:y val="-2.8600425778517107E-2"/>
                </c:manualLayout>
              </c:layout>
              <c:showVal val="1"/>
            </c:dLbl>
            <c:dLbl>
              <c:idx val="5"/>
              <c:layout>
                <c:manualLayout>
                  <c:x val="2.1024154049108588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635211981597336E-2"/>
                  <c:y val="-1.9066950519011409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800" b="1" u="sng">
                    <a:solidFill>
                      <a:schemeClr val="tx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84.4</c:v>
                </c:pt>
                <c:pt idx="1">
                  <c:v>91.9</c:v>
                </c:pt>
                <c:pt idx="2">
                  <c:v>86.1</c:v>
                </c:pt>
                <c:pt idx="3">
                  <c:v>80.3</c:v>
                </c:pt>
                <c:pt idx="4">
                  <c:v>78.900000000000006</c:v>
                </c:pt>
              </c:numCache>
            </c:numRef>
          </c:val>
        </c:ser>
        <c:shape val="box"/>
        <c:axId val="82882944"/>
        <c:axId val="82884480"/>
        <c:axId val="0"/>
      </c:bar3DChart>
      <c:catAx>
        <c:axId val="82882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82884480"/>
        <c:crosses val="autoZero"/>
        <c:auto val="1"/>
        <c:lblAlgn val="ctr"/>
        <c:lblOffset val="100"/>
      </c:catAx>
      <c:valAx>
        <c:axId val="82884480"/>
        <c:scaling>
          <c:orientation val="minMax"/>
          <c:max val="100"/>
          <c:min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2882944"/>
        <c:crosses val="autoZero"/>
        <c:crossBetween val="between"/>
        <c:majorUnit val="10000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u="sng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20663708447459"/>
          <c:y val="1.0727471504776446E-4"/>
          <c:w val="0.26249146981627297"/>
          <c:h val="0.15866111494858057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2311920297144163"/>
          <c:y val="3.3157067527780699E-2"/>
        </c:manualLayout>
      </c:layout>
      <c:txPr>
        <a:bodyPr/>
        <a:lstStyle/>
        <a:p>
          <a:pPr>
            <a:defRPr>
              <a:solidFill>
                <a:srgbClr val="3333FF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3.6150007549018787E-2"/>
          <c:w val="0.88276811835721958"/>
          <c:h val="0.764681792853738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БСМП</c:v>
                </c:pt>
              </c:strCache>
            </c:strRef>
          </c:tx>
          <c:spPr>
            <a:solidFill>
              <a:srgbClr val="3333FF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541</c:v>
                </c:pt>
                <c:pt idx="1">
                  <c:v>717</c:v>
                </c:pt>
                <c:pt idx="2">
                  <c:v>823</c:v>
                </c:pt>
                <c:pt idx="3">
                  <c:v>780</c:v>
                </c:pt>
                <c:pt idx="4">
                  <c:v>1095</c:v>
                </c:pt>
                <c:pt idx="5">
                  <c:v>1661</c:v>
                </c:pt>
                <c:pt idx="6">
                  <c:v>2006</c:v>
                </c:pt>
              </c:numCache>
            </c:numRef>
          </c:val>
        </c:ser>
        <c:shape val="cylinder"/>
        <c:axId val="83949824"/>
        <c:axId val="84335232"/>
        <c:axId val="0"/>
      </c:bar3DChart>
      <c:catAx>
        <c:axId val="83949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84335232"/>
        <c:crosses val="autoZero"/>
        <c:auto val="1"/>
        <c:lblAlgn val="ctr"/>
        <c:lblOffset val="100"/>
      </c:catAx>
      <c:valAx>
        <c:axId val="84335232"/>
        <c:scaling>
          <c:orientation val="minMax"/>
          <c:max val="2100"/>
          <c:min val="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3949824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0586693401971737"/>
          <c:y val="0.22016556012416183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656791306803923E-4"/>
          <c:y val="0.19301581427927161"/>
          <c:w val="0.99236960261182938"/>
          <c:h val="0.80698418572072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7287040769228146"/>
                  <c:y val="-0.1250971769537399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БСМП</c:v>
                </c:pt>
                <c:pt idx="1">
                  <c:v>зона РСЦ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541</c:v>
                </c:pt>
                <c:pt idx="1">
                  <c:v>365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0586693401971737"/>
          <c:y val="0.22016556012416183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view3D>
      <c:rotX val="30"/>
      <c:rotY val="210"/>
      <c:perspective val="30"/>
    </c:view3D>
    <c:plotArea>
      <c:layout>
        <c:manualLayout>
          <c:layoutTarget val="inner"/>
          <c:xMode val="edge"/>
          <c:yMode val="edge"/>
          <c:x val="4.8656791306803923E-4"/>
          <c:y val="0.19301581427927161"/>
          <c:w val="0.99236960261182938"/>
          <c:h val="0.80698418572072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2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7170869890077539"/>
                  <c:y val="6.4818886607339032E-2"/>
                </c:manualLayout>
              </c:layout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БСМП</c:v>
                </c:pt>
                <c:pt idx="1">
                  <c:v>зона РСЦ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2006</c:v>
                </c:pt>
                <c:pt idx="1">
                  <c:v>3090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9.0940416342628602E-2"/>
          <c:y val="1.3320420799435033E-2"/>
        </c:manualLayout>
      </c:layout>
      <c:txPr>
        <a:bodyPr/>
        <a:lstStyle/>
        <a:p>
          <a:pPr>
            <a:defRPr>
              <a:solidFill>
                <a:srgbClr val="CC0099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0.10904949532736415"/>
          <c:w val="0.88276811835721958"/>
          <c:h val="0.735982267408321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зоне РСЦ № 1</c:v>
                </c:pt>
              </c:strCache>
            </c:strRef>
          </c:tx>
          <c:spPr>
            <a:solidFill>
              <a:srgbClr val="CC0099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906</c:v>
                </c:pt>
                <c:pt idx="1">
                  <c:v>1985</c:v>
                </c:pt>
                <c:pt idx="2">
                  <c:v>2173</c:v>
                </c:pt>
                <c:pt idx="3">
                  <c:v>2644</c:v>
                </c:pt>
                <c:pt idx="4">
                  <c:v>3586</c:v>
                </c:pt>
                <c:pt idx="5">
                  <c:v>4622</c:v>
                </c:pt>
                <c:pt idx="6">
                  <c:v>5096</c:v>
                </c:pt>
              </c:numCache>
            </c:numRef>
          </c:val>
        </c:ser>
        <c:shape val="box"/>
        <c:axId val="85523840"/>
        <c:axId val="85152896"/>
        <c:axId val="0"/>
      </c:bar3DChart>
      <c:catAx>
        <c:axId val="8552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85152896"/>
        <c:crosses val="autoZero"/>
        <c:auto val="1"/>
        <c:lblAlgn val="ctr"/>
        <c:lblOffset val="100"/>
      </c:catAx>
      <c:valAx>
        <c:axId val="85152896"/>
        <c:scaling>
          <c:orientation val="minMax"/>
          <c:max val="6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5523840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ru-RU" sz="2400" dirty="0" smtClean="0"/>
              <a:t>АГ</a:t>
            </a:r>
            <a:endParaRPr lang="ru-RU" sz="2400" dirty="0"/>
          </a:p>
        </c:rich>
      </c:tx>
      <c:layout>
        <c:manualLayout>
          <c:xMode val="edge"/>
          <c:yMode val="edge"/>
          <c:x val="0.24535956236559622"/>
          <c:y val="6.7975762091255568E-2"/>
        </c:manualLayout>
      </c:layout>
    </c:title>
    <c:plotArea>
      <c:layout>
        <c:manualLayout>
          <c:layoutTarget val="inner"/>
          <c:xMode val="edge"/>
          <c:yMode val="edge"/>
          <c:x val="6.6951742080190349E-2"/>
          <c:y val="0.19072589005842266"/>
          <c:w val="0.93304825791981061"/>
          <c:h val="0.688504250570199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АГ в РБ</c:v>
                </c:pt>
              </c:strCache>
            </c:strRef>
          </c:tx>
          <c:spPr>
            <a:solidFill>
              <a:srgbClr val="FF0000"/>
            </a:solidFill>
            <a:ln w="63500">
              <a:noFill/>
            </a:ln>
          </c:spPr>
          <c:dLbls>
            <c:dLbl>
              <c:idx val="0"/>
              <c:layout>
                <c:manualLayout>
                  <c:x val="-9.7547958858415305E-3"/>
                  <c:y val="-1.0021035828724274E-2"/>
                </c:manualLayout>
              </c:layout>
              <c:showVal val="1"/>
            </c:dLbl>
            <c:dLbl>
              <c:idx val="1"/>
              <c:layout>
                <c:manualLayout>
                  <c:x val="-1.1129979393291821E-2"/>
                  <c:y val="-2.1128857601046089E-2"/>
                </c:manualLayout>
              </c:layout>
              <c:showVal val="1"/>
            </c:dLbl>
            <c:dLbl>
              <c:idx val="2"/>
              <c:layout>
                <c:manualLayout>
                  <c:x val="-2.7705766217144875E-2"/>
                  <c:y val="-0.11910719558793162"/>
                </c:manualLayout>
              </c:layout>
              <c:showVal val="1"/>
            </c:dLbl>
            <c:dLbl>
              <c:idx val="3"/>
              <c:layout>
                <c:manualLayout>
                  <c:x val="-3.6111111111111212E-2"/>
                  <c:y val="-6.3491873040250734E-3"/>
                </c:manualLayout>
              </c:layout>
              <c:showVal val="1"/>
            </c:dLbl>
            <c:dLbl>
              <c:idx val="4"/>
              <c:layout>
                <c:manualLayout>
                  <c:x val="-1.6666666666666701E-2"/>
                  <c:y val="-1.2698374608050183E-2"/>
                </c:manualLayout>
              </c:layout>
              <c:showVal val="1"/>
            </c:dLbl>
            <c:dLbl>
              <c:idx val="5"/>
              <c:layout>
                <c:manualLayout>
                  <c:x val="-1.5277777777777781E-2"/>
                  <c:y val="-6.349520594697213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10992.9</c:v>
                </c:pt>
                <c:pt idx="1">
                  <c:v>11260</c:v>
                </c:pt>
              </c:numCache>
            </c:numRef>
          </c:val>
        </c:ser>
        <c:axId val="75908992"/>
        <c:axId val="75910528"/>
      </c:barChart>
      <c:catAx>
        <c:axId val="75908992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ru-RU"/>
          </a:p>
        </c:txPr>
        <c:crossAx val="75910528"/>
        <c:crosses val="autoZero"/>
        <c:lblAlgn val="ctr"/>
        <c:lblOffset val="100"/>
        <c:tickLblSkip val="1"/>
      </c:catAx>
      <c:valAx>
        <c:axId val="75910528"/>
        <c:scaling>
          <c:orientation val="minMax"/>
          <c:max val="12000"/>
          <c:min val="1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5908992"/>
        <c:crosses val="autoZero"/>
        <c:crossBetween val="between"/>
        <c:majorUnit val="20000"/>
        <c:minorUnit val="50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615666635331113E-2"/>
          <c:y val="4.5894928617281956E-2"/>
          <c:w val="0.77713576696606368"/>
          <c:h val="0.839560220974493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*по зоне РСЦ № 1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2334370255156848E-2"/>
                  <c:y val="-6.3154944349508593E-2"/>
                </c:manualLayout>
              </c:layout>
              <c:showVal val="1"/>
            </c:dLbl>
            <c:dLbl>
              <c:idx val="1"/>
              <c:layout>
                <c:manualLayout>
                  <c:x val="-4.4092323075213866E-2"/>
                  <c:y val="-5.7413585772280541E-2"/>
                </c:manualLayout>
              </c:layout>
              <c:showVal val="1"/>
            </c:dLbl>
            <c:dLbl>
              <c:idx val="3"/>
              <c:layout>
                <c:manualLayout>
                  <c:x val="-2.4985649742621192E-2"/>
                  <c:y val="-8.6120378658420788E-2"/>
                </c:manualLayout>
              </c:layout>
              <c:showVal val="1"/>
            </c:dLbl>
            <c:dLbl>
              <c:idx val="5"/>
              <c:layout>
                <c:manualLayout>
                  <c:x val="-7.3487205125356472E-3"/>
                  <c:y val="-7.176698221535070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38.1</c:v>
                </c:pt>
                <c:pt idx="1">
                  <c:v>43.9</c:v>
                </c:pt>
                <c:pt idx="2">
                  <c:v>44.7</c:v>
                </c:pt>
                <c:pt idx="3">
                  <c:v>34.800000000000004</c:v>
                </c:pt>
                <c:pt idx="4">
                  <c:v>41.4</c:v>
                </c:pt>
                <c:pt idx="5">
                  <c:v>38.300000000000004</c:v>
                </c:pt>
                <c:pt idx="6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*в БСМП</c:v>
                </c:pt>
              </c:strCache>
            </c:strRef>
          </c:tx>
          <c:spPr>
            <a:ln w="88900">
              <a:solidFill>
                <a:srgbClr val="3333FF"/>
              </a:solidFill>
              <a:prstDash val="sysDot"/>
            </a:ln>
          </c:spPr>
          <c:marker>
            <c:symbol val="square"/>
            <c:size val="8"/>
            <c:spPr>
              <a:solidFill>
                <a:srgbClr val="3333FF"/>
              </a:solidFill>
            </c:spPr>
          </c:marker>
          <c:dLbls>
            <c:dLbl>
              <c:idx val="0"/>
              <c:layout>
                <c:manualLayout>
                  <c:x val="-4.8501555382735255E-2"/>
                  <c:y val="-5.1672227195052489E-2"/>
                </c:manualLayout>
              </c:layout>
              <c:showVal val="1"/>
            </c:dLbl>
            <c:dLbl>
              <c:idx val="1"/>
              <c:layout>
                <c:manualLayout>
                  <c:x val="-2.6455393845128298E-2"/>
                  <c:y val="-6.8896302926736638E-2"/>
                </c:manualLayout>
              </c:layout>
              <c:showVal val="1"/>
            </c:dLbl>
            <c:dLbl>
              <c:idx val="2"/>
              <c:layout>
                <c:manualLayout>
                  <c:x val="-3.0864626152649705E-2"/>
                  <c:y val="-6.0284265060894543E-2"/>
                </c:manualLayout>
              </c:layout>
              <c:showVal val="1"/>
            </c:dLbl>
            <c:dLbl>
              <c:idx val="3"/>
              <c:layout>
                <c:manualLayout>
                  <c:x val="-2.4985649742621192E-2"/>
                  <c:y val="5.1672227195052489E-2"/>
                </c:manualLayout>
              </c:layout>
              <c:showVal val="1"/>
            </c:dLbl>
            <c:dLbl>
              <c:idx val="4"/>
              <c:layout>
                <c:manualLayout>
                  <c:x val="-3.7333645815509575E-2"/>
                  <c:y val="-5.7413585772280541E-2"/>
                </c:manualLayout>
              </c:layout>
              <c:showVal val="1"/>
            </c:dLbl>
            <c:dLbl>
              <c:idx val="5"/>
              <c:layout>
                <c:manualLayout>
                  <c:x val="-2.3515905640114073E-2"/>
                  <c:y val="-5.7413585772280541E-2"/>
                </c:manualLayout>
              </c:layout>
              <c:showVal val="1"/>
            </c:dLbl>
            <c:txPr>
              <a:bodyPr/>
              <a:lstStyle/>
              <a:p>
                <a:pPr>
                  <a:defRPr b="1" u="sng">
                    <a:solidFill>
                      <a:srgbClr val="3333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28.7</c:v>
                </c:pt>
                <c:pt idx="1">
                  <c:v>34.700000000000003</c:v>
                </c:pt>
                <c:pt idx="2">
                  <c:v>35.5</c:v>
                </c:pt>
                <c:pt idx="3">
                  <c:v>33.9</c:v>
                </c:pt>
                <c:pt idx="4">
                  <c:v>45.6</c:v>
                </c:pt>
                <c:pt idx="5">
                  <c:v>44.4</c:v>
                </c:pt>
                <c:pt idx="6">
                  <c:v>44.2</c:v>
                </c:pt>
              </c:numCache>
            </c:numRef>
          </c:val>
        </c:ser>
        <c:marker val="1"/>
        <c:axId val="85683200"/>
        <c:axId val="85684992"/>
      </c:lineChart>
      <c:catAx>
        <c:axId val="85683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5684992"/>
        <c:crosses val="autoZero"/>
        <c:auto val="1"/>
        <c:lblAlgn val="ctr"/>
        <c:lblOffset val="100"/>
      </c:catAx>
      <c:valAx>
        <c:axId val="85684992"/>
        <c:scaling>
          <c:orientation val="minMax"/>
          <c:max val="48"/>
          <c:min val="27"/>
        </c:scaling>
        <c:axPos val="l"/>
        <c:majorGridlines/>
        <c:numFmt formatCode="General" sourceLinked="1"/>
        <c:tickLblPos val="nextTo"/>
        <c:crossAx val="85683200"/>
        <c:crosses val="autoZero"/>
        <c:crossBetween val="between"/>
        <c:majorUnit val="100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u="sng">
                <a:solidFill>
                  <a:srgbClr val="3333FF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3775883876150525"/>
          <c:y val="0.32559131472590674"/>
          <c:w val="0.15342269662345209"/>
          <c:h val="0.6674627715843435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6115804696734943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6957309502887142E-2"/>
          <c:w val="1"/>
          <c:h val="0.96304269049711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dPt>
            <c:idx val="1"/>
            <c:spPr>
              <a:solidFill>
                <a:srgbClr val="66FF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</c:v>
                </c:pt>
                <c:pt idx="1">
                  <c:v>68</c:v>
                </c:pt>
                <c:pt idx="2">
                  <c:v>354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6115804696734943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6839757632499528"/>
          <c:y val="4.7837247445958797E-2"/>
          <c:w val="0.73160242367500505"/>
          <c:h val="0.70143295736122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dPt>
            <c:idx val="1"/>
            <c:spPr>
              <a:solidFill>
                <a:srgbClr val="66FF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531</c:v>
                </c:pt>
                <c:pt idx="1">
                  <c:v>254</c:v>
                </c:pt>
                <c:pt idx="2">
                  <c:v>1221</c:v>
                </c:pt>
              </c:numCache>
            </c:numRef>
          </c:val>
        </c:ser>
      </c:pie3DChart>
    </c:plotArea>
    <c:legend>
      <c:legendPos val="t"/>
      <c:layout>
        <c:manualLayout>
          <c:xMode val="edge"/>
          <c:yMode val="edge"/>
          <c:x val="0"/>
          <c:y val="0.73252585203419462"/>
          <c:w val="1"/>
          <c:h val="0.2655297049192513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6115804696734943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6957309502887142E-2"/>
          <c:w val="1"/>
          <c:h val="0.96304269049711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dPt>
            <c:idx val="1"/>
            <c:spPr>
              <a:solidFill>
                <a:srgbClr val="66FF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1144</c:v>
                </c:pt>
                <c:pt idx="1">
                  <c:v>639</c:v>
                </c:pt>
                <c:pt idx="2">
                  <c:v>3313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6115804696734943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6304269049711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dPt>
            <c:idx val="1"/>
            <c:spPr>
              <a:solidFill>
                <a:srgbClr val="66FF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↑ST</c:v>
                </c:pt>
                <c:pt idx="1">
                  <c:v>ИМ без ПST</c:v>
                </c:pt>
                <c:pt idx="2">
                  <c:v>НС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282</c:v>
                </c:pt>
                <c:pt idx="1">
                  <c:v>114</c:v>
                </c:pt>
                <c:pt idx="2">
                  <c:v>510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89501312335949E-2"/>
          <c:y val="3.6894624524499951E-2"/>
          <c:w val="0.95163812335960063"/>
          <c:h val="0.773492181184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  <a:ln w="63500">
              <a:noFill/>
            </a:ln>
          </c:spPr>
          <c:dPt>
            <c:idx val="5"/>
            <c:spPr>
              <a:solidFill>
                <a:srgbClr val="FF0000"/>
              </a:solidFill>
              <a:ln w="63500">
                <a:noFill/>
              </a:ln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pPr>
                      <a:defRPr b="1" u="sng">
                        <a:solidFill>
                          <a:srgbClr val="FF0000"/>
                        </a:solidFill>
                        <a:latin typeface="Bookman Old Style" pitchFamily="18" charset="0"/>
                      </a:defRPr>
                    </a:pPr>
                    <a:r>
                      <a:rPr lang="en-US" smtClean="0"/>
                      <a:t>4,7</a:t>
                    </a:r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6.6</c:v>
                </c:pt>
                <c:pt idx="1">
                  <c:v>11.4</c:v>
                </c:pt>
                <c:pt idx="2">
                  <c:v>6.7</c:v>
                </c:pt>
                <c:pt idx="3">
                  <c:v>5.2</c:v>
                </c:pt>
                <c:pt idx="4">
                  <c:v>5.7</c:v>
                </c:pt>
                <c:pt idx="5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 w="88900" cmpd="sng">
              <a:noFill/>
              <a:prstDash val="sysDot"/>
            </a:ln>
          </c:spPr>
          <c:dLbls>
            <c:dLbl>
              <c:idx val="1"/>
              <c:layout>
                <c:manualLayout>
                  <c:x val="2.6079381617116214E-2"/>
                  <c:y val="-2.4840745394486686E-3"/>
                </c:manualLayout>
              </c:layout>
              <c:showVal val="1"/>
            </c:dLbl>
            <c:dLbl>
              <c:idx val="2"/>
              <c:layout>
                <c:manualLayout>
                  <c:x val="1.9216386454717203E-2"/>
                  <c:y val="4.968149078897339E-3"/>
                </c:manualLayout>
              </c:layout>
              <c:showVal val="1"/>
            </c:dLbl>
            <c:dLbl>
              <c:idx val="3"/>
              <c:layout>
                <c:manualLayout>
                  <c:x val="1.2599217459627282E-2"/>
                  <c:y val="-6.3876299210614271E-17"/>
                </c:manualLayout>
              </c:layout>
              <c:showVal val="1"/>
            </c:dLbl>
            <c:dLbl>
              <c:idx val="4"/>
              <c:layout>
                <c:manualLayout>
                  <c:x val="1.3725990324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u="sng">
                    <a:solidFill>
                      <a:srgbClr val="0000CC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1.9000000000000001</c:v>
                </c:pt>
                <c:pt idx="1">
                  <c:v>8.9</c:v>
                </c:pt>
                <c:pt idx="2">
                  <c:v>4</c:v>
                </c:pt>
                <c:pt idx="3">
                  <c:v>2.5</c:v>
                </c:pt>
                <c:pt idx="4">
                  <c:v>3.4</c:v>
                </c:pt>
              </c:numCache>
            </c:numRef>
          </c:val>
        </c:ser>
        <c:dLbls>
          <c:showVal val="1"/>
        </c:dLbls>
        <c:axId val="87492096"/>
        <c:axId val="87493632"/>
      </c:barChart>
      <c:catAx>
        <c:axId val="8749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87493632"/>
        <c:crosses val="autoZero"/>
        <c:auto val="1"/>
        <c:lblAlgn val="ctr"/>
        <c:lblOffset val="100"/>
      </c:catAx>
      <c:valAx>
        <c:axId val="87493632"/>
        <c:scaling>
          <c:orientation val="minMax"/>
          <c:max val="1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7492096"/>
        <c:crosses val="autoZero"/>
        <c:crossBetween val="between"/>
        <c:majorUnit val="30"/>
        <c:minorUnit val="4"/>
      </c:valAx>
    </c:plotArea>
    <c:legend>
      <c:legendPos val="t"/>
      <c:legendEntry>
        <c:idx val="0"/>
        <c:txPr>
          <a:bodyPr/>
          <a:lstStyle/>
          <a:p>
            <a:pPr>
              <a:defRPr sz="2800" b="1" u="none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 u="sng">
                <a:solidFill>
                  <a:srgbClr val="0000CC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0031107654705042"/>
          <c:y val="5.6865469198556728E-2"/>
          <c:w val="0.69968892345294953"/>
          <c:h val="0.17131574442308198"/>
        </c:manualLayout>
      </c:layout>
      <c:txPr>
        <a:bodyPr/>
        <a:lstStyle/>
        <a:p>
          <a:pPr>
            <a:defRPr sz="2800" b="1" u="none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89501312335949E-2"/>
          <c:y val="3.6894624524499951E-2"/>
          <c:w val="0.95163812335960063"/>
          <c:h val="0.773492181184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53000">
                  <a:srgbClr val="BA0066"/>
                </a:gs>
                <a:gs pos="78000">
                  <a:srgbClr val="FF0000"/>
                </a:gs>
                <a:gs pos="100000">
                  <a:srgbClr val="FF82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noFill/>
            </a:ln>
          </c:spPr>
          <c:dLbls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7.1</c:v>
                </c:pt>
                <c:pt idx="2">
                  <c:v>2</c:v>
                </c:pt>
                <c:pt idx="3">
                  <c:v>2.4</c:v>
                </c:pt>
                <c:pt idx="4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50000" t="50000" r="50000" b="50000"/>
              </a:path>
              <a:tileRect/>
            </a:gradFill>
            <a:ln w="88900" cmpd="sng">
              <a:noFill/>
              <a:prstDash val="sysDot"/>
            </a:ln>
          </c:spPr>
          <c:dLbls>
            <c:dLbl>
              <c:idx val="1"/>
              <c:layout>
                <c:manualLayout>
                  <c:x val="2.6079381617116214E-2"/>
                  <c:y val="-2.4840745394486686E-3"/>
                </c:manualLayout>
              </c:layout>
              <c:showVal val="1"/>
            </c:dLbl>
            <c:dLbl>
              <c:idx val="2"/>
              <c:layout>
                <c:manualLayout>
                  <c:x val="1.9216386454717203E-2"/>
                  <c:y val="4.968149078897339E-3"/>
                </c:manualLayout>
              </c:layout>
              <c:showVal val="1"/>
            </c:dLbl>
            <c:dLbl>
              <c:idx val="3"/>
              <c:layout>
                <c:manualLayout>
                  <c:x val="1.2599217459627282E-2"/>
                  <c:y val="-6.3876299210614271E-17"/>
                </c:manualLayout>
              </c:layout>
              <c:showVal val="1"/>
            </c:dLbl>
            <c:dLbl>
              <c:idx val="4"/>
              <c:layout>
                <c:manualLayout>
                  <c:x val="1.3725990324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u="sng">
                    <a:solidFill>
                      <a:schemeClr val="accent2">
                        <a:lumMod val="50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5.3</c:v>
                </c:pt>
                <c:pt idx="2">
                  <c:v>1.6</c:v>
                </c:pt>
                <c:pt idx="3">
                  <c:v>1.1000000000000001</c:v>
                </c:pt>
                <c:pt idx="4">
                  <c:v>1.6</c:v>
                </c:pt>
              </c:numCache>
            </c:numRef>
          </c:val>
        </c:ser>
        <c:dLbls>
          <c:showVal val="1"/>
        </c:dLbls>
        <c:axId val="88016768"/>
        <c:axId val="88018304"/>
      </c:barChart>
      <c:catAx>
        <c:axId val="88016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Bookman Old Style" pitchFamily="18" charset="0"/>
              </a:defRPr>
            </a:pPr>
            <a:endParaRPr lang="ru-RU"/>
          </a:p>
        </c:txPr>
        <c:crossAx val="88018304"/>
        <c:crosses val="autoZero"/>
        <c:auto val="1"/>
        <c:lblAlgn val="ctr"/>
        <c:lblOffset val="100"/>
      </c:catAx>
      <c:valAx>
        <c:axId val="88018304"/>
        <c:scaling>
          <c:orientation val="minMax"/>
          <c:max val="9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8016768"/>
        <c:crosses val="autoZero"/>
        <c:crossBetween val="between"/>
        <c:majorUnit val="30"/>
        <c:minorUnit val="4"/>
      </c:valAx>
    </c:plotArea>
    <c:legend>
      <c:legendPos val="t"/>
      <c:legendEntry>
        <c:idx val="0"/>
        <c:txPr>
          <a:bodyPr/>
          <a:lstStyle/>
          <a:p>
            <a:pPr>
              <a:defRPr sz="2800" b="1" u="none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 u="sng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0031107654705042"/>
          <c:y val="5.6865469198556728E-2"/>
          <c:w val="0.69968892345294953"/>
          <c:h val="0.17131574442308198"/>
        </c:manualLayout>
      </c:layout>
      <c:txPr>
        <a:bodyPr/>
        <a:lstStyle/>
        <a:p>
          <a:pPr>
            <a:defRPr sz="2800" b="1" u="none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89501312335949E-2"/>
          <c:y val="3.6894624524499951E-2"/>
          <c:w val="0.95163812335960063"/>
          <c:h val="0.773492181184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CC"/>
            </a:solidFill>
            <a:ln w="63500">
              <a:noFill/>
            </a:ln>
          </c:spPr>
          <c:dPt>
            <c:idx val="5"/>
            <c:spPr>
              <a:solidFill>
                <a:srgbClr val="FF0000"/>
              </a:solidFill>
              <a:ln w="63500">
                <a:noFill/>
              </a:ln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pPr>
                      <a:defRPr sz="1600" b="1" u="sng">
                        <a:solidFill>
                          <a:srgbClr val="FF0000"/>
                        </a:solidFill>
                        <a:latin typeface="Bookman Old Style" pitchFamily="18" charset="0"/>
                      </a:defRPr>
                    </a:pPr>
                    <a:r>
                      <a:rPr lang="en-US" smtClean="0"/>
                      <a:t>9,2</a:t>
                    </a:r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11.5</c:v>
                </c:pt>
                <c:pt idx="1">
                  <c:v>15.2</c:v>
                </c:pt>
                <c:pt idx="2">
                  <c:v>19.3</c:v>
                </c:pt>
                <c:pt idx="3">
                  <c:v>15</c:v>
                </c:pt>
                <c:pt idx="4">
                  <c:v>13.1</c:v>
                </c:pt>
                <c:pt idx="5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88900" cmpd="sng">
              <a:noFill/>
              <a:prstDash val="sysDot"/>
            </a:ln>
          </c:spPr>
          <c:dLbls>
            <c:dLbl>
              <c:idx val="1"/>
              <c:layout>
                <c:manualLayout>
                  <c:x val="2.6079381617116214E-2"/>
                  <c:y val="-2.4840745394486686E-3"/>
                </c:manualLayout>
              </c:layout>
              <c:showVal val="1"/>
            </c:dLbl>
            <c:dLbl>
              <c:idx val="2"/>
              <c:layout>
                <c:manualLayout>
                  <c:x val="1.9216386454717203E-2"/>
                  <c:y val="4.968149078897339E-3"/>
                </c:manualLayout>
              </c:layout>
              <c:showVal val="1"/>
            </c:dLbl>
            <c:dLbl>
              <c:idx val="3"/>
              <c:layout>
                <c:manualLayout>
                  <c:x val="1.2599217459627282E-2"/>
                  <c:y val="-6.3876299210614271E-17"/>
                </c:manualLayout>
              </c:layout>
              <c:showVal val="1"/>
            </c:dLbl>
            <c:dLbl>
              <c:idx val="4"/>
              <c:layout>
                <c:manualLayout>
                  <c:x val="1.3725990324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u="sng">
                    <a:solidFill>
                      <a:srgbClr val="3333FF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 ДК 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</c:v>
                </c:pt>
                <c:pt idx="1">
                  <c:v>14.4</c:v>
                </c:pt>
                <c:pt idx="2">
                  <c:v>15.4</c:v>
                </c:pt>
                <c:pt idx="3">
                  <c:v>6.5</c:v>
                </c:pt>
                <c:pt idx="4">
                  <c:v>9.6</c:v>
                </c:pt>
              </c:numCache>
            </c:numRef>
          </c:val>
        </c:ser>
        <c:dLbls>
          <c:showVal val="1"/>
        </c:dLbls>
        <c:axId val="88226048"/>
        <c:axId val="88231936"/>
      </c:barChart>
      <c:catAx>
        <c:axId val="88226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88231936"/>
        <c:crosses val="autoZero"/>
        <c:auto val="1"/>
        <c:lblAlgn val="ctr"/>
        <c:lblOffset val="100"/>
      </c:catAx>
      <c:valAx>
        <c:axId val="88231936"/>
        <c:scaling>
          <c:orientation val="minMax"/>
          <c:max val="25"/>
          <c:min val="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8226048"/>
        <c:crosses val="autoZero"/>
        <c:crossBetween val="between"/>
        <c:majorUnit val="30"/>
        <c:minorUnit val="4"/>
      </c:valAx>
    </c:plotArea>
    <c:legend>
      <c:legendPos val="t"/>
      <c:legendEntry>
        <c:idx val="0"/>
        <c:txPr>
          <a:bodyPr/>
          <a:lstStyle/>
          <a:p>
            <a:pPr>
              <a:defRPr sz="1800" b="1" u="none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u="sng">
                <a:solidFill>
                  <a:srgbClr val="3333FF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306645108575805"/>
          <c:y val="5.6865469198556728E-2"/>
          <c:w val="0.41693354891424189"/>
          <c:h val="0.17131574442308198"/>
        </c:manualLayout>
      </c:layout>
      <c:txPr>
        <a:bodyPr/>
        <a:lstStyle/>
        <a:p>
          <a:pPr>
            <a:defRPr sz="1800" b="1" u="none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89501312335949E-2"/>
          <c:y val="3.6894624524499951E-2"/>
          <c:w val="0.95163812335960063"/>
          <c:h val="0.773492181184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 w="63500">
              <a:noFill/>
            </a:ln>
          </c:spPr>
          <c:dLbls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3.8</c:v>
                </c:pt>
                <c:pt idx="1">
                  <c:v>9.5</c:v>
                </c:pt>
                <c:pt idx="2">
                  <c:v>5.8</c:v>
                </c:pt>
                <c:pt idx="3">
                  <c:v>6.6</c:v>
                </c:pt>
                <c:pt idx="4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FFFF"/>
            </a:solidFill>
            <a:ln w="88900" cmpd="sng">
              <a:noFill/>
              <a:prstDash val="sysDot"/>
            </a:ln>
          </c:spPr>
          <c:dLbls>
            <c:dLbl>
              <c:idx val="0"/>
              <c:layout>
                <c:manualLayout>
                  <c:x val="9.6081932273586034E-3"/>
                  <c:y val="-1.2822524224035176E-2"/>
                </c:manualLayout>
              </c:layout>
              <c:showVal val="1"/>
            </c:dLbl>
            <c:dLbl>
              <c:idx val="1"/>
              <c:layout>
                <c:manualLayout>
                  <c:x val="2.6079381617116214E-2"/>
                  <c:y val="-2.4840745394486686E-3"/>
                </c:manualLayout>
              </c:layout>
              <c:showVal val="1"/>
            </c:dLbl>
            <c:dLbl>
              <c:idx val="2"/>
              <c:layout>
                <c:manualLayout>
                  <c:x val="1.9216386454717203E-2"/>
                  <c:y val="4.968149078897339E-3"/>
                </c:manualLayout>
              </c:layout>
              <c:showVal val="1"/>
            </c:dLbl>
            <c:dLbl>
              <c:idx val="3"/>
              <c:layout>
                <c:manualLayout>
                  <c:x val="1.2599217459627282E-2"/>
                  <c:y val="-6.3876299210614271E-17"/>
                </c:manualLayout>
              </c:layout>
              <c:showVal val="1"/>
            </c:dLbl>
            <c:dLbl>
              <c:idx val="4"/>
              <c:layout>
                <c:manualLayout>
                  <c:x val="1.3725990324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u="sng">
                    <a:solidFill>
                      <a:srgbClr val="3333FF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4.5</c:v>
                </c:pt>
                <c:pt idx="1">
                  <c:v>8.5</c:v>
                </c:pt>
                <c:pt idx="2">
                  <c:v>6.3</c:v>
                </c:pt>
                <c:pt idx="3">
                  <c:v>2.8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axId val="88201472"/>
        <c:axId val="88207360"/>
      </c:barChart>
      <c:catAx>
        <c:axId val="88201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88207360"/>
        <c:crosses val="autoZero"/>
        <c:auto val="1"/>
        <c:lblAlgn val="ctr"/>
        <c:lblOffset val="100"/>
      </c:catAx>
      <c:valAx>
        <c:axId val="88207360"/>
        <c:scaling>
          <c:orientation val="minMax"/>
          <c:max val="1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8201472"/>
        <c:crosses val="autoZero"/>
        <c:crossBetween val="between"/>
        <c:majorUnit val="130"/>
        <c:minorUnit val="4"/>
      </c:valAx>
    </c:plotArea>
    <c:legend>
      <c:legendPos val="t"/>
      <c:legendEntry>
        <c:idx val="0"/>
        <c:txPr>
          <a:bodyPr/>
          <a:lstStyle/>
          <a:p>
            <a:pPr>
              <a:defRPr sz="1800" b="1" u="none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u="sng">
                <a:solidFill>
                  <a:srgbClr val="3333FF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815993913009645"/>
          <c:y val="0"/>
          <c:w val="0.39497196439456528"/>
          <c:h val="0.17131574442308198"/>
        </c:manualLayout>
      </c:layout>
      <c:txPr>
        <a:bodyPr/>
        <a:lstStyle/>
        <a:p>
          <a:pPr>
            <a:defRPr sz="1800" b="1" u="none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873878440468704"/>
          <c:y val="0.26063751641811966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otX val="30"/>
      <c:rotY val="50"/>
      <c:perspective val="30"/>
    </c:view3D>
    <c:plotArea>
      <c:layout>
        <c:manualLayout>
          <c:layoutTarget val="inner"/>
          <c:xMode val="edge"/>
          <c:yMode val="edge"/>
          <c:x val="4.8656791306803923E-4"/>
          <c:y val="0.19301581427927161"/>
          <c:w val="0.99236960261182938"/>
          <c:h val="0.80698418572072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explosion val="2"/>
          <c:dPt>
            <c:idx val="0"/>
            <c:spPr>
              <a:solidFill>
                <a:srgbClr val="CCFF33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1406581505557049"/>
                  <c:y val="-0.15561983666860821"/>
                </c:manualLayout>
              </c:layout>
              <c:spPr/>
              <c:txPr>
                <a:bodyPr/>
                <a:lstStyle/>
                <a:p>
                  <a:pPr>
                    <a:defRPr sz="1500" b="1"/>
                  </a:pPr>
                  <a:endParaRPr lang="ru-RU"/>
                </a:p>
              </c:txPr>
              <c:showPercent val="1"/>
            </c:dLbl>
            <c:dLbl>
              <c:idx val="1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БСМП</c:v>
                </c:pt>
                <c:pt idx="1">
                  <c:v>зона РСЦ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52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7759034399227983"/>
          <c:y val="0.20773357759748762"/>
        </c:manualLayout>
      </c:layout>
      <c:overlay val="1"/>
    </c:title>
    <c:plotArea>
      <c:layout>
        <c:manualLayout>
          <c:layoutTarget val="inner"/>
          <c:xMode val="edge"/>
          <c:yMode val="edge"/>
          <c:x val="0.11641018511277364"/>
          <c:y val="3.3120357135667265E-2"/>
          <c:w val="0.93304825791981061"/>
          <c:h val="0.79224115410292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ИМ</c:v>
                </c:pt>
              </c:strCache>
            </c:strRef>
          </c:tx>
          <c:spPr>
            <a:solidFill>
              <a:srgbClr val="66FFFF"/>
            </a:solidFill>
            <a:ln w="63500">
              <a:noFill/>
            </a:ln>
          </c:spPr>
          <c:dPt>
            <c:idx val="1"/>
            <c:spPr>
              <a:solidFill>
                <a:srgbClr val="66FFFF"/>
              </a:solidFill>
              <a:ln w="63500">
                <a:noFill/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118.8</c:v>
                </c:pt>
                <c:pt idx="1">
                  <c:v>144.1</c:v>
                </c:pt>
              </c:numCache>
            </c:numRef>
          </c:val>
        </c:ser>
        <c:dLbls>
          <c:showVal val="1"/>
        </c:dLbls>
        <c:axId val="76158848"/>
        <c:axId val="76160384"/>
      </c:barChart>
      <c:catAx>
        <c:axId val="76158848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ru-RU"/>
          </a:p>
        </c:txPr>
        <c:crossAx val="76160384"/>
        <c:crosses val="autoZero"/>
        <c:lblAlgn val="ctr"/>
        <c:lblOffset val="100"/>
        <c:tickLblSkip val="1"/>
      </c:catAx>
      <c:valAx>
        <c:axId val="76160384"/>
        <c:scaling>
          <c:orientation val="minMax"/>
          <c:max val="200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6158848"/>
        <c:crosses val="autoZero"/>
        <c:crossBetween val="between"/>
        <c:majorUnit val="60000"/>
        <c:min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85374946569194"/>
          <c:y val="0.23988818245016699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otX val="30"/>
      <c:rotY val="230"/>
      <c:perspective val="30"/>
    </c:view3D>
    <c:plotArea>
      <c:layout>
        <c:manualLayout>
          <c:layoutTarget val="inner"/>
          <c:xMode val="edge"/>
          <c:yMode val="edge"/>
          <c:x val="4.8656791306803923E-4"/>
          <c:y val="0.19301581427927161"/>
          <c:w val="0.99236960261182938"/>
          <c:h val="0.80698418572072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2"/>
          <c:dPt>
            <c:idx val="0"/>
            <c:spPr>
              <a:solidFill>
                <a:srgbClr val="CCFF33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0.10245896246025893"/>
                  <c:y val="-0.2030606051446856"/>
                </c:manualLayout>
              </c:layout>
              <c:spPr/>
              <c:txPr>
                <a:bodyPr/>
                <a:lstStyle/>
                <a:p>
                  <a:pPr>
                    <a:defRPr sz="1500" b="1"/>
                  </a:pPr>
                  <a:endParaRPr lang="ru-RU"/>
                </a:p>
              </c:txPr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БСМП</c:v>
                </c:pt>
                <c:pt idx="1">
                  <c:v>зона РСЦ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227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0.11241768932581062"/>
          <c:w val="0.88276811835721958"/>
          <c:h val="0.74492473809216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66FFFF"/>
            </a:solidFill>
          </c:spPr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7.0080513497028695E-3"/>
                  <c:y val="-2.9152604934457132E-2"/>
                </c:manualLayout>
              </c:layout>
              <c:showVal val="1"/>
            </c:dLbl>
            <c:dLbl>
              <c:idx val="1"/>
              <c:layout>
                <c:manualLayout>
                  <c:x val="-1.1681005274616295E-3"/>
                  <c:y val="-2.9152604934457132E-2"/>
                </c:manualLayout>
              </c:layout>
              <c:showVal val="1"/>
            </c:dLbl>
            <c:dLbl>
              <c:idx val="2"/>
              <c:layout>
                <c:manualLayout>
                  <c:x val="2.336017116567622E-3"/>
                  <c:y val="-1.4576302467228568E-2"/>
                </c:manualLayout>
              </c:layout>
              <c:showVal val="1"/>
            </c:dLbl>
            <c:dLbl>
              <c:idx val="3"/>
              <c:layout>
                <c:manualLayout>
                  <c:x val="9.3440684662704828E-3"/>
                  <c:y val="-3.206786542790286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4576302467228568E-2"/>
                </c:manualLayout>
              </c:layout>
              <c:showVal val="1"/>
            </c:dLbl>
            <c:dLbl>
              <c:idx val="5"/>
              <c:layout>
                <c:manualLayout>
                  <c:x val="1.1680085582838119E-3"/>
                  <c:y val="-3.7898386414794295E-2"/>
                </c:manualLayout>
              </c:layout>
              <c:tx>
                <c:rich>
                  <a:bodyPr/>
                  <a:lstStyle/>
                  <a:p>
                    <a:pPr>
                      <a:defRPr sz="2000" b="1" u="sng">
                        <a:solidFill>
                          <a:srgbClr val="FF0000"/>
                        </a:solidFill>
                        <a:latin typeface="Bookman Old Style" pitchFamily="18" charset="0"/>
                      </a:defRPr>
                    </a:pPr>
                    <a:r>
                      <a:rPr lang="en-US" sz="2000" u="sng" dirty="0" smtClean="0">
                        <a:solidFill>
                          <a:srgbClr val="FF0000"/>
                        </a:solidFill>
                      </a:rPr>
                      <a:t>20</a:t>
                    </a:r>
                    <a:r>
                      <a:rPr lang="ru-RU" sz="2000" u="sng" dirty="0" smtClean="0">
                        <a:solidFill>
                          <a:srgbClr val="FF0000"/>
                        </a:solidFill>
                      </a:rPr>
                      <a:t>*</a:t>
                    </a:r>
                    <a:endParaRPr lang="en-US" sz="2000" u="sng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</c:spPr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31.9</c:v>
                </c:pt>
                <c:pt idx="1">
                  <c:v>35.5</c:v>
                </c:pt>
                <c:pt idx="2">
                  <c:v>21.5</c:v>
                </c:pt>
                <c:pt idx="3">
                  <c:v>14.3</c:v>
                </c:pt>
                <c:pt idx="4">
                  <c:v>24.5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FF33"/>
            </a:solidFill>
          </c:spPr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7520128374257177E-2"/>
                  <c:y val="-1.3512576709226414E-2"/>
                </c:manualLayout>
              </c:layout>
              <c:showVal val="1"/>
            </c:dLbl>
            <c:dLbl>
              <c:idx val="1"/>
              <c:layout>
                <c:manualLayout>
                  <c:x val="1.2848094141121919E-2"/>
                  <c:y val="-1.906695051901143E-2"/>
                </c:manualLayout>
              </c:layout>
              <c:showVal val="1"/>
            </c:dLbl>
            <c:dLbl>
              <c:idx val="2"/>
              <c:layout>
                <c:manualLayout>
                  <c:x val="1.5184111257689547E-2"/>
                  <c:y val="-2.3833688148764295E-2"/>
                </c:manualLayout>
              </c:layout>
              <c:showVal val="1"/>
            </c:dLbl>
            <c:dLbl>
              <c:idx val="3"/>
              <c:layout>
                <c:manualLayout>
                  <c:x val="7.0080513497028695E-3"/>
                  <c:y val="-1.9066950519011409E-2"/>
                </c:manualLayout>
              </c:layout>
              <c:showVal val="1"/>
            </c:dLbl>
            <c:dLbl>
              <c:idx val="4"/>
              <c:layout>
                <c:manualLayout>
                  <c:x val="1.635211981597336E-2"/>
                  <c:y val="-3.1515572770640619E-2"/>
                </c:manualLayout>
              </c:layout>
              <c:showVal val="1"/>
            </c:dLbl>
            <c:dLbl>
              <c:idx val="5"/>
              <c:layout>
                <c:manualLayout>
                  <c:x val="2.336017116567622E-3"/>
                  <c:y val="-1.4576302467228568E-2"/>
                </c:manualLayout>
              </c:layout>
              <c:tx>
                <c:rich>
                  <a:bodyPr/>
                  <a:lstStyle/>
                  <a:p>
                    <a:pPr>
                      <a:defRPr sz="2000" b="1" u="sng">
                        <a:solidFill>
                          <a:srgbClr val="FF0000"/>
                        </a:solidFill>
                        <a:latin typeface="Bookman Old Style" pitchFamily="18" charset="0"/>
                      </a:defRPr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25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*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</c:spPr>
              <c:showVal val="1"/>
            </c:dLbl>
            <c:dLbl>
              <c:idx val="6"/>
              <c:layout>
                <c:manualLayout>
                  <c:x val="1.635211981597336E-2"/>
                  <c:y val="-1.9066950519011409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2000" b="1" u="sng">
                    <a:solidFill>
                      <a:srgbClr val="0000CC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ГБУЗ РБ БСМП г. Уфа</c:v>
                </c:pt>
                <c:pt idx="4">
                  <c:v>Зона РСЦ № 1</c:v>
                </c:pt>
                <c:pt idx="5">
                  <c:v>ЦП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27.9</c:v>
                </c:pt>
                <c:pt idx="1">
                  <c:v>35.5</c:v>
                </c:pt>
                <c:pt idx="2">
                  <c:v>45.4</c:v>
                </c:pt>
                <c:pt idx="3">
                  <c:v>7</c:v>
                </c:pt>
                <c:pt idx="4">
                  <c:v>23.1</c:v>
                </c:pt>
                <c:pt idx="5">
                  <c:v>25</c:v>
                </c:pt>
              </c:numCache>
            </c:numRef>
          </c:val>
        </c:ser>
        <c:shape val="cylinder"/>
        <c:axId val="88743936"/>
        <c:axId val="88745472"/>
        <c:axId val="0"/>
      </c:bar3DChart>
      <c:catAx>
        <c:axId val="88743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Bookman Old Style" pitchFamily="18" charset="0"/>
              </a:defRPr>
            </a:pPr>
            <a:endParaRPr lang="ru-RU"/>
          </a:p>
        </c:txPr>
        <c:crossAx val="88745472"/>
        <c:crosses val="autoZero"/>
        <c:auto val="1"/>
        <c:lblAlgn val="ctr"/>
        <c:lblOffset val="100"/>
      </c:catAx>
      <c:valAx>
        <c:axId val="88745472"/>
        <c:scaling>
          <c:orientation val="minMax"/>
          <c:max val="50"/>
          <c:min val="1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8743936"/>
        <c:crosses val="autoZero"/>
        <c:crossBetween val="between"/>
        <c:majorUnit val="10000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u="sng">
                <a:solidFill>
                  <a:srgbClr val="0000CC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925871739048867"/>
          <c:y val="0.14843175053817551"/>
          <c:w val="0.23726364840992656"/>
          <c:h val="0.14321228651455592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7144310354405076"/>
          <c:y val="0.10286941801788105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0.37013942895233864"/>
          <c:w val="0.88276811835721958"/>
          <c:h val="0.490136281153945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Транслюминальная баллонная ангиопластика коронарных артерий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2.0749430618820147E-2"/>
                  <c:y val="-6.5145539384512813E-3"/>
                </c:manualLayout>
              </c:layout>
              <c:showVal val="1"/>
            </c:dLbl>
            <c:dLbl>
              <c:idx val="1"/>
              <c:layout>
                <c:manualLayout>
                  <c:x val="2.8616612043106403E-2"/>
                  <c:y val="-1.0035069202837121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171</c:v>
                </c:pt>
              </c:numCache>
            </c:numRef>
          </c:val>
        </c:ser>
        <c:shape val="cylinder"/>
        <c:axId val="88775680"/>
        <c:axId val="88986752"/>
        <c:axId val="0"/>
      </c:bar3DChart>
      <c:catAx>
        <c:axId val="88775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8986752"/>
        <c:crosses val="autoZero"/>
        <c:auto val="1"/>
        <c:lblAlgn val="ctr"/>
        <c:lblOffset val="100"/>
      </c:catAx>
      <c:valAx>
        <c:axId val="88986752"/>
        <c:scaling>
          <c:orientation val="minMax"/>
          <c:max val="19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8775680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1530134217891137"/>
          <c:y val="9.2022844022621827E-2"/>
        </c:manualLayout>
      </c:layout>
      <c:spPr>
        <a:ln>
          <a:noFill/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3003033676530279"/>
          <c:y val="0.30208949651589112"/>
          <c:w val="0.88276811835721958"/>
          <c:h val="0.555252904716013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Транслюминальная баллонная ангиопластика коронарных артерий со стентированием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1.5470990552706615E-2"/>
                  <c:y val="-2.1659386773789278E-2"/>
                </c:manualLayout>
              </c:layout>
              <c:showVal val="1"/>
            </c:dLbl>
            <c:dLbl>
              <c:idx val="1"/>
              <c:layout>
                <c:manualLayout>
                  <c:x val="3.5583347881981461E-2"/>
                  <c:y val="-3.4036231424021686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642</c:v>
                </c:pt>
              </c:numCache>
            </c:numRef>
          </c:val>
        </c:ser>
        <c:shape val="box"/>
        <c:axId val="87749760"/>
        <c:axId val="87751296"/>
        <c:axId val="0"/>
      </c:bar3DChart>
      <c:catAx>
        <c:axId val="87749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7751296"/>
        <c:crosses val="autoZero"/>
        <c:auto val="1"/>
        <c:lblAlgn val="ctr"/>
        <c:lblOffset val="100"/>
      </c:catAx>
      <c:valAx>
        <c:axId val="87751296"/>
        <c:scaling>
          <c:orientation val="minMax"/>
          <c:max val="9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7749760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139567825797133"/>
          <c:y val="0.1334686536330798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0115658445357929"/>
          <c:y val="0.21728591718037343"/>
          <c:w val="0.88276811835721958"/>
          <c:h val="0.640056510237601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Коронарография</c:v>
                </c:pt>
              </c:strCache>
            </c:strRef>
          </c:tx>
          <c:spPr>
            <a:solidFill>
              <a:srgbClr val="FF5050"/>
            </a:solidFill>
          </c:spPr>
          <c:dLbls>
            <c:dLbl>
              <c:idx val="1"/>
              <c:layout>
                <c:manualLayout>
                  <c:x val="1.7636929230085554E-2"/>
                  <c:y val="-4.7667376297528524E-3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690</c:v>
                </c:pt>
                <c:pt idx="1">
                  <c:v>1689</c:v>
                </c:pt>
              </c:numCache>
            </c:numRef>
          </c:val>
        </c:ser>
        <c:shape val="cylinder"/>
        <c:axId val="85068416"/>
        <c:axId val="85074304"/>
        <c:axId val="0"/>
      </c:bar3DChart>
      <c:catAx>
        <c:axId val="8506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5074304"/>
        <c:crosses val="autoZero"/>
        <c:auto val="1"/>
        <c:lblAlgn val="ctr"/>
        <c:lblOffset val="100"/>
      </c:catAx>
      <c:valAx>
        <c:axId val="85074304"/>
        <c:scaling>
          <c:orientation val="minMax"/>
          <c:max val="18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5068416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210"/>
      <c:perspective val="30"/>
    </c:view3D>
    <c:plotArea>
      <c:layout>
        <c:manualLayout>
          <c:layoutTarget val="inner"/>
          <c:xMode val="edge"/>
          <c:yMode val="edge"/>
          <c:x val="0.34615320519942239"/>
          <c:y val="4.8705001220052703E-2"/>
          <c:w val="0.65384679480057795"/>
          <c:h val="0.87011574316148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79646">
                  <a:lumMod val="50000"/>
                </a:srgbClr>
              </a:solidFill>
            </c:spPr>
          </c:dPt>
          <c:dPt>
            <c:idx val="2"/>
            <c:spPr>
              <a:solidFill>
                <a:srgbClr val="CCFFCC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0.17550605488279097"/>
                  <c:y val="-0.11839646483509363"/>
                </c:manualLayout>
              </c:layout>
              <c:showPercent val="1"/>
            </c:dLbl>
            <c:dLbl>
              <c:idx val="1"/>
              <c:layout>
                <c:manualLayout>
                  <c:x val="0.15723505469089302"/>
                  <c:y val="4.0183727034121446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0.26604321742028664"/>
                  <c:y val="-6.272844864076171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Стентировано</c:v>
                </c:pt>
                <c:pt idx="1">
                  <c:v>Балонная ангиопластика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25</c:v>
                </c:pt>
                <c:pt idx="2">
                  <c:v>436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210"/>
      <c:perspective val="30"/>
    </c:view3D>
    <c:plotArea>
      <c:layout>
        <c:manualLayout>
          <c:layoutTarget val="inner"/>
          <c:xMode val="edge"/>
          <c:yMode val="edge"/>
          <c:x val="0.24272123885876487"/>
          <c:y val="0.15812076957517976"/>
          <c:w val="0.5353948127627397"/>
          <c:h val="0.71432314300262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79646">
                  <a:lumMod val="50000"/>
                </a:srgbClr>
              </a:solidFill>
            </c:spPr>
          </c:dPt>
          <c:dPt>
            <c:idx val="2"/>
            <c:spPr>
              <a:solidFill>
                <a:srgbClr val="CCFFCC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0.19328811135680271"/>
                  <c:y val="-2.5801750550888011E-2"/>
                </c:manualLayout>
              </c:layout>
              <c:showPercent val="1"/>
            </c:dLbl>
            <c:dLbl>
              <c:idx val="1"/>
              <c:layout>
                <c:manualLayout>
                  <c:x val="5.3619938286426964E-2"/>
                  <c:y val="0.12100030068389121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0.18667191100630395"/>
                  <c:y val="-0.16993825006364841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Стентировано</c:v>
                </c:pt>
                <c:pt idx="1">
                  <c:v>Балонная ангиопластика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642</c:v>
                </c:pt>
                <c:pt idx="1">
                  <c:v>171</c:v>
                </c:pt>
                <c:pt idx="2">
                  <c:v>1193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210"/>
      <c:perspective val="30"/>
    </c:view3D>
    <c:plotArea>
      <c:layout>
        <c:manualLayout>
          <c:layoutTarget val="inner"/>
          <c:xMode val="edge"/>
          <c:yMode val="edge"/>
          <c:x val="0.29676984543804896"/>
          <c:y val="6.0563049888700489E-2"/>
          <c:w val="0.7032301545619507"/>
          <c:h val="0.9373120188787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79646">
                  <a:lumMod val="50000"/>
                </a:srgbClr>
              </a:solidFill>
            </c:spPr>
          </c:dPt>
          <c:dPt>
            <c:idx val="2"/>
            <c:spPr>
              <a:solidFill>
                <a:srgbClr val="CCFFCC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0.2072526453289702"/>
                  <c:y val="-6.3058326042578008E-2"/>
                </c:manualLayout>
              </c:layout>
              <c:showPercent val="1"/>
            </c:dLbl>
            <c:dLbl>
              <c:idx val="1"/>
              <c:layout>
                <c:manualLayout>
                  <c:x val="0.15723505469089302"/>
                  <c:y val="4.0183727034121446E-3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0.16727644739810044"/>
                  <c:y val="-2.7153980752405958E-2"/>
                </c:manualLayout>
              </c:layout>
              <c:showPercent val="1"/>
            </c:dLbl>
            <c:txPr>
              <a:bodyPr/>
              <a:lstStyle/>
              <a:p>
                <a:pPr>
                  <a:defRPr sz="32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Стентировано</c:v>
                </c:pt>
                <c:pt idx="1">
                  <c:v>Балонная ангиопластика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25</c:v>
                </c:pt>
                <c:pt idx="2">
                  <c:v>436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210"/>
      <c:perspective val="30"/>
    </c:view3D>
    <c:plotArea>
      <c:layout>
        <c:manualLayout>
          <c:layoutTarget val="inner"/>
          <c:xMode val="edge"/>
          <c:yMode val="edge"/>
          <c:x val="0.29676984543804896"/>
          <c:y val="6.0563049888700489E-2"/>
          <c:w val="0.7032301545619507"/>
          <c:h val="0.9373120188787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79646">
                  <a:lumMod val="50000"/>
                </a:srgbClr>
              </a:solidFill>
            </c:spPr>
          </c:dPt>
          <c:dPt>
            <c:idx val="2"/>
            <c:spPr>
              <a:solidFill>
                <a:srgbClr val="CCFFCC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0.24733678581167753"/>
                  <c:y val="-2.2317585301837268E-2"/>
                </c:manualLayout>
              </c:layout>
              <c:showPercent val="1"/>
            </c:dLbl>
            <c:dLbl>
              <c:idx val="1"/>
              <c:layout>
                <c:manualLayout>
                  <c:x val="8.7756242572374202E-2"/>
                  <c:y val="9.6610965296004714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8.7108587261348014E-2"/>
                  <c:y val="-0.11419101778944299"/>
                </c:manualLayout>
              </c:layout>
              <c:showPercent val="1"/>
            </c:dLbl>
            <c:txPr>
              <a:bodyPr/>
              <a:lstStyle/>
              <a:p>
                <a:pPr>
                  <a:defRPr sz="32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Стентировано</c:v>
                </c:pt>
                <c:pt idx="1">
                  <c:v>Балонная ангиопластика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642</c:v>
                </c:pt>
                <c:pt idx="1">
                  <c:v>171</c:v>
                </c:pt>
                <c:pt idx="2">
                  <c:v>1193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18547474968406724"/>
          <c:y val="0"/>
          <c:w val="0.58584074560124411"/>
          <c:h val="0.978054984662467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00CC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6677395415445603"/>
                  <c:y val="0.2027471681155816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1691870335068903"/>
                  <c:y val="-0.2445708084153882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2261442418034732"/>
                  <c:y val="0.13942667765128819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</c:v>
                </c:pt>
                <c:pt idx="1">
                  <c:v>389</c:v>
                </c:pt>
                <c:pt idx="2">
                  <c:v>90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9223806585971296"/>
          <c:y val="6.3918023876150018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641018511277364"/>
          <c:y val="3.3120357135667265E-2"/>
          <c:w val="0.93304825791981061"/>
          <c:h val="0.79224115410292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ОНМК</c:v>
                </c:pt>
              </c:strCache>
            </c:strRef>
          </c:tx>
          <c:spPr>
            <a:solidFill>
              <a:srgbClr val="CCFF33"/>
            </a:solidFill>
            <a:ln w="63500">
              <a:solidFill>
                <a:srgbClr val="CCFF33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258.5</c:v>
                </c:pt>
                <c:pt idx="1">
                  <c:v>350.6</c:v>
                </c:pt>
              </c:numCache>
            </c:numRef>
          </c:val>
        </c:ser>
        <c:dLbls>
          <c:showVal val="1"/>
        </c:dLbls>
        <c:axId val="76062080"/>
        <c:axId val="76063872"/>
      </c:barChart>
      <c:catAx>
        <c:axId val="76062080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ru-RU"/>
          </a:p>
        </c:txPr>
        <c:crossAx val="76063872"/>
        <c:crosses val="autoZero"/>
        <c:lblAlgn val="ctr"/>
        <c:lblOffset val="100"/>
        <c:tickLblSkip val="1"/>
      </c:catAx>
      <c:valAx>
        <c:axId val="76063872"/>
        <c:scaling>
          <c:orientation val="minMax"/>
          <c:max val="400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6062080"/>
        <c:crosses val="autoZero"/>
        <c:crossBetween val="between"/>
        <c:majorUnit val="60000"/>
        <c:min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727152841883154"/>
          <c:y val="9.6718644164985254E-2"/>
        </c:manualLayout>
      </c:layout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Физиотерапия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spPr>
              <a:solidFill>
                <a:srgbClr val="FF0000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1.8550265945755862E-2"/>
                  <c:y val="-0.26412880647669978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7111399280066043"/>
          <c:y val="9.6718644164985254E-2"/>
        </c:manualLayout>
      </c:layout>
      <c:txPr>
        <a:bodyPr/>
        <a:lstStyle/>
        <a:p>
          <a:pPr>
            <a:defRPr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title>
    <c:view3D>
      <c:rotX val="30"/>
      <c:rotY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Массаж</c:v>
                </c:pt>
              </c:strCache>
            </c:strRef>
          </c:tx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5891492177922365"/>
                  <c:y val="-0.1275848382437793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6256221274683628"/>
          <c:y val="9.6718644164985254E-2"/>
        </c:manualLayout>
      </c:layout>
      <c:txPr>
        <a:bodyPr/>
        <a:lstStyle/>
        <a:p>
          <a:pPr>
            <a:defRPr>
              <a:solidFill>
                <a:srgbClr val="6600CC"/>
              </a:solidFill>
            </a:defRPr>
          </a:pPr>
          <a:endParaRPr lang="ru-RU"/>
        </a:p>
      </c:txPr>
    </c:title>
    <c:view3D>
      <c:rotX val="30"/>
      <c:rotY val="8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УВЧ терапия</c:v>
                </c:pt>
              </c:strCache>
            </c:strRef>
          </c:tx>
          <c:dPt>
            <c:idx val="0"/>
            <c:spPr>
              <a:solidFill>
                <a:srgbClr val="6600CC"/>
              </a:solidFill>
            </c:spPr>
          </c:dPt>
          <c:dPt>
            <c:idx val="1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5186638240508743"/>
                  <c:y val="-0.10482751020495934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6600CC"/>
                      </a:solidFill>
                    </a:defRPr>
                  </a:pPr>
                  <a:endParaRPr lang="ru-RU"/>
                </a:p>
              </c:txPr>
              <c:showPercent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7727152841883154"/>
          <c:y val="9.6718644164985254E-2"/>
        </c:manualLayout>
      </c:layout>
      <c:txPr>
        <a:bodyPr/>
        <a:lstStyle/>
        <a:p>
          <a:pPr>
            <a:defRPr>
              <a:solidFill>
                <a:srgbClr val="6600CC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Магнитотерапия</c:v>
                </c:pt>
              </c:strCache>
            </c:strRef>
          </c:tx>
          <c:dPt>
            <c:idx val="0"/>
            <c:spPr>
              <a:solidFill>
                <a:srgbClr val="6600CC"/>
              </a:solidFill>
            </c:spPr>
          </c:dPt>
          <c:dPt>
            <c:idx val="1"/>
            <c:spPr>
              <a:solidFill>
                <a:schemeClr val="bg1"/>
              </a:solidFill>
              <a:ln w="12700"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6279177106686002"/>
                  <c:y val="-5.3623522117614175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7727152841883154"/>
          <c:y val="9.6718644164985254E-2"/>
        </c:manualLayout>
      </c:layout>
      <c:txPr>
        <a:bodyPr/>
        <a:lstStyle/>
        <a:p>
          <a:pPr>
            <a:defRPr>
              <a:solidFill>
                <a:srgbClr val="6600CC"/>
              </a:solidFill>
            </a:defRPr>
          </a:pPr>
          <a:endParaRPr lang="ru-RU"/>
        </a:p>
      </c:txPr>
    </c:title>
    <c:view3D>
      <c:rotX val="30"/>
      <c:rotY val="1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Электролечение</c:v>
                </c:pt>
              </c:strCache>
            </c:strRef>
          </c:tx>
          <c:dPt>
            <c:idx val="0"/>
            <c:spPr>
              <a:solidFill>
                <a:srgbClr val="6600CC"/>
              </a:solidFill>
            </c:spPr>
          </c:dPt>
          <c:dPt>
            <c:idx val="1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11934834742430681"/>
                  <c:y val="-0.22999326239736814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8194645918501926"/>
          <c:y val="9.6718644164985254E-2"/>
        </c:manualLayout>
      </c:layout>
      <c:txPr>
        <a:bodyPr/>
        <a:lstStyle/>
        <a:p>
          <a:pPr>
            <a:defRPr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title>
    <c:view3D>
      <c:rotX val="30"/>
      <c:rotY val="8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Светотерапия</c:v>
                </c:pt>
              </c:strCache>
            </c:strRef>
          </c:tx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1626957961522117"/>
                  <c:y val="-0.1844786063197279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9437508852647996"/>
          <c:y val="9.6718644164985254E-2"/>
        </c:manualLayout>
      </c:layout>
      <c:txPr>
        <a:bodyPr/>
        <a:lstStyle/>
        <a:p>
          <a:pPr>
            <a:defRPr>
              <a:solidFill>
                <a:srgbClr val="6600CC"/>
              </a:solidFill>
            </a:defRPr>
          </a:pPr>
          <a:endParaRPr lang="ru-RU"/>
        </a:p>
      </c:txPr>
    </c:title>
    <c:view3D>
      <c:rotX val="30"/>
      <c:rotY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ЛФК</c:v>
                </c:pt>
              </c:strCache>
            </c:strRef>
          </c:tx>
          <c:dPt>
            <c:idx val="0"/>
            <c:spPr>
              <a:solidFill>
                <a:srgbClr val="6600CC"/>
              </a:solidFill>
            </c:spPr>
          </c:dPt>
          <c:dPt>
            <c:idx val="1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0.32828274502908578"/>
                  <c:y val="-0.21292481838935459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delete val="1"/>
            </c:dLbl>
            <c:showPercent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8.8103994803190352E-2"/>
          <c:y val="0.12516530421351027"/>
        </c:manualLayout>
      </c:layout>
      <c:txPr>
        <a:bodyPr/>
        <a:lstStyle/>
        <a:p>
          <a:pPr>
            <a:defRPr sz="20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title>
    <c:view3D>
      <c:rotX val="30"/>
      <c:rotY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Иглорефлексотерапия</c:v>
                </c:pt>
              </c:strCache>
            </c:strRef>
          </c:tx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5891492177922365"/>
                  <c:y val="-0.13896350226318938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669487787625353"/>
          <c:w val="0.93632732214706671"/>
          <c:h val="0.6080495984687732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от БСК </c:v>
                </c:pt>
              </c:strCache>
            </c:strRef>
          </c:tx>
          <c:spPr>
            <a:ln w="50800" cmpd="sng">
              <a:solidFill>
                <a:srgbClr val="6600FF"/>
              </a:solidFill>
            </a:ln>
          </c:spPr>
          <c:marker>
            <c:symbol val="diamond"/>
            <c:size val="10"/>
            <c:spPr>
              <a:solidFill>
                <a:srgbClr val="6600FF"/>
              </a:solidFill>
            </c:spPr>
          </c:marker>
          <c:dLbls>
            <c:dLbl>
              <c:idx val="0"/>
              <c:layout>
                <c:manualLayout>
                  <c:x val="-2.3637121648568259E-2"/>
                  <c:y val="-5.3125000000000006E-2"/>
                </c:manualLayout>
              </c:layout>
              <c:showVal val="1"/>
            </c:dLbl>
            <c:dLbl>
              <c:idx val="1"/>
              <c:layout>
                <c:manualLayout>
                  <c:x val="-1.4545921014503554E-2"/>
                  <c:y val="-5.0000000000000065E-2"/>
                </c:manualLayout>
              </c:layout>
              <c:showVal val="1"/>
            </c:dLbl>
            <c:dLbl>
              <c:idx val="2"/>
              <c:layout>
                <c:manualLayout>
                  <c:x val="-1.4545921014503554E-2"/>
                  <c:y val="-5.0000000000000024E-2"/>
                </c:manualLayout>
              </c:layout>
              <c:showVal val="1"/>
            </c:dLbl>
            <c:dLbl>
              <c:idx val="3"/>
              <c:layout>
                <c:manualLayout>
                  <c:x val="-1.6364161141316509E-2"/>
                  <c:y val="-0.05"/>
                </c:manualLayout>
              </c:layout>
              <c:showVal val="1"/>
            </c:dLbl>
            <c:dLbl>
              <c:idx val="4"/>
              <c:layout>
                <c:manualLayout>
                  <c:x val="-1.6364161141316579E-2"/>
                  <c:y val="-5.6249999999999974E-2"/>
                </c:manualLayout>
              </c:layout>
              <c:showVal val="1"/>
            </c:dLbl>
            <c:dLbl>
              <c:idx val="5"/>
              <c:layout>
                <c:manualLayout>
                  <c:x val="-1.6364161141316509E-2"/>
                  <c:y val="-4.3749999999999997E-2"/>
                </c:manualLayout>
              </c:layout>
              <c:showVal val="1"/>
            </c:dLbl>
            <c:dLbl>
              <c:idx val="6"/>
              <c:layout>
                <c:manualLayout>
                  <c:x val="-3.8111927112717638E-3"/>
                  <c:y val="-3.23525152914742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00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781.9</c:v>
                </c:pt>
                <c:pt idx="1">
                  <c:v>700</c:v>
                </c:pt>
                <c:pt idx="2">
                  <c:v>659.5</c:v>
                </c:pt>
                <c:pt idx="3">
                  <c:v>680.9</c:v>
                </c:pt>
                <c:pt idx="4">
                  <c:v>609.5</c:v>
                </c:pt>
                <c:pt idx="5">
                  <c:v>540.29999999999995</c:v>
                </c:pt>
                <c:pt idx="6">
                  <c:v>479.3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труд. возр.</c:v>
                </c:pt>
              </c:strCache>
            </c:strRef>
          </c:tx>
          <c:spPr>
            <a:ln w="63500">
              <a:solidFill>
                <a:srgbClr val="FF3399"/>
              </a:solidFill>
            </a:ln>
          </c:spPr>
          <c:marker>
            <c:symbol val="triangle"/>
            <c:size val="9"/>
            <c:spPr>
              <a:solidFill>
                <a:srgbClr val="FF3399"/>
              </a:solidFill>
            </c:spPr>
          </c:marker>
          <c:dLbls>
            <c:dLbl>
              <c:idx val="0"/>
              <c:layout>
                <c:manualLayout>
                  <c:x val="-2.545536177538122E-2"/>
                  <c:y val="-5.6249999999999974E-2"/>
                </c:manualLayout>
              </c:layout>
              <c:showVal val="1"/>
            </c:dLbl>
            <c:dLbl>
              <c:idx val="1"/>
              <c:layout>
                <c:manualLayout>
                  <c:x val="-2.545536177538122E-2"/>
                  <c:y val="-5.9375000000000032E-2"/>
                </c:manualLayout>
              </c:layout>
              <c:showVal val="1"/>
            </c:dLbl>
            <c:dLbl>
              <c:idx val="2"/>
              <c:layout>
                <c:manualLayout>
                  <c:x val="-2.7273601902194189E-2"/>
                  <c:y val="-6.2500000000000028E-2"/>
                </c:manualLayout>
              </c:layout>
              <c:showVal val="1"/>
            </c:dLbl>
            <c:dLbl>
              <c:idx val="3"/>
              <c:layout>
                <c:manualLayout>
                  <c:x val="-2.7273601902194189E-2"/>
                  <c:y val="-7.5000000000000039E-2"/>
                </c:manualLayout>
              </c:layout>
              <c:showVal val="1"/>
            </c:dLbl>
            <c:dLbl>
              <c:idx val="4"/>
              <c:layout>
                <c:manualLayout>
                  <c:x val="-2.9091842029007206E-2"/>
                  <c:y val="-5.9375000000000032E-2"/>
                </c:manualLayout>
              </c:layout>
              <c:showVal val="1"/>
            </c:dLbl>
            <c:dLbl>
              <c:idx val="5"/>
              <c:layout>
                <c:manualLayout>
                  <c:x val="-2.9091842029007126E-2"/>
                  <c:y val="-6.2500000000000028E-2"/>
                </c:manualLayout>
              </c:layout>
              <c:showVal val="1"/>
            </c:dLbl>
            <c:dLbl>
              <c:idx val="6"/>
              <c:layout>
                <c:manualLayout>
                  <c:x val="-3.0910082155820046E-2"/>
                  <c:y val="-6.87500000000000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FF3399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189.4</c:v>
                </c:pt>
                <c:pt idx="1">
                  <c:v>184.8</c:v>
                </c:pt>
                <c:pt idx="2">
                  <c:v>180.9</c:v>
                </c:pt>
                <c:pt idx="3">
                  <c:v>209.7</c:v>
                </c:pt>
                <c:pt idx="4">
                  <c:v>204.2</c:v>
                </c:pt>
                <c:pt idx="5">
                  <c:v>193.3</c:v>
                </c:pt>
                <c:pt idx="6">
                  <c:v>185.7</c:v>
                </c:pt>
              </c:numCache>
            </c:numRef>
          </c:val>
        </c:ser>
        <c:marker val="1"/>
        <c:axId val="76332032"/>
        <c:axId val="76333824"/>
      </c:lineChart>
      <c:catAx>
        <c:axId val="76332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6333824"/>
        <c:crosses val="autoZero"/>
        <c:auto val="1"/>
        <c:lblAlgn val="ctr"/>
        <c:lblOffset val="100"/>
      </c:catAx>
      <c:valAx>
        <c:axId val="76333824"/>
        <c:scaling>
          <c:orientation val="minMax"/>
          <c:max val="1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7633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68459905960372"/>
          <c:y val="0.17660164757826741"/>
          <c:w val="0.77249843230106996"/>
          <c:h val="0.1139347806670719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5620863176053E-5"/>
          <c:y val="0.15253560415209147"/>
          <c:w val="0.95495196642408287"/>
          <c:h val="0.801286343559424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ИМ</c:v>
                </c:pt>
              </c:strCache>
            </c:strRef>
          </c:tx>
          <c:spPr>
            <a:ln w="50800" cmpd="sng">
              <a:solidFill>
                <a:srgbClr val="9900CC"/>
              </a:solidFill>
            </a:ln>
          </c:spPr>
          <c:marker>
            <c:symbol val="diamond"/>
            <c:size val="10"/>
            <c:spPr>
              <a:solidFill>
                <a:srgbClr val="9900CC"/>
              </a:solidFill>
            </c:spPr>
          </c:marker>
          <c:dLbls>
            <c:dLbl>
              <c:idx val="0"/>
              <c:layout>
                <c:manualLayout>
                  <c:x val="-2.3637121648568259E-2"/>
                  <c:y val="-5.3125000000000006E-2"/>
                </c:manualLayout>
              </c:layout>
              <c:showVal val="1"/>
            </c:dLbl>
            <c:dLbl>
              <c:idx val="1"/>
              <c:layout>
                <c:manualLayout>
                  <c:x val="-1.4545921014503561E-2"/>
                  <c:y val="-5.0000000000000031E-2"/>
                </c:manualLayout>
              </c:layout>
              <c:showVal val="1"/>
            </c:dLbl>
            <c:dLbl>
              <c:idx val="2"/>
              <c:layout>
                <c:manualLayout>
                  <c:x val="-1.4545921014503561E-2"/>
                  <c:y val="-0.05"/>
                </c:manualLayout>
              </c:layout>
              <c:showVal val="1"/>
            </c:dLbl>
            <c:dLbl>
              <c:idx val="3"/>
              <c:layout>
                <c:manualLayout>
                  <c:x val="-1.6364161141316523E-2"/>
                  <c:y val="-0.05"/>
                </c:manualLayout>
              </c:layout>
              <c:showVal val="1"/>
            </c:dLbl>
            <c:dLbl>
              <c:idx val="4"/>
              <c:layout>
                <c:manualLayout>
                  <c:x val="-5.3582748177432409E-2"/>
                  <c:y val="-9.7863954010839749E-2"/>
                </c:manualLayout>
              </c:layout>
              <c:showVal val="1"/>
            </c:dLbl>
            <c:dLbl>
              <c:idx val="5"/>
              <c:layout>
                <c:manualLayout>
                  <c:x val="-1.6364161141316523E-2"/>
                  <c:y val="-4.3749999999999997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1.435200893594404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</c:v>
                </c:pt>
                <c:pt idx="1">
                  <c:v>25.9</c:v>
                </c:pt>
                <c:pt idx="2">
                  <c:v>23</c:v>
                </c:pt>
                <c:pt idx="3">
                  <c:v>21</c:v>
                </c:pt>
                <c:pt idx="4">
                  <c:v>11.3</c:v>
                </c:pt>
                <c:pt idx="5">
                  <c:v>21.6</c:v>
                </c:pt>
                <c:pt idx="6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труд. возр.</c:v>
                </c:pt>
              </c:strCache>
            </c:strRef>
          </c:tx>
          <c:spPr>
            <a:ln w="63500">
              <a:solidFill>
                <a:srgbClr val="FF3399"/>
              </a:solidFill>
            </a:ln>
          </c:spPr>
          <c:marker>
            <c:symbol val="triangle"/>
            <c:size val="9"/>
            <c:spPr>
              <a:solidFill>
                <a:srgbClr val="FF3399"/>
              </a:solidFill>
            </c:spPr>
          </c:marker>
          <c:dLbls>
            <c:dLbl>
              <c:idx val="0"/>
              <c:layout>
                <c:manualLayout>
                  <c:x val="-2.5455361775381206E-2"/>
                  <c:y val="-5.6249999999999946E-2"/>
                </c:manualLayout>
              </c:layout>
              <c:showVal val="1"/>
            </c:dLbl>
            <c:dLbl>
              <c:idx val="1"/>
              <c:layout>
                <c:manualLayout>
                  <c:x val="-2.5455361775381206E-2"/>
                  <c:y val="-5.9375000000000004E-2"/>
                </c:manualLayout>
              </c:layout>
              <c:showVal val="1"/>
            </c:dLbl>
            <c:dLbl>
              <c:idx val="2"/>
              <c:layout>
                <c:manualLayout>
                  <c:x val="-2.7273601902194199E-2"/>
                  <c:y val="-6.25E-2"/>
                </c:manualLayout>
              </c:layout>
              <c:showVal val="1"/>
            </c:dLbl>
            <c:dLbl>
              <c:idx val="3"/>
              <c:layout>
                <c:manualLayout>
                  <c:x val="-2.7273601902194199E-2"/>
                  <c:y val="-7.5000000000000011E-2"/>
                </c:manualLayout>
              </c:layout>
              <c:showVal val="1"/>
            </c:dLbl>
            <c:dLbl>
              <c:idx val="4"/>
              <c:layout>
                <c:manualLayout>
                  <c:x val="-1.8940066122467278E-2"/>
                  <c:y val="-4.4854106957741488E-2"/>
                </c:manualLayout>
              </c:layout>
              <c:showVal val="1"/>
            </c:dLbl>
            <c:dLbl>
              <c:idx val="5"/>
              <c:layout>
                <c:manualLayout>
                  <c:x val="-2.9091842029007151E-2"/>
                  <c:y val="-6.25E-2"/>
                </c:manualLayout>
              </c:layout>
              <c:showVal val="1"/>
            </c:dLbl>
            <c:dLbl>
              <c:idx val="6"/>
              <c:layout>
                <c:manualLayout>
                  <c:x val="5.902001746558379E-3"/>
                  <c:y val="-1.15490170761807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10.1</c:v>
                </c:pt>
                <c:pt idx="1">
                  <c:v>10.8</c:v>
                </c:pt>
                <c:pt idx="2">
                  <c:v>7.8</c:v>
                </c:pt>
                <c:pt idx="3">
                  <c:v>7.1</c:v>
                </c:pt>
                <c:pt idx="4">
                  <c:v>7.4</c:v>
                </c:pt>
                <c:pt idx="5">
                  <c:v>7.8</c:v>
                </c:pt>
                <c:pt idx="6">
                  <c:v>6.2</c:v>
                </c:pt>
              </c:numCache>
            </c:numRef>
          </c:val>
        </c:ser>
        <c:marker val="1"/>
        <c:axId val="76741248"/>
        <c:axId val="76824960"/>
      </c:lineChart>
      <c:catAx>
        <c:axId val="76741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6824960"/>
        <c:crosses val="autoZero"/>
        <c:auto val="1"/>
        <c:lblAlgn val="ctr"/>
        <c:lblOffset val="100"/>
      </c:catAx>
      <c:valAx>
        <c:axId val="76824960"/>
        <c:scaling>
          <c:orientation val="minMax"/>
          <c:max val="35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7674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440609044196416"/>
          <c:y val="0.21644066575185344"/>
          <c:w val="0.46176491315456336"/>
          <c:h val="0.12907175395166068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solidFill>
      <a:srgbClr val="E5FFE5"/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217198089101207"/>
          <c:h val="0.8591315079491688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ОНМК</c:v>
                </c:pt>
              </c:strCache>
            </c:strRef>
          </c:tx>
          <c:spPr>
            <a:ln w="50800" cmpd="sng">
              <a:solidFill>
                <a:srgbClr val="0000FF"/>
              </a:solidFill>
            </a:ln>
          </c:spPr>
          <c:marker>
            <c:symbol val="diamond"/>
            <c:size val="10"/>
            <c:spPr>
              <a:solidFill>
                <a:srgbClr val="0000FF"/>
              </a:solidFill>
            </c:spPr>
          </c:marker>
          <c:dLbls>
            <c:dLbl>
              <c:idx val="0"/>
              <c:layout>
                <c:manualLayout>
                  <c:x val="-2.3637121648568259E-2"/>
                  <c:y val="-5.3125000000000006E-2"/>
                </c:manualLayout>
              </c:layout>
              <c:showVal val="1"/>
            </c:dLbl>
            <c:dLbl>
              <c:idx val="1"/>
              <c:layout>
                <c:manualLayout>
                  <c:x val="-1.4545921014503561E-2"/>
                  <c:y val="-5.0000000000000031E-2"/>
                </c:manualLayout>
              </c:layout>
              <c:showVal val="1"/>
            </c:dLbl>
            <c:dLbl>
              <c:idx val="2"/>
              <c:layout>
                <c:manualLayout>
                  <c:x val="-1.4545921014503561E-2"/>
                  <c:y val="-0.05"/>
                </c:manualLayout>
              </c:layout>
              <c:showVal val="1"/>
            </c:dLbl>
            <c:dLbl>
              <c:idx val="3"/>
              <c:layout>
                <c:manualLayout>
                  <c:x val="-1.6364161141316523E-2"/>
                  <c:y val="-0.05"/>
                </c:manualLayout>
              </c:layout>
              <c:showVal val="1"/>
            </c:dLbl>
            <c:dLbl>
              <c:idx val="4"/>
              <c:layout>
                <c:manualLayout>
                  <c:x val="-4.6819494936899179E-2"/>
                  <c:y val="-9.0131639124336832E-2"/>
                </c:manualLayout>
              </c:layout>
              <c:showVal val="1"/>
            </c:dLbl>
            <c:dLbl>
              <c:idx val="5"/>
              <c:layout>
                <c:manualLayout>
                  <c:x val="-1.6364161141316523E-2"/>
                  <c:y val="-4.3749999999999997E-2"/>
                </c:manualLayout>
              </c:layout>
              <c:showVal val="1"/>
            </c:dLbl>
            <c:dLbl>
              <c:idx val="6"/>
              <c:layout>
                <c:manualLayout>
                  <c:x val="-1.3719785917365763E-2"/>
                  <c:y val="-6.146578034442667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177.5</c:v>
                </c:pt>
                <c:pt idx="1">
                  <c:v>105.5</c:v>
                </c:pt>
                <c:pt idx="2">
                  <c:v>89.1</c:v>
                </c:pt>
                <c:pt idx="3">
                  <c:v>76.400000000000006</c:v>
                </c:pt>
                <c:pt idx="4">
                  <c:v>67.900000000000006</c:v>
                </c:pt>
                <c:pt idx="5">
                  <c:v>61.1</c:v>
                </c:pt>
                <c:pt idx="6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труд. возр.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triangle"/>
            <c:size val="9"/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2.5455361775381206E-2"/>
                  <c:y val="-5.6249999999999946E-2"/>
                </c:manualLayout>
              </c:layout>
              <c:showVal val="1"/>
            </c:dLbl>
            <c:dLbl>
              <c:idx val="1"/>
              <c:layout>
                <c:manualLayout>
                  <c:x val="-2.5455361775381206E-2"/>
                  <c:y val="-5.9375000000000004E-2"/>
                </c:manualLayout>
              </c:layout>
              <c:showVal val="1"/>
            </c:dLbl>
            <c:dLbl>
              <c:idx val="2"/>
              <c:layout>
                <c:manualLayout>
                  <c:x val="-2.7273601902194199E-2"/>
                  <c:y val="-6.25E-2"/>
                </c:manualLayout>
              </c:layout>
              <c:showVal val="1"/>
            </c:dLbl>
            <c:dLbl>
              <c:idx val="3"/>
              <c:layout>
                <c:manualLayout>
                  <c:x val="-2.7273601902194199E-2"/>
                  <c:y val="-7.5000000000000011E-2"/>
                </c:manualLayout>
              </c:layout>
              <c:showVal val="1"/>
            </c:dLbl>
            <c:dLbl>
              <c:idx val="4"/>
              <c:layout>
                <c:manualLayout>
                  <c:x val="-1.8940066122467278E-2"/>
                  <c:y val="-4.4854106957741488E-2"/>
                </c:manualLayout>
              </c:layout>
              <c:showVal val="1"/>
            </c:dLbl>
            <c:dLbl>
              <c:idx val="5"/>
              <c:layout>
                <c:manualLayout>
                  <c:x val="-2.9091842029007151E-2"/>
                  <c:y val="-6.25E-2"/>
                </c:manualLayout>
              </c:layout>
              <c:showVal val="1"/>
            </c:dLbl>
            <c:dLbl>
              <c:idx val="6"/>
              <c:layout>
                <c:manualLayout>
                  <c:x val="-4.9393811740134613E-3"/>
                  <c:y val="-2.42231832787845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33.4</c:v>
                </c:pt>
                <c:pt idx="1">
                  <c:v>23.2</c:v>
                </c:pt>
                <c:pt idx="2">
                  <c:v>24.4</c:v>
                </c:pt>
                <c:pt idx="3">
                  <c:v>24.3</c:v>
                </c:pt>
                <c:pt idx="4">
                  <c:v>23.9</c:v>
                </c:pt>
                <c:pt idx="5">
                  <c:v>24.4</c:v>
                </c:pt>
                <c:pt idx="6">
                  <c:v>22.1</c:v>
                </c:pt>
              </c:numCache>
            </c:numRef>
          </c:val>
        </c:ser>
        <c:marker val="1"/>
        <c:axId val="77153792"/>
        <c:axId val="77155328"/>
      </c:lineChart>
      <c:catAx>
        <c:axId val="77153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7155328"/>
        <c:crosses val="autoZero"/>
        <c:auto val="1"/>
        <c:lblAlgn val="ctr"/>
        <c:lblOffset val="100"/>
      </c:catAx>
      <c:valAx>
        <c:axId val="77155328"/>
        <c:scaling>
          <c:orientation val="minMax"/>
          <c:max val="25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7715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66377914191114"/>
          <c:y val="0.27481176711889366"/>
          <c:w val="0.51334678231242559"/>
          <c:h val="8.1106127355393506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solidFill>
      <a:srgbClr val="F79646">
        <a:lumMod val="20000"/>
        <a:lumOff val="80000"/>
      </a:srgb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6661555540997315E-2"/>
          <c:y val="3.437500000000001E-2"/>
          <c:w val="0.74881635536606228"/>
          <c:h val="0.8565573326771656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 смертности от БСК</c:v>
                </c:pt>
              </c:strCache>
            </c:strRef>
          </c:tx>
          <c:spPr>
            <a:ln w="38100" cmpd="sng">
              <a:solidFill>
                <a:srgbClr val="3333FF"/>
              </a:solidFill>
            </a:ln>
          </c:spPr>
          <c:dLbls>
            <c:dLbl>
              <c:idx val="0"/>
              <c:layout>
                <c:manualLayout>
                  <c:x val="-3.1785168018042841E-2"/>
                  <c:y val="-5.3124999999999999E-2"/>
                </c:manualLayout>
              </c:layout>
              <c:showVal val="1"/>
            </c:dLbl>
            <c:dLbl>
              <c:idx val="1"/>
              <c:layout>
                <c:manualLayout>
                  <c:x val="-3.1785168018042854E-2"/>
                  <c:y val="-5.6249999999999981E-2"/>
                </c:manualLayout>
              </c:layout>
              <c:showVal val="1"/>
            </c:dLbl>
            <c:dLbl>
              <c:idx val="2"/>
              <c:layout>
                <c:manualLayout>
                  <c:x val="-3.1785168018042834E-2"/>
                  <c:y val="-6.25E-2"/>
                </c:manualLayout>
              </c:layout>
              <c:showVal val="1"/>
            </c:dLbl>
            <c:dLbl>
              <c:idx val="3"/>
              <c:layout>
                <c:manualLayout>
                  <c:x val="-2.4217270870889835E-2"/>
                  <c:y val="-5.9375000000000004E-2"/>
                </c:manualLayout>
              </c:layout>
              <c:showVal val="1"/>
            </c:dLbl>
            <c:dLbl>
              <c:idx val="4"/>
              <c:layout>
                <c:manualLayout>
                  <c:x val="-4.0866644594626501E-2"/>
                  <c:y val="-4.3749999999999997E-2"/>
                </c:manualLayout>
              </c:layout>
              <c:showVal val="1"/>
            </c:dLbl>
            <c:dLbl>
              <c:idx val="5"/>
              <c:layout>
                <c:manualLayout>
                  <c:x val="-7.5678971471530524E-3"/>
                  <c:y val="-6.875000000000001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3333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600.5</c:v>
                </c:pt>
                <c:pt idx="1">
                  <c:v>600.29999999999995</c:v>
                </c:pt>
                <c:pt idx="2">
                  <c:v>600.1</c:v>
                </c:pt>
                <c:pt idx="3">
                  <c:v>600</c:v>
                </c:pt>
                <c:pt idx="4">
                  <c:v>599.70000000000005</c:v>
                </c:pt>
                <c:pt idx="5">
                  <c:v>575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3.0053684525506358E-2"/>
                  <c:y val="-0.13125000000000001"/>
                </c:manualLayout>
              </c:layout>
              <c:showVal val="1"/>
            </c:dLbl>
            <c:dLbl>
              <c:idx val="1"/>
              <c:layout>
                <c:manualLayout>
                  <c:x val="-2.1081180138850256E-2"/>
                  <c:y val="-9.375000000000004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601.79999999999995</c:v>
                </c:pt>
                <c:pt idx="1">
                  <c:v>521.70000000000005</c:v>
                </c:pt>
                <c:pt idx="2">
                  <c:v>535</c:v>
                </c:pt>
              </c:numCache>
            </c:numRef>
          </c:val>
        </c:ser>
        <c:marker val="1"/>
        <c:axId val="77699328"/>
        <c:axId val="77721600"/>
      </c:lineChart>
      <c:catAx>
        <c:axId val="77699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721600"/>
        <c:crosses val="autoZero"/>
        <c:auto val="1"/>
        <c:lblAlgn val="ctr"/>
        <c:lblOffset val="100"/>
      </c:catAx>
      <c:valAx>
        <c:axId val="77721600"/>
        <c:scaling>
          <c:orientation val="minMax"/>
          <c:max val="810"/>
          <c:min val="5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7699328"/>
        <c:crosses val="autoZero"/>
        <c:crossBetween val="between"/>
        <c:majorUnit val="1210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3333FF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8374781552495565"/>
          <c:y val="0.35465501968503926"/>
          <c:w val="0.20717078832326158"/>
          <c:h val="0.637564960629921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0.49203</cdr:x>
      <cdr:y>0.47542</cdr:y>
    </cdr:from>
    <cdr:to>
      <cdr:x>0.9377</cdr:x>
      <cdr:y>0.77753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009498" y="1438961"/>
          <a:ext cx="914400" cy="9144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/>
            <a:t>68%</a:t>
          </a:r>
          <a:endParaRPr lang="ru-RU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0.00483</cdr:x>
      <cdr:y>0.45428</cdr:y>
    </cdr:from>
    <cdr:to>
      <cdr:x>0.4505</cdr:x>
      <cdr:y>0.75639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9918" y="1374980"/>
          <a:ext cx="914390" cy="91439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/>
            <a:t>26%</a:t>
          </a:r>
          <a:endParaRPr lang="ru-RU" sz="2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0.04866</cdr:x>
      <cdr:y>0.06723</cdr:y>
    </cdr:from>
    <cdr:to>
      <cdr:x>0.50866</cdr:x>
      <cdr:y>0.29055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75197" y="216024"/>
          <a:ext cx="1656184" cy="717511"/>
        </a:xfrm>
        <a:prstGeom xmlns:a="http://schemas.openxmlformats.org/drawingml/2006/main" prst="wedgeRoundRectCallout">
          <a:avLst>
            <a:gd name="adj1" fmla="val 20296"/>
            <a:gd name="adj2" fmla="val 136832"/>
            <a:gd name="adj3" fmla="val 16667"/>
          </a:avLst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err="1" smtClean="0"/>
            <a:t>Балонная</a:t>
          </a:r>
          <a:r>
            <a:rPr lang="ru-RU" sz="1600" b="1" dirty="0" smtClean="0"/>
            <a:t> </a:t>
          </a:r>
          <a:r>
            <a:rPr lang="ru-RU" sz="1600" b="1" dirty="0" err="1" smtClean="0"/>
            <a:t>ангиопластика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0.21212</cdr:x>
      <cdr:y>0.87799</cdr:y>
    </cdr:from>
    <cdr:to>
      <cdr:x>0.64866</cdr:x>
      <cdr:y>0.98049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 flipH="1">
          <a:off x="763717" y="2820961"/>
          <a:ext cx="1571720" cy="329330"/>
        </a:xfrm>
        <a:prstGeom xmlns:a="http://schemas.openxmlformats.org/drawingml/2006/main" prst="wedgeRoundRectCallout">
          <a:avLst>
            <a:gd name="adj1" fmla="val -8465"/>
            <a:gd name="adj2" fmla="val -225016"/>
            <a:gd name="adj3" fmla="val 16667"/>
          </a:avLst>
        </a:prstGeom>
        <a:solidFill xmlns:a="http://schemas.openxmlformats.org/drawingml/2006/main">
          <a:srgbClr val="FFFF00"/>
        </a:solidFill>
        <a:ln xmlns:a="http://schemas.openxmlformats.org/drawingml/2006/main" w="38100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err="1" smtClean="0">
              <a:solidFill>
                <a:srgbClr val="0000FF"/>
              </a:solidFill>
            </a:rPr>
            <a:t>Стентирование</a:t>
          </a:r>
          <a:endParaRPr lang="ru-RU" sz="16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0.63636</cdr:x>
      <cdr:y>0.381</cdr:y>
    </cdr:from>
    <cdr:to>
      <cdr:x>1</cdr:x>
      <cdr:y>0.53763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2291150" y="1224136"/>
          <a:ext cx="1309250" cy="503249"/>
        </a:xfrm>
        <a:prstGeom xmlns:a="http://schemas.openxmlformats.org/drawingml/2006/main" prst="wedgeRoundRectCallout">
          <a:avLst>
            <a:gd name="adj1" fmla="val -26148"/>
            <a:gd name="adj2" fmla="val 57998"/>
            <a:gd name="adj3" fmla="val 16667"/>
          </a:avLst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00FF"/>
              </a:solidFill>
            </a:rPr>
            <a:t>без оперативного лечения</a:t>
          </a:r>
          <a:endParaRPr lang="ru-RU" sz="14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0.04866</cdr:x>
      <cdr:y>0.49306</cdr:y>
    </cdr:from>
    <cdr:to>
      <cdr:x>0.30263</cdr:x>
      <cdr:y>0.64318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75197" y="1584176"/>
          <a:ext cx="914400" cy="4823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3333FF"/>
              </a:solidFill>
            </a:rPr>
            <a:t>2009</a:t>
          </a:r>
          <a:endParaRPr lang="ru-RU" sz="2800" b="1" dirty="0">
            <a:solidFill>
              <a:srgbClr val="3333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0.6129</cdr:x>
      <cdr:y>0.05927</cdr:y>
    </cdr:from>
    <cdr:to>
      <cdr:x>1</cdr:x>
      <cdr:y>0.23706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2736304" y="216024"/>
          <a:ext cx="1728192" cy="648072"/>
        </a:xfrm>
        <a:prstGeom xmlns:a="http://schemas.openxmlformats.org/drawingml/2006/main" prst="wedgeRoundRectCallout">
          <a:avLst>
            <a:gd name="adj1" fmla="val -84912"/>
            <a:gd name="adj2" fmla="val 85868"/>
            <a:gd name="adj3" fmla="val 16667"/>
          </a:avLst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err="1" smtClean="0"/>
            <a:t>Балонная</a:t>
          </a:r>
          <a:r>
            <a:rPr lang="ru-RU" sz="1600" b="1" dirty="0" smtClean="0"/>
            <a:t> </a:t>
          </a:r>
          <a:r>
            <a:rPr lang="ru-RU" sz="1600" b="1" dirty="0" err="1" smtClean="0"/>
            <a:t>ангиопластика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0.21212</cdr:x>
      <cdr:y>0.87799</cdr:y>
    </cdr:from>
    <cdr:to>
      <cdr:x>0.58064</cdr:x>
      <cdr:y>0.98049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 flipH="1">
          <a:off x="947008" y="3200295"/>
          <a:ext cx="1645279" cy="373615"/>
        </a:xfrm>
        <a:prstGeom xmlns:a="http://schemas.openxmlformats.org/drawingml/2006/main" prst="wedgeRoundRectCallout">
          <a:avLst>
            <a:gd name="adj1" fmla="val 11180"/>
            <a:gd name="adj2" fmla="val -243045"/>
            <a:gd name="adj3" fmla="val 16667"/>
          </a:avLst>
        </a:prstGeom>
        <a:solidFill xmlns:a="http://schemas.openxmlformats.org/drawingml/2006/main">
          <a:srgbClr val="FFFF00"/>
        </a:solidFill>
        <a:ln xmlns:a="http://schemas.openxmlformats.org/drawingml/2006/main" w="38100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err="1" smtClean="0">
              <a:solidFill>
                <a:srgbClr val="0000FF"/>
              </a:solidFill>
            </a:rPr>
            <a:t>Стентирование</a:t>
          </a:r>
          <a:endParaRPr lang="ru-RU" sz="16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0.48387</cdr:x>
      <cdr:y>0.47412</cdr:y>
    </cdr:from>
    <cdr:to>
      <cdr:x>0.80645</cdr:x>
      <cdr:y>0.69143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2160240" y="1728192"/>
          <a:ext cx="1440160" cy="792088"/>
        </a:xfrm>
        <a:prstGeom xmlns:a="http://schemas.openxmlformats.org/drawingml/2006/main" prst="wedgeRoundRectCallout">
          <a:avLst>
            <a:gd name="adj1" fmla="val -26148"/>
            <a:gd name="adj2" fmla="val 57998"/>
            <a:gd name="adj3" fmla="val 16667"/>
          </a:avLst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00FF"/>
              </a:solidFill>
            </a:rPr>
            <a:t>без оперативного лечения</a:t>
          </a:r>
          <a:endParaRPr lang="ru-RU" sz="1400" b="1" dirty="0">
            <a:solidFill>
              <a:srgbClr val="0000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0.36364</cdr:x>
      <cdr:y>0.13251</cdr:y>
    </cdr:from>
    <cdr:to>
      <cdr:x>0.84848</cdr:x>
      <cdr:y>0.26814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728209" y="908754"/>
          <a:ext cx="2304216" cy="930150"/>
        </a:xfrm>
        <a:prstGeom xmlns:a="http://schemas.openxmlformats.org/drawingml/2006/main" prst="wedgeRoundRectCallout">
          <a:avLst>
            <a:gd name="adj1" fmla="val -54329"/>
            <a:gd name="adj2" fmla="val 214295"/>
            <a:gd name="adj3" fmla="val 16667"/>
          </a:avLst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err="1" smtClean="0"/>
            <a:t>Балонная</a:t>
          </a:r>
          <a:r>
            <a:rPr lang="ru-RU" sz="2400" b="1" dirty="0" smtClean="0"/>
            <a:t> </a:t>
          </a:r>
          <a:r>
            <a:rPr lang="ru-RU" sz="2400" b="1" dirty="0" err="1" smtClean="0"/>
            <a:t>ангиопластика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0.21212</cdr:x>
      <cdr:y>0.87799</cdr:y>
    </cdr:from>
    <cdr:to>
      <cdr:x>0.8052</cdr:x>
      <cdr:y>0.98049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 flipH="1">
          <a:off x="1008112" y="6021288"/>
          <a:ext cx="2818629" cy="702945"/>
        </a:xfrm>
        <a:prstGeom xmlns:a="http://schemas.openxmlformats.org/drawingml/2006/main" prst="wedgeRoundRectCallout">
          <a:avLst>
            <a:gd name="adj1" fmla="val 11180"/>
            <a:gd name="adj2" fmla="val -243045"/>
            <a:gd name="adj3" fmla="val 16667"/>
          </a:avLst>
        </a:prstGeom>
        <a:solidFill xmlns:a="http://schemas.openxmlformats.org/drawingml/2006/main">
          <a:srgbClr val="FFFF00"/>
        </a:solidFill>
        <a:ln xmlns:a="http://schemas.openxmlformats.org/drawingml/2006/main" w="38100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err="1" smtClean="0">
              <a:solidFill>
                <a:srgbClr val="0000FF"/>
              </a:solidFill>
            </a:rPr>
            <a:t>Стентирование</a:t>
          </a:r>
          <a:endParaRPr lang="ru-RU" sz="28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0.59091</cdr:x>
      <cdr:y>0.45887</cdr:y>
    </cdr:from>
    <cdr:to>
      <cdr:x>0.95455</cdr:x>
      <cdr:y>0.6155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2808312" y="3146918"/>
          <a:ext cx="1728210" cy="1074169"/>
        </a:xfrm>
        <a:prstGeom xmlns:a="http://schemas.openxmlformats.org/drawingml/2006/main" prst="wedgeRoundRectCallout">
          <a:avLst>
            <a:gd name="adj1" fmla="val -26148"/>
            <a:gd name="adj2" fmla="val 57998"/>
            <a:gd name="adj3" fmla="val 16667"/>
          </a:avLst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FF"/>
              </a:solidFill>
            </a:rPr>
            <a:t>без оперативного лечения</a:t>
          </a:r>
          <a:endParaRPr lang="ru-RU" sz="1800" b="1" dirty="0">
            <a:solidFill>
              <a:srgbClr val="0000FF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0.36364</cdr:x>
      <cdr:y>0.13251</cdr:y>
    </cdr:from>
    <cdr:to>
      <cdr:x>0.84848</cdr:x>
      <cdr:y>0.26814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728192" y="908720"/>
          <a:ext cx="2304256" cy="930153"/>
        </a:xfrm>
        <a:prstGeom xmlns:a="http://schemas.openxmlformats.org/drawingml/2006/main" prst="wedgeRoundRectCallout">
          <a:avLst>
            <a:gd name="adj1" fmla="val -8976"/>
            <a:gd name="adj2" fmla="val 91731"/>
            <a:gd name="adj3" fmla="val 16667"/>
          </a:avLst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err="1" smtClean="0"/>
            <a:t>Балонная</a:t>
          </a:r>
          <a:r>
            <a:rPr lang="ru-RU" sz="2400" b="1" dirty="0" smtClean="0"/>
            <a:t> </a:t>
          </a:r>
          <a:r>
            <a:rPr lang="ru-RU" sz="2400" b="1" dirty="0" err="1" smtClean="0"/>
            <a:t>ангиопластика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0.21212</cdr:x>
      <cdr:y>0.87799</cdr:y>
    </cdr:from>
    <cdr:to>
      <cdr:x>0.8052</cdr:x>
      <cdr:y>0.98049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 flipH="1">
          <a:off x="1008112" y="6021288"/>
          <a:ext cx="2818629" cy="702945"/>
        </a:xfrm>
        <a:prstGeom xmlns:a="http://schemas.openxmlformats.org/drawingml/2006/main" prst="wedgeRoundRectCallout">
          <a:avLst>
            <a:gd name="adj1" fmla="val 11180"/>
            <a:gd name="adj2" fmla="val -243045"/>
            <a:gd name="adj3" fmla="val 16667"/>
          </a:avLst>
        </a:prstGeom>
        <a:solidFill xmlns:a="http://schemas.openxmlformats.org/drawingml/2006/main">
          <a:srgbClr val="FFFF00"/>
        </a:solidFill>
        <a:ln xmlns:a="http://schemas.openxmlformats.org/drawingml/2006/main" w="38100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err="1" smtClean="0">
              <a:solidFill>
                <a:srgbClr val="0000FF"/>
              </a:solidFill>
            </a:rPr>
            <a:t>Стентирование</a:t>
          </a:r>
          <a:endParaRPr lang="ru-RU" sz="28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0.59091</cdr:x>
      <cdr:y>0.519</cdr:y>
    </cdr:from>
    <cdr:to>
      <cdr:x>0.95455</cdr:x>
      <cdr:y>0.67563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2808312" y="3559305"/>
          <a:ext cx="1728209" cy="1074169"/>
        </a:xfrm>
        <a:prstGeom xmlns:a="http://schemas.openxmlformats.org/drawingml/2006/main" prst="wedgeRoundRectCallout">
          <a:avLst>
            <a:gd name="adj1" fmla="val -26148"/>
            <a:gd name="adj2" fmla="val 57998"/>
            <a:gd name="adj3" fmla="val 16667"/>
          </a:avLst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FF"/>
              </a:solidFill>
            </a:rPr>
            <a:t>без оперативного лечения</a:t>
          </a:r>
          <a:endParaRPr lang="ru-RU" sz="1800" b="1" dirty="0">
            <a:solidFill>
              <a:srgbClr val="0000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F8EF1-94AB-40D8-88EC-9DF84BF805E9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9B070-1B37-4D74-899E-B5E856C69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71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C29706-C09B-4CF1-9C07-D07382D362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7B10-5C7C-4540-8376-DC9A9282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80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6.xml"/><Relationship Id="rId3" Type="http://schemas.openxmlformats.org/officeDocument/2006/relationships/chart" Target="../charts/chart51.xml"/><Relationship Id="rId7" Type="http://schemas.openxmlformats.org/officeDocument/2006/relationships/chart" Target="../charts/chart55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Relationship Id="rId9" Type="http://schemas.openxmlformats.org/officeDocument/2006/relationships/chart" Target="../charts/char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0384" y="476672"/>
            <a:ext cx="8568952" cy="1512168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Региональный сосудистый центр № 1</a:t>
            </a:r>
          </a:p>
          <a:p>
            <a:pPr algn="ctr"/>
            <a:r>
              <a:rPr lang="ru-RU" sz="3600" b="1" dirty="0" smtClean="0"/>
              <a:t>ГБУЗ РБ БСМП г. Уфа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330384" y="5373216"/>
            <a:ext cx="2520280" cy="1202432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7000">
                <a:srgbClr val="0A128C"/>
              </a:gs>
              <a:gs pos="58000">
                <a:srgbClr val="181CC7"/>
              </a:gs>
              <a:gs pos="80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ВЧЕРА</a:t>
            </a:r>
            <a:endParaRPr lang="ru-RU" sz="4400" b="1" dirty="0"/>
          </a:p>
        </p:txBody>
      </p:sp>
      <p:sp>
        <p:nvSpPr>
          <p:cNvPr id="4" name="Овал 3"/>
          <p:cNvSpPr/>
          <p:nvPr/>
        </p:nvSpPr>
        <p:spPr>
          <a:xfrm>
            <a:off x="1979712" y="3933056"/>
            <a:ext cx="3528392" cy="1584176"/>
          </a:xfrm>
          <a:prstGeom prst="ellipse">
            <a:avLst/>
          </a:prstGeom>
          <a:gradFill>
            <a:gsLst>
              <a:gs pos="0">
                <a:srgbClr val="000000"/>
              </a:gs>
              <a:gs pos="7000">
                <a:srgbClr val="0A128C"/>
              </a:gs>
              <a:gs pos="58000">
                <a:srgbClr val="181CC7"/>
              </a:gs>
              <a:gs pos="80000">
                <a:srgbClr val="7005D4"/>
              </a:gs>
              <a:gs pos="100000">
                <a:srgbClr val="8C3D91"/>
              </a:gs>
            </a:gsLst>
            <a:lin ang="2700000" scaled="1"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smtClean="0"/>
              <a:t>СЕГОДНЯ</a:t>
            </a:r>
            <a:endParaRPr lang="ru-RU" sz="4600" b="1" dirty="0"/>
          </a:p>
        </p:txBody>
      </p:sp>
      <p:sp>
        <p:nvSpPr>
          <p:cNvPr id="5" name="Овал 4"/>
          <p:cNvSpPr/>
          <p:nvPr/>
        </p:nvSpPr>
        <p:spPr>
          <a:xfrm>
            <a:off x="4860032" y="2348880"/>
            <a:ext cx="3888432" cy="2016224"/>
          </a:xfrm>
          <a:prstGeom prst="ellipse">
            <a:avLst/>
          </a:prstGeom>
          <a:gradFill>
            <a:gsLst>
              <a:gs pos="0">
                <a:srgbClr val="000000"/>
              </a:gs>
              <a:gs pos="7000">
                <a:srgbClr val="0A128C"/>
              </a:gs>
              <a:gs pos="58000">
                <a:srgbClr val="181CC7"/>
              </a:gs>
              <a:gs pos="80000">
                <a:srgbClr val="7005D4"/>
              </a:gs>
              <a:gs pos="99000">
                <a:srgbClr val="8C3D91">
                  <a:lumMod val="58000"/>
                </a:srgbClr>
              </a:gs>
            </a:gsLst>
            <a:lin ang="2700000" scaled="1"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ЗАВТРА</a:t>
            </a:r>
            <a:endParaRPr lang="ru-RU" sz="4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5676076"/>
            <a:ext cx="3887336" cy="1058416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И.М. </a:t>
            </a:r>
            <a:r>
              <a:rPr lang="ru-RU" sz="2800" b="1" dirty="0" err="1" smtClean="0"/>
              <a:t>Карамова</a:t>
            </a:r>
            <a:endParaRPr lang="ru-RU" sz="2800" b="1" dirty="0" smtClean="0"/>
          </a:p>
          <a:p>
            <a:r>
              <a:rPr lang="ru-RU" b="1" dirty="0" smtClean="0"/>
              <a:t>Главный врач ГБУЗ РБ БСМП г. Уфа, д.м.н., профессор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373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2875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FF"/>
                </a:solidFill>
              </a:rPr>
              <a:t>Структура ОНМК больных, </a:t>
            </a:r>
            <a:br>
              <a:rPr lang="ru-RU" sz="2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пролеченных в ГБУЗ РБ БСМП г. Уфа в 2009-2015 гг., %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93583741"/>
              </p:ext>
            </p:extLst>
          </p:nvPr>
        </p:nvGraphicFramePr>
        <p:xfrm>
          <a:off x="0" y="1032095"/>
          <a:ext cx="2141269" cy="19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1635824"/>
              </p:ext>
            </p:extLst>
          </p:nvPr>
        </p:nvGraphicFramePr>
        <p:xfrm>
          <a:off x="7012846" y="1095614"/>
          <a:ext cx="2141269" cy="19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Выноска со стрелкой вниз 6"/>
          <p:cNvSpPr/>
          <p:nvPr/>
        </p:nvSpPr>
        <p:spPr>
          <a:xfrm>
            <a:off x="5508104" y="1340768"/>
            <a:ext cx="914400" cy="914400"/>
          </a:xfrm>
          <a:prstGeom prst="downArrow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-5% ГИ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995936" y="1095614"/>
            <a:ext cx="914400" cy="914400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+3% 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365307" y="1052736"/>
            <a:ext cx="914400" cy="914400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+2% ТИА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21220472"/>
              </p:ext>
            </p:extLst>
          </p:nvPr>
        </p:nvGraphicFramePr>
        <p:xfrm>
          <a:off x="0" y="4365104"/>
          <a:ext cx="2141269" cy="19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28091076"/>
              </p:ext>
            </p:extLst>
          </p:nvPr>
        </p:nvGraphicFramePr>
        <p:xfrm>
          <a:off x="7002731" y="4437112"/>
          <a:ext cx="2141269" cy="19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Выноска со стрелкой вверх 11"/>
          <p:cNvSpPr/>
          <p:nvPr/>
        </p:nvSpPr>
        <p:spPr>
          <a:xfrm>
            <a:off x="2822507" y="4869160"/>
            <a:ext cx="914400" cy="914400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+6% ТИА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050904" y="4869160"/>
            <a:ext cx="914400" cy="914400"/>
          </a:xfrm>
          <a:prstGeom prst="downArrow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-6% ГИ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3573016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FF0000"/>
                </a:solidFill>
              </a:rPr>
              <a:t>Структура ОНМК больных,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пролеченных </a:t>
            </a:r>
            <a:r>
              <a:rPr lang="ru-RU" sz="2000" b="1" dirty="0">
                <a:solidFill>
                  <a:srgbClr val="FF0000"/>
                </a:solidFill>
              </a:rPr>
              <a:t>в зоне РСЦ № 1</a:t>
            </a:r>
            <a:r>
              <a:rPr lang="ru-RU" sz="2200" b="1" dirty="0" smtClean="0">
                <a:solidFill>
                  <a:srgbClr val="FF0000"/>
                </a:solidFill>
              </a:rPr>
              <a:t> в 2009-2015 гг., %</a:t>
            </a:r>
          </a:p>
        </p:txBody>
      </p:sp>
    </p:spTree>
    <p:extLst>
      <p:ext uri="{BB962C8B-B14F-4D97-AF65-F5344CB8AC3E}">
        <p14:creationId xmlns="" xmlns:p14="http://schemas.microsoft.com/office/powerpoint/2010/main" val="247663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1066449322"/>
              </p:ext>
            </p:extLst>
          </p:nvPr>
        </p:nvGraphicFramePr>
        <p:xfrm>
          <a:off x="-180528" y="1628800"/>
          <a:ext cx="92525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Блок-схема: документ 2"/>
          <p:cNvSpPr/>
          <p:nvPr/>
        </p:nvSpPr>
        <p:spPr>
          <a:xfrm>
            <a:off x="323528" y="393692"/>
            <a:ext cx="8712968" cy="875068"/>
          </a:xfrm>
          <a:prstGeom prst="flowChartDocumen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Летальность от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ОНМК по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зоне РСЦ № 1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за 2009-2015 г., %</a:t>
            </a:r>
          </a:p>
        </p:txBody>
      </p:sp>
    </p:spTree>
    <p:extLst>
      <p:ext uri="{BB962C8B-B14F-4D97-AF65-F5344CB8AC3E}">
        <p14:creationId xmlns="" xmlns:p14="http://schemas.microsoft.com/office/powerpoint/2010/main" val="30129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3021325481"/>
              </p:ext>
            </p:extLst>
          </p:nvPr>
        </p:nvGraphicFramePr>
        <p:xfrm>
          <a:off x="-180528" y="1628800"/>
          <a:ext cx="92525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Блок-схема: документ 2"/>
          <p:cNvSpPr/>
          <p:nvPr/>
        </p:nvSpPr>
        <p:spPr>
          <a:xfrm>
            <a:off x="323528" y="116632"/>
            <a:ext cx="8712968" cy="1224136"/>
          </a:xfrm>
          <a:prstGeom prst="flowChartDocumen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bg1"/>
                </a:solidFill>
                <a:latin typeface="Bookman Old Style" pitchFamily="18" charset="0"/>
              </a:rPr>
              <a:t>Досуточная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 летальность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от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ОНМК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зоне РСЦ №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1  за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2009-2015 г., %</a:t>
            </a:r>
          </a:p>
        </p:txBody>
      </p:sp>
    </p:spTree>
    <p:extLst>
      <p:ext uri="{BB962C8B-B14F-4D97-AF65-F5344CB8AC3E}">
        <p14:creationId xmlns="" xmlns:p14="http://schemas.microsoft.com/office/powerpoint/2010/main" val="37939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299492767"/>
              </p:ext>
            </p:extLst>
          </p:nvPr>
        </p:nvGraphicFramePr>
        <p:xfrm>
          <a:off x="-108520" y="692696"/>
          <a:ext cx="92525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Блок-схема: документ 2"/>
          <p:cNvSpPr/>
          <p:nvPr/>
        </p:nvSpPr>
        <p:spPr>
          <a:xfrm>
            <a:off x="323528" y="116632"/>
            <a:ext cx="8712968" cy="864096"/>
          </a:xfrm>
          <a:prstGeom prst="flowChartDocumen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Летальность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от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ишемического инсульта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зоне РСЦ №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1 за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2009-2015 г., %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58643000"/>
              </p:ext>
            </p:extLst>
          </p:nvPr>
        </p:nvGraphicFramePr>
        <p:xfrm>
          <a:off x="53752" y="4193704"/>
          <a:ext cx="92525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323528" y="3429000"/>
            <a:ext cx="8712968" cy="864096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Летальность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от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геморрагического инсульта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зоне РСЦ №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1 за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2009-2015 г., %</a:t>
            </a:r>
          </a:p>
        </p:txBody>
      </p:sp>
    </p:spTree>
    <p:extLst>
      <p:ext uri="{BB962C8B-B14F-4D97-AF65-F5344CB8AC3E}">
        <p14:creationId xmlns="" xmlns:p14="http://schemas.microsoft.com/office/powerpoint/2010/main" val="896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1447836729"/>
              </p:ext>
            </p:extLst>
          </p:nvPr>
        </p:nvGraphicFramePr>
        <p:xfrm>
          <a:off x="-1188640" y="1052736"/>
          <a:ext cx="108732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137940129"/>
              </p:ext>
            </p:extLst>
          </p:nvPr>
        </p:nvGraphicFramePr>
        <p:xfrm>
          <a:off x="323528" y="5495527"/>
          <a:ext cx="2051719" cy="122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42050015"/>
              </p:ext>
            </p:extLst>
          </p:nvPr>
        </p:nvGraphicFramePr>
        <p:xfrm>
          <a:off x="7092281" y="5526359"/>
          <a:ext cx="2051719" cy="122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379914" y="5877272"/>
            <a:ext cx="4680520" cy="626368"/>
          </a:xfrm>
          <a:prstGeom prst="roundRect">
            <a:avLst/>
          </a:prstGeom>
          <a:solidFill>
            <a:srgbClr val="FF993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Доля РСЦ № 1 в общем кол-ве ТЛТ, проводимого по зоне</a:t>
            </a:r>
            <a:endParaRPr lang="ru-RU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63690" y="116632"/>
            <a:ext cx="8712968" cy="1152128"/>
          </a:xfrm>
          <a:prstGeom prst="flowChartDocumen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FF"/>
                </a:solidFill>
                <a:latin typeface="Bookman Old Style" pitchFamily="18" charset="0"/>
              </a:rPr>
              <a:t>Проведение </a:t>
            </a:r>
            <a:r>
              <a:rPr lang="ru-RU" sz="2400" b="1" dirty="0" err="1">
                <a:solidFill>
                  <a:srgbClr val="3333FF"/>
                </a:solidFill>
                <a:latin typeface="Bookman Old Style" pitchFamily="18" charset="0"/>
              </a:rPr>
              <a:t>тромболитической</a:t>
            </a:r>
            <a:r>
              <a:rPr lang="ru-RU" sz="2400" b="1" dirty="0">
                <a:solidFill>
                  <a:srgbClr val="3333FF"/>
                </a:solidFill>
                <a:latin typeface="Bookman Old Style" pitchFamily="18" charset="0"/>
              </a:rPr>
              <a:t> терапии </a:t>
            </a:r>
            <a:br>
              <a:rPr lang="ru-RU" sz="2400" b="1" dirty="0">
                <a:solidFill>
                  <a:srgbClr val="3333FF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rgbClr val="3333FF"/>
                </a:solidFill>
                <a:latin typeface="Bookman Old Style" pitchFamily="18" charset="0"/>
              </a:rPr>
              <a:t>в зоне РСЦ № 1 за 2009-2015гг., % от ИИ</a:t>
            </a:r>
          </a:p>
        </p:txBody>
      </p:sp>
    </p:spTree>
    <p:extLst>
      <p:ext uri="{BB962C8B-B14F-4D97-AF65-F5344CB8AC3E}">
        <p14:creationId xmlns="" xmlns:p14="http://schemas.microsoft.com/office/powerpoint/2010/main" val="312257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2119" y="-27162"/>
            <a:ext cx="9001125" cy="10932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% больных с ОНМК, </a:t>
            </a:r>
            <a:b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независимых в жизни после стационарного лечения </a:t>
            </a:r>
            <a:b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в зоне РСЦ № 1 за 2009-2015гг.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941209053"/>
              </p:ext>
            </p:extLst>
          </p:nvPr>
        </p:nvGraphicFramePr>
        <p:xfrm>
          <a:off x="-1188640" y="980728"/>
          <a:ext cx="108732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1454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219258909"/>
              </p:ext>
            </p:extLst>
          </p:nvPr>
        </p:nvGraphicFramePr>
        <p:xfrm>
          <a:off x="4139952" y="1766992"/>
          <a:ext cx="5328592" cy="268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Выгнутая вверх стрелка 2"/>
          <p:cNvSpPr/>
          <p:nvPr/>
        </p:nvSpPr>
        <p:spPr>
          <a:xfrm rot="20536676">
            <a:off x="126170" y="1773583"/>
            <a:ext cx="4153129" cy="730936"/>
          </a:xfrm>
          <a:prstGeom prst="curvedDownArrow">
            <a:avLst>
              <a:gd name="adj1" fmla="val 11305"/>
              <a:gd name="adj2" fmla="val 35046"/>
              <a:gd name="adj3" fmla="val 33859"/>
            </a:avLst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339455">
            <a:off x="4820331" y="1810964"/>
            <a:ext cx="4246493" cy="565909"/>
          </a:xfrm>
          <a:prstGeom prst="curvedDownArrow">
            <a:avLst>
              <a:gd name="adj1" fmla="val 11305"/>
              <a:gd name="adj2" fmla="val 35046"/>
              <a:gd name="adj3" fmla="val 33859"/>
            </a:avLst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71376" y="3361456"/>
            <a:ext cx="1959750" cy="357188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333FF"/>
                </a:solidFill>
              </a:rPr>
              <a:t>Рост </a:t>
            </a:r>
            <a:r>
              <a:rPr lang="ru-RU" sz="2400" b="1" dirty="0" smtClean="0">
                <a:solidFill>
                  <a:srgbClr val="3333FF"/>
                </a:solidFill>
              </a:rPr>
              <a:t>в 3,7 раз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48062176"/>
              </p:ext>
            </p:extLst>
          </p:nvPr>
        </p:nvGraphicFramePr>
        <p:xfrm>
          <a:off x="211840" y="3905814"/>
          <a:ext cx="2051719" cy="302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903162222"/>
              </p:ext>
            </p:extLst>
          </p:nvPr>
        </p:nvGraphicFramePr>
        <p:xfrm>
          <a:off x="6680924" y="3831305"/>
          <a:ext cx="2051719" cy="302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1437" y="116632"/>
            <a:ext cx="9001125" cy="6540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99"/>
                </a:solidFill>
              </a:rPr>
              <a:t>Динамика числа больных с ОКС, </a:t>
            </a:r>
            <a:br>
              <a:rPr lang="ru-RU" sz="2400" b="1" dirty="0" smtClean="0">
                <a:solidFill>
                  <a:srgbClr val="CC0099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пролеченных в зоне действия РСЦ №1 за 2009-2015гг.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121475741"/>
              </p:ext>
            </p:extLst>
          </p:nvPr>
        </p:nvGraphicFramePr>
        <p:xfrm>
          <a:off x="-288302" y="1537520"/>
          <a:ext cx="4608512" cy="28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75656" y="3361456"/>
            <a:ext cx="2199113" cy="419846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99"/>
                </a:solidFill>
              </a:rPr>
              <a:t>Рост </a:t>
            </a:r>
            <a:r>
              <a:rPr lang="ru-RU" sz="2400" b="1" dirty="0" smtClean="0">
                <a:solidFill>
                  <a:srgbClr val="CC0099"/>
                </a:solidFill>
              </a:rPr>
              <a:t>в 5,6 раз</a:t>
            </a:r>
            <a:endParaRPr lang="ru-RU" sz="2400" b="1" dirty="0">
              <a:solidFill>
                <a:srgbClr val="CC009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3" y="1528910"/>
            <a:ext cx="936105" cy="3818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33FF"/>
                </a:solidFill>
              </a:rPr>
              <a:t>7 623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2024" y="1178490"/>
            <a:ext cx="936105" cy="381821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99"/>
                </a:solidFill>
              </a:rPr>
              <a:t>20 712</a:t>
            </a:r>
            <a:endParaRPr lang="ru-RU" sz="2000" b="1" dirty="0">
              <a:solidFill>
                <a:srgbClr val="CC0099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45135" y="5427799"/>
            <a:ext cx="2232248" cy="6263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Пролечились в ГБУЗ РБ БСМП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Скругленная соединительная линия 6"/>
          <p:cNvCxnSpPr>
            <a:stCxn id="21" idx="2"/>
            <a:endCxn id="9" idx="3"/>
          </p:cNvCxnSpPr>
          <p:nvPr/>
        </p:nvCxnSpPr>
        <p:spPr>
          <a:xfrm rot="5400000" flipH="1">
            <a:off x="3094906" y="4587814"/>
            <a:ext cx="635006" cy="2297700"/>
          </a:xfrm>
          <a:prstGeom prst="curvedConnector4">
            <a:avLst>
              <a:gd name="adj1" fmla="val -36000"/>
              <a:gd name="adj2" fmla="val 74288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21" idx="2"/>
            <a:endCxn id="13" idx="1"/>
          </p:cNvCxnSpPr>
          <p:nvPr/>
        </p:nvCxnSpPr>
        <p:spPr>
          <a:xfrm rot="5400000" flipH="1" flipV="1">
            <a:off x="5266333" y="4639577"/>
            <a:ext cx="709515" cy="2119665"/>
          </a:xfrm>
          <a:prstGeom prst="curvedConnector4">
            <a:avLst>
              <a:gd name="adj1" fmla="val -32219"/>
              <a:gd name="adj2" fmla="val 76328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690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150018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C0099"/>
                </a:solidFill>
              </a:rPr>
              <a:t>Динамика госпитализации пациентов с ОКС в период «терапевтического окна» </a:t>
            </a:r>
            <a:br>
              <a:rPr lang="ru-RU" sz="3200" b="1" dirty="0" smtClean="0">
                <a:solidFill>
                  <a:srgbClr val="CC0099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в зоне действия РСЦ №1 за 2009-2015гг., %</a:t>
            </a:r>
            <a:br>
              <a:rPr lang="ru-RU" sz="3200" b="1" dirty="0" smtClean="0">
                <a:solidFill>
                  <a:srgbClr val="CC0099"/>
                </a:solidFill>
              </a:rPr>
            </a:br>
            <a:r>
              <a:rPr lang="ru-RU" sz="2200" b="1" i="1" u="sng" dirty="0" smtClean="0">
                <a:solidFill>
                  <a:srgbClr val="CC0099"/>
                </a:solidFill>
              </a:rPr>
              <a:t>(*с учетом переводов в РСЦ)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513876950"/>
              </p:ext>
            </p:extLst>
          </p:nvPr>
        </p:nvGraphicFramePr>
        <p:xfrm>
          <a:off x="-540568" y="1988840"/>
          <a:ext cx="9865096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1464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2875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CC0099"/>
                </a:solidFill>
              </a:rPr>
              <a:t>Структура ОКС больных, </a:t>
            </a:r>
            <a:br>
              <a:rPr lang="ru-RU" sz="2200" b="1" dirty="0" smtClean="0">
                <a:solidFill>
                  <a:srgbClr val="CC0099"/>
                </a:solidFill>
              </a:rPr>
            </a:br>
            <a:r>
              <a:rPr lang="ru-RU" sz="2200" b="1" dirty="0" smtClean="0">
                <a:solidFill>
                  <a:srgbClr val="CC0099"/>
                </a:solidFill>
              </a:rPr>
              <a:t>пролеченных в ГБУЗ РБ БСМП г. Уфа в 2009-2015 гг., %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5945334"/>
              </p:ext>
            </p:extLst>
          </p:nvPr>
        </p:nvGraphicFramePr>
        <p:xfrm>
          <a:off x="205600" y="823751"/>
          <a:ext cx="2141269" cy="19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581374"/>
              </p:ext>
            </p:extLst>
          </p:nvPr>
        </p:nvGraphicFramePr>
        <p:xfrm>
          <a:off x="5724128" y="851681"/>
          <a:ext cx="3221389" cy="258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2699792" y="1252612"/>
            <a:ext cx="1390612" cy="1146572"/>
          </a:xfrm>
          <a:prstGeom prst="downArrow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-4%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ИМ без П</a:t>
            </a:r>
            <a:r>
              <a:rPr lang="en-US" sz="1800" b="1" dirty="0" smtClean="0">
                <a:solidFill>
                  <a:schemeClr val="tx1"/>
                </a:solidFill>
              </a:rPr>
              <a:t>ST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386753" y="1196752"/>
            <a:ext cx="1130424" cy="1202432"/>
          </a:xfrm>
          <a:prstGeom prst="upArrowCallou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+ 4%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ИМ </a:t>
            </a:r>
            <a:r>
              <a:rPr lang="ru-RU" sz="1800" b="1" dirty="0">
                <a:solidFill>
                  <a:schemeClr val="bg1"/>
                </a:solidFill>
              </a:rPr>
              <a:t>↑</a:t>
            </a:r>
            <a:r>
              <a:rPr lang="en-US" sz="1800" b="1" dirty="0">
                <a:solidFill>
                  <a:schemeClr val="bg1"/>
                </a:solidFill>
              </a:rPr>
              <a:t>ST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78369" y="3573016"/>
            <a:ext cx="9144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CC0099"/>
                </a:solidFill>
              </a:rPr>
              <a:t>Структура ОКС больных, </a:t>
            </a:r>
            <a:br>
              <a:rPr lang="ru-RU" sz="2200" b="1" dirty="0" smtClean="0">
                <a:solidFill>
                  <a:srgbClr val="CC0099"/>
                </a:solidFill>
              </a:rPr>
            </a:br>
            <a:r>
              <a:rPr lang="ru-RU" sz="2200" b="1" dirty="0" smtClean="0">
                <a:solidFill>
                  <a:srgbClr val="CC0099"/>
                </a:solidFill>
              </a:rPr>
              <a:t>пролеченных в зоне РСЦ № 1 в 2009-2015 гг., %</a:t>
            </a: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01219358"/>
              </p:ext>
            </p:extLst>
          </p:nvPr>
        </p:nvGraphicFramePr>
        <p:xfrm>
          <a:off x="6876256" y="4365104"/>
          <a:ext cx="2141269" cy="19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76216658"/>
              </p:ext>
            </p:extLst>
          </p:nvPr>
        </p:nvGraphicFramePr>
        <p:xfrm>
          <a:off x="179512" y="4509120"/>
          <a:ext cx="2141269" cy="19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Выноска со стрелкой вверх 16"/>
          <p:cNvSpPr/>
          <p:nvPr/>
        </p:nvSpPr>
        <p:spPr>
          <a:xfrm>
            <a:off x="4916652" y="4509120"/>
            <a:ext cx="1130424" cy="120243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+ 9%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2843808" y="4653136"/>
            <a:ext cx="1390612" cy="1146572"/>
          </a:xfrm>
          <a:prstGeom prst="downArrowCallou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- 9%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ИМ ↑</a:t>
            </a:r>
            <a:r>
              <a:rPr lang="en-US" b="1" dirty="0" smtClean="0">
                <a:solidFill>
                  <a:schemeClr val="bg1"/>
                </a:solidFill>
              </a:rPr>
              <a:t>ST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46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3504255898"/>
              </p:ext>
            </p:extLst>
          </p:nvPr>
        </p:nvGraphicFramePr>
        <p:xfrm>
          <a:off x="-180528" y="1628800"/>
          <a:ext cx="92525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Блок-схема: документ 2"/>
          <p:cNvSpPr/>
          <p:nvPr/>
        </p:nvSpPr>
        <p:spPr>
          <a:xfrm>
            <a:off x="323528" y="393692"/>
            <a:ext cx="8712968" cy="1152128"/>
          </a:xfrm>
          <a:prstGeom prst="flowChartDocumen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Летальность от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ОКС по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зоне РСЦ № 1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за 2009-2015 г., %</a:t>
            </a:r>
          </a:p>
        </p:txBody>
      </p:sp>
    </p:spTree>
    <p:extLst>
      <p:ext uri="{BB962C8B-B14F-4D97-AF65-F5344CB8AC3E}">
        <p14:creationId xmlns="" xmlns:p14="http://schemas.microsoft.com/office/powerpoint/2010/main" val="21471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0384" y="476672"/>
            <a:ext cx="8568952" cy="1512168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Региональный сосудистый центр № 1</a:t>
            </a:r>
          </a:p>
          <a:p>
            <a:pPr algn="ctr"/>
            <a:r>
              <a:rPr lang="ru-RU" sz="3600" b="1" dirty="0" smtClean="0"/>
              <a:t>ГБУЗ РБ БСМП г. Уфа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330384" y="5373216"/>
            <a:ext cx="2520280" cy="1202432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7000">
                <a:srgbClr val="0A128C"/>
              </a:gs>
              <a:gs pos="58000">
                <a:srgbClr val="181CC7"/>
              </a:gs>
              <a:gs pos="80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ВЧЕРА</a:t>
            </a:r>
            <a:endParaRPr lang="ru-RU" sz="4400" b="1" dirty="0"/>
          </a:p>
        </p:txBody>
      </p:sp>
      <p:sp>
        <p:nvSpPr>
          <p:cNvPr id="4" name="Овал 3"/>
          <p:cNvSpPr/>
          <p:nvPr/>
        </p:nvSpPr>
        <p:spPr>
          <a:xfrm>
            <a:off x="1979712" y="3933056"/>
            <a:ext cx="3528392" cy="1584176"/>
          </a:xfrm>
          <a:prstGeom prst="ellipse">
            <a:avLst/>
          </a:prstGeom>
          <a:gradFill>
            <a:gsLst>
              <a:gs pos="0">
                <a:srgbClr val="000000"/>
              </a:gs>
              <a:gs pos="7000">
                <a:srgbClr val="0A128C"/>
              </a:gs>
              <a:gs pos="58000">
                <a:srgbClr val="181CC7"/>
              </a:gs>
              <a:gs pos="80000">
                <a:srgbClr val="7005D4"/>
              </a:gs>
              <a:gs pos="100000">
                <a:srgbClr val="8C3D91"/>
              </a:gs>
            </a:gsLst>
            <a:lin ang="2700000" scaled="1"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smtClean="0"/>
              <a:t>СЕГОДНЯ</a:t>
            </a:r>
            <a:endParaRPr lang="ru-RU" sz="4600" b="1" dirty="0"/>
          </a:p>
        </p:txBody>
      </p:sp>
      <p:sp>
        <p:nvSpPr>
          <p:cNvPr id="5" name="Овал 4"/>
          <p:cNvSpPr/>
          <p:nvPr/>
        </p:nvSpPr>
        <p:spPr>
          <a:xfrm>
            <a:off x="4860032" y="2348880"/>
            <a:ext cx="3888432" cy="2016224"/>
          </a:xfrm>
          <a:prstGeom prst="ellipse">
            <a:avLst/>
          </a:prstGeom>
          <a:gradFill>
            <a:gsLst>
              <a:gs pos="0">
                <a:srgbClr val="000000"/>
              </a:gs>
              <a:gs pos="7000">
                <a:srgbClr val="0A128C"/>
              </a:gs>
              <a:gs pos="58000">
                <a:srgbClr val="181CC7"/>
              </a:gs>
              <a:gs pos="80000">
                <a:srgbClr val="7005D4"/>
              </a:gs>
              <a:gs pos="99000">
                <a:srgbClr val="8C3D91">
                  <a:lumMod val="58000"/>
                </a:srgbClr>
              </a:gs>
            </a:gsLst>
            <a:lin ang="2700000" scaled="1"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ЗАВТРА</a:t>
            </a:r>
            <a:endParaRPr lang="ru-RU" sz="4800" b="1" dirty="0"/>
          </a:p>
        </p:txBody>
      </p:sp>
      <p:sp>
        <p:nvSpPr>
          <p:cNvPr id="7" name="Овал 6"/>
          <p:cNvSpPr/>
          <p:nvPr/>
        </p:nvSpPr>
        <p:spPr>
          <a:xfrm>
            <a:off x="611560" y="2204864"/>
            <a:ext cx="4122458" cy="1584176"/>
          </a:xfrm>
          <a:prstGeom prst="ellipse">
            <a:avLst/>
          </a:prstGeom>
          <a:gradFill flip="none" rotWithShape="1">
            <a:gsLst>
              <a:gs pos="21000">
                <a:srgbClr val="FF9999"/>
              </a:gs>
              <a:gs pos="68000">
                <a:srgbClr val="FF0000"/>
              </a:gs>
              <a:gs pos="42000">
                <a:srgbClr val="FF5050"/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smtClean="0"/>
              <a:t>Первый</a:t>
            </a:r>
            <a:endParaRPr lang="ru-RU" sz="6200" b="1" dirty="0"/>
          </a:p>
        </p:txBody>
      </p:sp>
      <p:sp>
        <p:nvSpPr>
          <p:cNvPr id="8" name="Овал 7"/>
          <p:cNvSpPr/>
          <p:nvPr/>
        </p:nvSpPr>
        <p:spPr>
          <a:xfrm>
            <a:off x="6448014" y="5273547"/>
            <a:ext cx="2451322" cy="1294329"/>
          </a:xfrm>
          <a:prstGeom prst="ellipse">
            <a:avLst/>
          </a:prstGeom>
          <a:gradFill flip="none" rotWithShape="1">
            <a:gsLst>
              <a:gs pos="21000">
                <a:srgbClr val="FF9999"/>
              </a:gs>
              <a:gs pos="68000">
                <a:srgbClr val="FF0000"/>
              </a:gs>
              <a:gs pos="42000">
                <a:srgbClr val="FF5050"/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smtClean="0"/>
              <a:t>№ 1</a:t>
            </a:r>
            <a:endParaRPr lang="ru-RU" sz="6200" b="1" dirty="0"/>
          </a:p>
        </p:txBody>
      </p:sp>
    </p:spTree>
    <p:extLst>
      <p:ext uri="{BB962C8B-B14F-4D97-AF65-F5344CB8AC3E}">
        <p14:creationId xmlns="" xmlns:p14="http://schemas.microsoft.com/office/powerpoint/2010/main" val="9083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3546501290"/>
              </p:ext>
            </p:extLst>
          </p:nvPr>
        </p:nvGraphicFramePr>
        <p:xfrm>
          <a:off x="-180528" y="1628800"/>
          <a:ext cx="92525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Блок-схема: документ 2"/>
          <p:cNvSpPr/>
          <p:nvPr/>
        </p:nvSpPr>
        <p:spPr>
          <a:xfrm>
            <a:off x="323528" y="116632"/>
            <a:ext cx="8712968" cy="1296144"/>
          </a:xfrm>
          <a:prstGeom prst="flowChartDocumen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51000">
                <a:srgbClr val="BA0066"/>
              </a:gs>
              <a:gs pos="81000">
                <a:srgbClr val="FF0000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>
                <a:solidFill>
                  <a:schemeClr val="bg1"/>
                </a:solidFill>
                <a:latin typeface="Bookman Old Style" pitchFamily="18" charset="0"/>
              </a:rPr>
              <a:t>Досуточная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летальность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от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ОКС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по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зоне РСЦ №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1 за 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2009-2015 г., %</a:t>
            </a:r>
          </a:p>
        </p:txBody>
      </p:sp>
    </p:spTree>
    <p:extLst>
      <p:ext uri="{BB962C8B-B14F-4D97-AF65-F5344CB8AC3E}">
        <p14:creationId xmlns="" xmlns:p14="http://schemas.microsoft.com/office/powerpoint/2010/main" val="23895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3760007495"/>
              </p:ext>
            </p:extLst>
          </p:nvPr>
        </p:nvGraphicFramePr>
        <p:xfrm>
          <a:off x="-108520" y="692696"/>
          <a:ext cx="92525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Блок-схема: документ 2"/>
          <p:cNvSpPr/>
          <p:nvPr/>
        </p:nvSpPr>
        <p:spPr>
          <a:xfrm>
            <a:off x="323528" y="116632"/>
            <a:ext cx="8712968" cy="720080"/>
          </a:xfrm>
          <a:prstGeom prst="flowChartDocumen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Летальность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от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инфаркта миокарда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зоне РСЦ №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1 за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2009-2015 г., %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658722898"/>
              </p:ext>
            </p:extLst>
          </p:nvPr>
        </p:nvGraphicFramePr>
        <p:xfrm>
          <a:off x="53752" y="4193704"/>
          <a:ext cx="92525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323528" y="3429000"/>
            <a:ext cx="8712968" cy="720080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Досуточная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 летальность от инфаркта миокарда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зоне РСЦ №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1 за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2009-2015 г., %</a:t>
            </a:r>
          </a:p>
        </p:txBody>
      </p:sp>
    </p:spTree>
    <p:extLst>
      <p:ext uri="{BB962C8B-B14F-4D97-AF65-F5344CB8AC3E}">
        <p14:creationId xmlns="" xmlns:p14="http://schemas.microsoft.com/office/powerpoint/2010/main" val="34711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389091234"/>
              </p:ext>
            </p:extLst>
          </p:nvPr>
        </p:nvGraphicFramePr>
        <p:xfrm>
          <a:off x="13006" y="5229200"/>
          <a:ext cx="2051719" cy="122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298411361"/>
              </p:ext>
            </p:extLst>
          </p:nvPr>
        </p:nvGraphicFramePr>
        <p:xfrm>
          <a:off x="7016752" y="5373216"/>
          <a:ext cx="2051719" cy="122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248017585"/>
              </p:ext>
            </p:extLst>
          </p:nvPr>
        </p:nvGraphicFramePr>
        <p:xfrm>
          <a:off x="-972616" y="908720"/>
          <a:ext cx="10873208" cy="435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Блок-схема: документ 12"/>
          <p:cNvSpPr/>
          <p:nvPr/>
        </p:nvSpPr>
        <p:spPr>
          <a:xfrm>
            <a:off x="363690" y="116632"/>
            <a:ext cx="8712968" cy="1152128"/>
          </a:xfrm>
          <a:prstGeom prst="flowChartDocumen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FF"/>
                </a:solidFill>
                <a:latin typeface="Bookman Old Style" pitchFamily="18" charset="0"/>
              </a:rPr>
              <a:t>Проведение </a:t>
            </a:r>
            <a:r>
              <a:rPr lang="ru-RU" sz="2400" b="1" dirty="0" err="1">
                <a:solidFill>
                  <a:srgbClr val="3333FF"/>
                </a:solidFill>
                <a:latin typeface="Bookman Old Style" pitchFamily="18" charset="0"/>
              </a:rPr>
              <a:t>тромболитической</a:t>
            </a:r>
            <a:r>
              <a:rPr lang="ru-RU" sz="2400" b="1" dirty="0">
                <a:solidFill>
                  <a:srgbClr val="3333FF"/>
                </a:solidFill>
                <a:latin typeface="Bookman Old Style" pitchFamily="18" charset="0"/>
              </a:rPr>
              <a:t> терапии </a:t>
            </a:r>
            <a:br>
              <a:rPr lang="ru-RU" sz="2400" b="1" dirty="0">
                <a:solidFill>
                  <a:srgbClr val="3333FF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rgbClr val="3333FF"/>
                </a:solidFill>
                <a:latin typeface="Bookman Old Style" pitchFamily="18" charset="0"/>
              </a:rPr>
              <a:t>в зоне РСЦ № 1 за 2009-2015гг., % от ИМ</a:t>
            </a:r>
            <a:r>
              <a:rPr lang="ru-RU" sz="2400" b="1" dirty="0">
                <a:solidFill>
                  <a:srgbClr val="3333FF"/>
                </a:solidFill>
                <a:latin typeface="Bookman Old Style" pitchFamily="18" charset="0"/>
                <a:cs typeface="Calibri"/>
              </a:rPr>
              <a:t>↑</a:t>
            </a:r>
            <a:r>
              <a:rPr lang="en-US" sz="2400" b="1" dirty="0">
                <a:solidFill>
                  <a:srgbClr val="3333FF"/>
                </a:solidFill>
                <a:latin typeface="Bookman Old Style" pitchFamily="18" charset="0"/>
                <a:cs typeface="Calibri"/>
              </a:rPr>
              <a:t>ST</a:t>
            </a:r>
            <a:endParaRPr lang="ru-RU" sz="24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805264"/>
            <a:ext cx="4680520" cy="626368"/>
          </a:xfrm>
          <a:prstGeom prst="roundRect">
            <a:avLst/>
          </a:prstGeom>
          <a:solidFill>
            <a:srgbClr val="CCFF3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Доля РСЦ № 1 в общем кол-ве ТЛТ, проводимого по зоне</a:t>
            </a:r>
            <a:endParaRPr lang="ru-RU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74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24547" y="31494"/>
            <a:ext cx="9001125" cy="65405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Вмешательства больным с ОКС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зоне ГБУЗ РБ БСМП г. Уфа РСЦ № 1 за 2009-2015гг.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255126950"/>
              </p:ext>
            </p:extLst>
          </p:nvPr>
        </p:nvGraphicFramePr>
        <p:xfrm>
          <a:off x="-324544" y="692696"/>
          <a:ext cx="28803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689830652"/>
              </p:ext>
            </p:extLst>
          </p:nvPr>
        </p:nvGraphicFramePr>
        <p:xfrm>
          <a:off x="2483768" y="476672"/>
          <a:ext cx="30243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1238302526"/>
              </p:ext>
            </p:extLst>
          </p:nvPr>
        </p:nvGraphicFramePr>
        <p:xfrm>
          <a:off x="5724128" y="764704"/>
          <a:ext cx="28803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082664327"/>
              </p:ext>
            </p:extLst>
          </p:nvPr>
        </p:nvGraphicFramePr>
        <p:xfrm>
          <a:off x="4315" y="3501008"/>
          <a:ext cx="36004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422240541"/>
              </p:ext>
            </p:extLst>
          </p:nvPr>
        </p:nvGraphicFramePr>
        <p:xfrm>
          <a:off x="4427984" y="3212976"/>
          <a:ext cx="4464496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99992" y="4916016"/>
            <a:ext cx="914400" cy="48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2015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14712" y="5877272"/>
            <a:ext cx="2355776" cy="684076"/>
          </a:xfrm>
          <a:prstGeom prst="ellipse">
            <a:avLst/>
          </a:prstGeom>
          <a:solidFill>
            <a:srgbClr val="FF33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ЧКВ 19,4%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88224" y="5957039"/>
            <a:ext cx="2355776" cy="684076"/>
          </a:xfrm>
          <a:prstGeom prst="ellipse">
            <a:avLst/>
          </a:prstGeom>
          <a:solidFill>
            <a:srgbClr val="FF33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ЧКВ 41%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398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0" y="4553744"/>
            <a:ext cx="493204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Больных с ОКС в БСМП - 541 чел.</a:t>
            </a:r>
          </a:p>
          <a:p>
            <a:r>
              <a:rPr lang="ru-RU" sz="2000" b="1" dirty="0" err="1" smtClean="0">
                <a:solidFill>
                  <a:srgbClr val="0000FF"/>
                </a:solidFill>
              </a:rPr>
              <a:t>Стентирование</a:t>
            </a:r>
            <a:r>
              <a:rPr lang="ru-RU" sz="2000" b="1" dirty="0" smtClean="0">
                <a:solidFill>
                  <a:srgbClr val="0000FF"/>
                </a:solidFill>
              </a:rPr>
              <a:t> – 80 чел.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Баллонная </a:t>
            </a:r>
            <a:r>
              <a:rPr lang="ru-RU" sz="2000" b="1" dirty="0" err="1" smtClean="0">
                <a:solidFill>
                  <a:srgbClr val="0000FF"/>
                </a:solidFill>
              </a:rPr>
              <a:t>ангиопластика</a:t>
            </a:r>
            <a:r>
              <a:rPr lang="ru-RU" sz="2000" b="1" dirty="0" smtClean="0">
                <a:solidFill>
                  <a:srgbClr val="0000FF"/>
                </a:solidFill>
              </a:rPr>
              <a:t> - 25 чел.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ИТОГО ЧКВ – 105 чел.</a:t>
            </a:r>
          </a:p>
          <a:p>
            <a:endParaRPr lang="ru-RU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452194438"/>
              </p:ext>
            </p:extLst>
          </p:nvPr>
        </p:nvGraphicFramePr>
        <p:xfrm>
          <a:off x="4211960" y="0"/>
          <a:ext cx="475252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>
            <a:off x="4932040" y="2176040"/>
            <a:ext cx="576064" cy="2880320"/>
          </a:xfrm>
          <a:prstGeom prst="leftBrace">
            <a:avLst>
              <a:gd name="adj1" fmla="val 30482"/>
              <a:gd name="adj2" fmla="val 49473"/>
            </a:avLst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88232" y="2852936"/>
            <a:ext cx="2403889" cy="1368151"/>
          </a:xfrm>
          <a:prstGeom prst="ellipse">
            <a:avLst/>
          </a:prstGeom>
          <a:solidFill>
            <a:srgbClr val="FF33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19,4%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94554" y="1095920"/>
            <a:ext cx="4249293" cy="1080120"/>
          </a:xfrm>
          <a:prstGeom prst="wedgeRoundRectCallout">
            <a:avLst>
              <a:gd name="adj1" fmla="val 12216"/>
              <a:gd name="adj2" fmla="val 146167"/>
              <a:gd name="adj3" fmla="val 16667"/>
            </a:avLst>
          </a:prstGeom>
          <a:solidFill>
            <a:srgbClr val="0000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Целевой  показатель </a:t>
            </a:r>
            <a:r>
              <a:rPr lang="ru-RU" sz="2000" b="1" dirty="0" smtClean="0">
                <a:solidFill>
                  <a:schemeClr val="bg1"/>
                </a:solidFill>
              </a:rPr>
              <a:t>-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</a:rPr>
              <a:t>оля больных с ОКС,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которым выполнено ЧКВ  - 20-25%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53701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88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0" y="4553744"/>
            <a:ext cx="493204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Больных с ОКС в БСМП - 2006 чел.</a:t>
            </a:r>
          </a:p>
          <a:p>
            <a:r>
              <a:rPr lang="ru-RU" sz="2000" b="1" dirty="0" err="1" smtClean="0">
                <a:solidFill>
                  <a:srgbClr val="0000FF"/>
                </a:solidFill>
              </a:rPr>
              <a:t>Стентирование</a:t>
            </a:r>
            <a:r>
              <a:rPr lang="ru-RU" sz="2000" b="1" dirty="0" smtClean="0">
                <a:solidFill>
                  <a:srgbClr val="0000FF"/>
                </a:solidFill>
              </a:rPr>
              <a:t> – 642 чел.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Баллонная </a:t>
            </a:r>
            <a:r>
              <a:rPr lang="ru-RU" sz="2000" b="1" dirty="0" err="1" smtClean="0">
                <a:solidFill>
                  <a:srgbClr val="0000FF"/>
                </a:solidFill>
              </a:rPr>
              <a:t>ангиопластика</a:t>
            </a:r>
            <a:r>
              <a:rPr lang="ru-RU" sz="2000" b="1" dirty="0" smtClean="0">
                <a:solidFill>
                  <a:srgbClr val="0000FF"/>
                </a:solidFill>
              </a:rPr>
              <a:t> - 171 чел.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ИТОГО ЧКВ – 813 чел.</a:t>
            </a:r>
          </a:p>
          <a:p>
            <a:endParaRPr lang="ru-RU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298572814"/>
              </p:ext>
            </p:extLst>
          </p:nvPr>
        </p:nvGraphicFramePr>
        <p:xfrm>
          <a:off x="4211960" y="0"/>
          <a:ext cx="475252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>
            <a:off x="4932040" y="2176040"/>
            <a:ext cx="576064" cy="2880320"/>
          </a:xfrm>
          <a:prstGeom prst="leftBrace">
            <a:avLst>
              <a:gd name="adj1" fmla="val 30482"/>
              <a:gd name="adj2" fmla="val 49473"/>
            </a:avLst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88232" y="2852936"/>
            <a:ext cx="2403889" cy="1368151"/>
          </a:xfrm>
          <a:prstGeom prst="ellipse">
            <a:avLst/>
          </a:prstGeom>
          <a:solidFill>
            <a:srgbClr val="FF33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41%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94554" y="1095920"/>
            <a:ext cx="4249293" cy="1080120"/>
          </a:xfrm>
          <a:prstGeom prst="wedgeRoundRectCallout">
            <a:avLst>
              <a:gd name="adj1" fmla="val 12216"/>
              <a:gd name="adj2" fmla="val 146167"/>
              <a:gd name="adj3" fmla="val 16667"/>
            </a:avLst>
          </a:prstGeom>
          <a:solidFill>
            <a:srgbClr val="0000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Целевой  показатель </a:t>
            </a:r>
            <a:r>
              <a:rPr lang="ru-RU" sz="2000" b="1" dirty="0" smtClean="0">
                <a:solidFill>
                  <a:schemeClr val="bg1"/>
                </a:solidFill>
              </a:rPr>
              <a:t>-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</a:rPr>
              <a:t>оля больных с ОКС,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которым выполнено ЧКВ  - 20-25%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53701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18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868" y="313679"/>
            <a:ext cx="8606760" cy="1891185"/>
          </a:xfrm>
          <a:solidFill>
            <a:srgbClr val="E7FFEF"/>
          </a:solidFill>
        </p:spPr>
        <p:txBody>
          <a:bodyPr rtlCol="0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Реабилитация, построенная как этапная система восстановления здоровья пациента,  эффективна как с точки зрения медицины, так и с точки зрения экономики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56795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00FF"/>
                </a:solidFill>
              </a:rPr>
              <a:t>«</a:t>
            </a:r>
            <a:r>
              <a:rPr lang="ru-RU" sz="3200" b="1" i="1" dirty="0" smtClean="0">
                <a:solidFill>
                  <a:srgbClr val="0000FF"/>
                </a:solidFill>
              </a:rPr>
              <a:t>Соблюдение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этапности</a:t>
            </a:r>
            <a:r>
              <a:rPr lang="ru-RU" sz="3200" b="1" i="1" dirty="0" smtClean="0">
                <a:solidFill>
                  <a:srgbClr val="0000FF"/>
                </a:solidFill>
              </a:rPr>
              <a:t> лечения в 4 раза снижает риск повторных операций, в 6 раз — повторных госпитализаций, в 2,5 раза — смертность в результате рецидива болезни... Экономия расходов на лечение рецидивов — 30-40%» </a:t>
            </a:r>
          </a:p>
          <a:p>
            <a:endParaRPr lang="ru-RU" sz="2200" dirty="0" smtClean="0"/>
          </a:p>
          <a:p>
            <a:pPr algn="r"/>
            <a:r>
              <a:rPr lang="ru-RU" sz="2200" b="1" dirty="0" err="1" smtClean="0"/>
              <a:t>Е.В.Шляхто</a:t>
            </a:r>
            <a:r>
              <a:rPr lang="ru-RU" sz="2200" b="1" dirty="0" smtClean="0"/>
              <a:t>, </a:t>
            </a:r>
          </a:p>
          <a:p>
            <a:pPr algn="r"/>
            <a:r>
              <a:rPr lang="ru-RU" sz="2200" b="1" dirty="0" smtClean="0"/>
              <a:t>главный кардиолог Санкт-Петербурга и Северо-западного ФО, Президент Российского кардиологического общества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27688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7500937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Этапы медицинской реабилитации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313" y="714375"/>
            <a:ext cx="1928812" cy="857250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Острый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период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8875" y="714375"/>
            <a:ext cx="4000500" cy="857250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Ранний  и поздний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восстановительный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период 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643688" y="2286000"/>
            <a:ext cx="2214562" cy="1285875"/>
          </a:xfrm>
          <a:prstGeom prst="round2Diag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Санаторно-курортное долечивание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643688" y="714375"/>
            <a:ext cx="2357437" cy="857250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Поздний восстановительный период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14313" y="1714500"/>
            <a:ext cx="1928812" cy="357188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1 этап 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14313" y="2214563"/>
            <a:ext cx="1857375" cy="1428750"/>
          </a:xfrm>
          <a:prstGeom prst="round2Diag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Клинические отделения, БИТ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ОРИТ, </a:t>
            </a:r>
            <a:r>
              <a:rPr lang="ru-RU" b="1" dirty="0" err="1" smtClean="0">
                <a:solidFill>
                  <a:schemeClr val="bg1"/>
                </a:solidFill>
              </a:rPr>
              <a:t>оперблок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142875" y="3786188"/>
            <a:ext cx="2071688" cy="2928937"/>
          </a:xfrm>
          <a:prstGeom prst="round2DiagRect">
            <a:avLst/>
          </a:prstGeom>
          <a:solidFill>
            <a:srgbClr val="FFE8D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Приказ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Минздрава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от 15.11.2012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№ 918н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«Об утверждении порядка оказания медицинской помощи больным с сердечно - сосудистыми заболеваниями»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428875" y="1714500"/>
            <a:ext cx="1857375" cy="357188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2 этап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357438" y="2214563"/>
            <a:ext cx="1928812" cy="1357312"/>
          </a:xfrm>
          <a:prstGeom prst="round2Diag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Отделение медицинской реабилитации,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50 </a:t>
            </a:r>
            <a:r>
              <a:rPr lang="ru-RU" b="1" dirty="0">
                <a:solidFill>
                  <a:schemeClr val="bg1"/>
                </a:solidFill>
              </a:rPr>
              <a:t>коек 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357438" y="3714750"/>
            <a:ext cx="4071937" cy="785813"/>
          </a:xfrm>
          <a:prstGeom prst="round2DiagRect">
            <a:avLst/>
          </a:prstGeom>
          <a:solidFill>
            <a:srgbClr val="FFE8D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Приказ Минздрава России от 29.12.2012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№ 1705н  «О порядке организации медицинской реабилитации»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4500563" y="1714500"/>
            <a:ext cx="1857375" cy="357188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3 этап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4500563" y="2214563"/>
            <a:ext cx="1928812" cy="1357312"/>
          </a:xfrm>
          <a:prstGeom prst="round2Diag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Амбулаторный этап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6643688" y="1714500"/>
            <a:ext cx="2286000" cy="357188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4 этап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6572250" y="3714750"/>
            <a:ext cx="2428875" cy="3000375"/>
          </a:xfrm>
          <a:prstGeom prst="round2DiagRect">
            <a:avLst/>
          </a:prstGeom>
          <a:solidFill>
            <a:srgbClr val="FFE8D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Постановление Правительства РБ от 14.10.2013г. № 457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«Об утверждении порядка медицинской реабилитации (долечивания) работающих граждан в условиях санаторно-курортных организаций непосредственно после стационарного лечения» </a:t>
            </a:r>
          </a:p>
        </p:txBody>
      </p:sp>
      <p:pic>
        <p:nvPicPr>
          <p:cNvPr id="7185" name="Picture 2" descr="F:\КА\P1270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4643438"/>
            <a:ext cx="4143375" cy="1968500"/>
          </a:xfr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39269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" y="26318"/>
            <a:ext cx="9142864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Структура реабилитационного потенциала </a:t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больных кардиологического профиля </a:t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по отделению реабилитации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0363569"/>
              </p:ext>
            </p:extLst>
          </p:nvPr>
        </p:nvGraphicFramePr>
        <p:xfrm>
          <a:off x="457200" y="1196752"/>
          <a:ext cx="843528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127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145016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Методы физической реабилитации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79838816"/>
              </p:ext>
            </p:extLst>
          </p:nvPr>
        </p:nvGraphicFramePr>
        <p:xfrm>
          <a:off x="-324544" y="692696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93342849"/>
              </p:ext>
            </p:extLst>
          </p:nvPr>
        </p:nvGraphicFramePr>
        <p:xfrm>
          <a:off x="4355976" y="980728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4554496"/>
              </p:ext>
            </p:extLst>
          </p:nvPr>
        </p:nvGraphicFramePr>
        <p:xfrm>
          <a:off x="6300192" y="692696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7790944"/>
              </p:ext>
            </p:extLst>
          </p:nvPr>
        </p:nvGraphicFramePr>
        <p:xfrm>
          <a:off x="2267744" y="620688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2205421"/>
              </p:ext>
            </p:extLst>
          </p:nvPr>
        </p:nvGraphicFramePr>
        <p:xfrm>
          <a:off x="-324544" y="2636912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65266192"/>
              </p:ext>
            </p:extLst>
          </p:nvPr>
        </p:nvGraphicFramePr>
        <p:xfrm>
          <a:off x="1835696" y="3645024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42315261"/>
              </p:ext>
            </p:extLst>
          </p:nvPr>
        </p:nvGraphicFramePr>
        <p:xfrm>
          <a:off x="4067944" y="3284984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16497133"/>
              </p:ext>
            </p:extLst>
          </p:nvPr>
        </p:nvGraphicFramePr>
        <p:xfrm>
          <a:off x="6209928" y="2708920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Скругленная прямоугольная выноска 12"/>
          <p:cNvSpPr/>
          <p:nvPr/>
        </p:nvSpPr>
        <p:spPr>
          <a:xfrm>
            <a:off x="108289" y="4869160"/>
            <a:ext cx="2231461" cy="1008112"/>
          </a:xfrm>
          <a:prstGeom prst="wedgeRoundRectCallout">
            <a:avLst>
              <a:gd name="adj1" fmla="val 29626"/>
              <a:gd name="adj2" fmla="val -97026"/>
              <a:gd name="adj3" fmla="val 16667"/>
            </a:avLst>
          </a:prstGeom>
          <a:solidFill>
            <a:srgbClr val="66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Электросон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Электрофорез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Д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Calibri"/>
              </a:rPr>
              <a:t>‘ </a:t>
            </a:r>
            <a:r>
              <a:rPr lang="ru-RU" b="1" dirty="0" err="1" smtClean="0">
                <a:solidFill>
                  <a:schemeClr val="bg1"/>
                </a:solidFill>
                <a:latin typeface="Calibri"/>
                <a:cs typeface="Calibri"/>
              </a:rPr>
              <a:t>Арсонваль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124515" y="5749011"/>
            <a:ext cx="2232248" cy="1008112"/>
          </a:xfrm>
          <a:prstGeom prst="wedgeRoundRectCallout">
            <a:avLst>
              <a:gd name="adj1" fmla="val 36251"/>
              <a:gd name="adj2" fmla="val -97026"/>
              <a:gd name="adj3" fmla="val 1666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Видимый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Инфракрасный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Лазер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243543" y="5458639"/>
            <a:ext cx="2488697" cy="1008112"/>
          </a:xfrm>
          <a:prstGeom prst="wedgeRoundRectCallout">
            <a:avLst>
              <a:gd name="adj1" fmla="val 17041"/>
              <a:gd name="adj2" fmla="val -118687"/>
              <a:gd name="adj3" fmla="val 16667"/>
            </a:avLst>
          </a:prstGeom>
          <a:solidFill>
            <a:srgbClr val="66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Групповые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Индивидуальные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Т</a:t>
            </a:r>
            <a:r>
              <a:rPr lang="ru-RU" b="1" dirty="0" smtClean="0">
                <a:solidFill>
                  <a:schemeClr val="bg1"/>
                </a:solidFill>
              </a:rPr>
              <a:t>ренажеры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569378" y="5025162"/>
            <a:ext cx="2412776" cy="1152128"/>
          </a:xfrm>
          <a:prstGeom prst="wedgeRoundRectCallout">
            <a:avLst>
              <a:gd name="adj1" fmla="val 28518"/>
              <a:gd name="adj2" fmla="val -117333"/>
              <a:gd name="adj3" fmla="val 1666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Классическая </a:t>
            </a:r>
            <a:r>
              <a:rPr lang="ru-RU" b="1" dirty="0" err="1" smtClean="0">
                <a:solidFill>
                  <a:schemeClr val="bg1"/>
                </a:solidFill>
              </a:rPr>
              <a:t>корпоральная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оверхностная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</a:rPr>
              <a:t>А</a:t>
            </a:r>
            <a:r>
              <a:rPr lang="ru-RU" b="1" dirty="0" err="1" smtClean="0">
                <a:solidFill>
                  <a:schemeClr val="bg1"/>
                </a:solidFill>
              </a:rPr>
              <a:t>урикулотерапия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1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903" y="856434"/>
            <a:ext cx="116947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900FF"/>
                </a:solidFill>
              </a:rPr>
              <a:t>1990</a:t>
            </a:r>
            <a:endParaRPr lang="ru-RU" sz="3600" b="1" dirty="0">
              <a:solidFill>
                <a:srgbClr val="9900F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55595" y="2770885"/>
            <a:ext cx="1231361" cy="4948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2006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422912">
            <a:off x="314436" y="436355"/>
            <a:ext cx="5848044" cy="1554583"/>
          </a:xfrm>
          <a:prstGeom prst="curvedDownArrow">
            <a:avLst>
              <a:gd name="adj1" fmla="val 11859"/>
              <a:gd name="adj2" fmla="val 50000"/>
              <a:gd name="adj3" fmla="val 2294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4899" y="2424506"/>
            <a:ext cx="3067388" cy="11201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Средняя продолжительность жизни </a:t>
            </a:r>
            <a:r>
              <a:rPr lang="ru-RU" sz="2400" b="1" dirty="0" smtClean="0">
                <a:cs typeface="Calibri"/>
              </a:rPr>
              <a:t>↓ </a:t>
            </a:r>
            <a:r>
              <a:rPr lang="ru-RU" sz="2400" b="1" dirty="0">
                <a:cs typeface="Calibri"/>
              </a:rPr>
              <a:t>3,5</a:t>
            </a:r>
            <a:r>
              <a:rPr lang="ru-RU" sz="2400" b="1" dirty="0" smtClean="0">
                <a:cs typeface="Calibri"/>
              </a:rPr>
              <a:t>%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337" y="1348758"/>
            <a:ext cx="1979712" cy="1075748"/>
          </a:xfrm>
          <a:prstGeom prst="roundRect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Численность населения РФ </a:t>
            </a:r>
            <a:r>
              <a:rPr lang="ru-RU" sz="2400" b="1" dirty="0">
                <a:cs typeface="Calibri"/>
              </a:rPr>
              <a:t>↓ 3,0</a:t>
            </a:r>
            <a:r>
              <a:rPr lang="ru-RU" sz="2400" b="1" dirty="0" smtClean="0">
                <a:cs typeface="Calibri"/>
              </a:rPr>
              <a:t>%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 rot="1531044">
            <a:off x="945180" y="891557"/>
            <a:ext cx="40324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Демографический провал 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70903" y="4437112"/>
            <a:ext cx="9019415" cy="2311896"/>
          </a:xfrm>
          <a:prstGeom prst="verticalScroll">
            <a:avLst>
              <a:gd name="adj" fmla="val 110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00FF"/>
                </a:solidFill>
              </a:rPr>
              <a:t>Национальный приоритетный проект «ЗДОРОВЬЕ»</a:t>
            </a:r>
          </a:p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Раздел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«Совершенствование оказания специализированной медицинской помощи»</a:t>
            </a:r>
          </a:p>
          <a:p>
            <a:pPr algn="ctr"/>
            <a:r>
              <a:rPr lang="ru-RU" sz="4000" b="1" i="1" dirty="0" smtClean="0">
                <a:solidFill>
                  <a:srgbClr val="9900CC"/>
                </a:solidFill>
                <a:latin typeface="Bookman Old Style" pitchFamily="18" charset="0"/>
              </a:rPr>
              <a:t>«СОСУДИСТАЯ ПРОГРАММА» </a:t>
            </a:r>
            <a:endParaRPr lang="ru-RU" sz="4000" b="1" i="1" dirty="0">
              <a:solidFill>
                <a:srgbClr val="9900CC"/>
              </a:solidFill>
              <a:latin typeface="Bookman Old Style" pitchFamily="18" charset="0"/>
            </a:endParaRPr>
          </a:p>
        </p:txBody>
      </p:sp>
      <p:pic>
        <p:nvPicPr>
          <p:cNvPr id="15" name="Picture 2" descr="C:\Documents and Settings\статистик\Рабочий стол\ежедневная работа\карты-схемы про РСЦ-ПСО\история рсц 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19" y="79826"/>
            <a:ext cx="3109181" cy="4267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669686" y="3265747"/>
            <a:ext cx="2445992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Число умерших от БСК</a:t>
            </a:r>
          </a:p>
          <a:p>
            <a:pPr algn="ctr"/>
            <a:r>
              <a:rPr lang="ru-RU" sz="2400" b="1" dirty="0" smtClean="0">
                <a:cs typeface="Calibri"/>
              </a:rPr>
              <a:t>↑ </a:t>
            </a:r>
            <a:r>
              <a:rPr lang="ru-RU" sz="2400" b="1" dirty="0">
                <a:cs typeface="Calibri"/>
              </a:rPr>
              <a:t>34,6</a:t>
            </a:r>
            <a:r>
              <a:rPr lang="ru-RU" sz="2400" b="1" dirty="0" smtClean="0">
                <a:cs typeface="Calibri"/>
              </a:rPr>
              <a:t>%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6216" y="96288"/>
            <a:ext cx="2376264" cy="3803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РСЦ № 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1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rgbClr val="3333FF"/>
                </a:solidFill>
              </a:rPr>
              <a:t>Организационно-методическая работа</a:t>
            </a:r>
            <a:endParaRPr lang="ru-RU" sz="3800" b="1" dirty="0">
              <a:solidFill>
                <a:srgbClr val="3333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4094" y="1021060"/>
            <a:ext cx="3672408" cy="1656184"/>
          </a:xfrm>
          <a:prstGeom prst="roundRect">
            <a:avLst>
              <a:gd name="adj" fmla="val 5651"/>
            </a:avLst>
          </a:prstGeom>
          <a:solidFill>
            <a:srgbClr val="D5D5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Выступления в СМИ – 10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Школы здоровья – 57 циклов занятий, 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обучено 1016 чел: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err="1" smtClean="0">
                <a:solidFill>
                  <a:schemeClr val="tx1"/>
                </a:solidFill>
              </a:rPr>
              <a:t>Кардиошкола</a:t>
            </a:r>
            <a:r>
              <a:rPr lang="ru-RU" sz="1300" b="1" dirty="0" smtClean="0">
                <a:solidFill>
                  <a:schemeClr val="tx1"/>
                </a:solidFill>
              </a:rPr>
              <a:t> –200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Школа профилактики инсульта –218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Школа ЗОЖ –212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Школа уролога –178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Школа АГ – 208 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4121" y="761972"/>
            <a:ext cx="3939879" cy="2030629"/>
          </a:xfrm>
          <a:prstGeom prst="roundRect">
            <a:avLst>
              <a:gd name="adj" fmla="val 5651"/>
            </a:avLst>
          </a:prstGeom>
          <a:solidFill>
            <a:srgbClr val="D5D5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300" b="1" dirty="0" smtClean="0">
              <a:solidFill>
                <a:schemeClr val="tx1"/>
              </a:solidFill>
            </a:endParaRPr>
          </a:p>
          <a:p>
            <a:r>
              <a:rPr lang="ru-RU" sz="1300" b="1" dirty="0" smtClean="0">
                <a:solidFill>
                  <a:schemeClr val="tx1"/>
                </a:solidFill>
              </a:rPr>
              <a:t>Масштабные акции в аккордные дни – 17: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Всемирный день сердца – 158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Всемирный день инсульта – 181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Д</a:t>
            </a:r>
            <a:r>
              <a:rPr lang="ru-RU" sz="1300" b="1" dirty="0" smtClean="0">
                <a:solidFill>
                  <a:schemeClr val="tx1"/>
                </a:solidFill>
              </a:rPr>
              <a:t>ень борьбы с АГ – 185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В</a:t>
            </a:r>
            <a:r>
              <a:rPr lang="ru-RU" sz="1300" b="1" dirty="0" smtClean="0">
                <a:solidFill>
                  <a:schemeClr val="tx1"/>
                </a:solidFill>
              </a:rPr>
              <a:t>семирный день без табака – 156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Всемирный день здоровья – 163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Всемирный день памяти жертв ДТП – 101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А</a:t>
            </a:r>
            <a:r>
              <a:rPr lang="ru-RU" sz="1300" b="1" dirty="0" smtClean="0">
                <a:solidFill>
                  <a:schemeClr val="tx1"/>
                </a:solidFill>
              </a:rPr>
              <a:t>кция «Начни с себя» - 205 чел.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Марафоны здоровья – 3 - 593 </a:t>
            </a:r>
            <a:r>
              <a:rPr lang="ru-RU" sz="1300" b="1" dirty="0">
                <a:solidFill>
                  <a:schemeClr val="tx1"/>
                </a:solidFill>
              </a:rPr>
              <a:t>чел</a:t>
            </a:r>
            <a:r>
              <a:rPr lang="ru-RU" sz="13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 (Караидельский, </a:t>
            </a:r>
            <a:r>
              <a:rPr lang="ru-RU" sz="1300" b="1" dirty="0" err="1" smtClean="0">
                <a:solidFill>
                  <a:schemeClr val="tx1"/>
                </a:solidFill>
              </a:rPr>
              <a:t>г.Белорецк</a:t>
            </a:r>
            <a:r>
              <a:rPr lang="ru-RU" sz="1300" b="1" dirty="0" smtClean="0">
                <a:solidFill>
                  <a:schemeClr val="tx1"/>
                </a:solidFill>
              </a:rPr>
              <a:t>, </a:t>
            </a:r>
            <a:r>
              <a:rPr lang="ru-RU" sz="1300" b="1" dirty="0" err="1" smtClean="0">
                <a:solidFill>
                  <a:schemeClr val="tx1"/>
                </a:solidFill>
              </a:rPr>
              <a:t>г.Туймазы</a:t>
            </a:r>
            <a:r>
              <a:rPr lang="ru-RU" sz="1300" b="1" dirty="0" smtClean="0">
                <a:solidFill>
                  <a:schemeClr val="tx1"/>
                </a:solidFill>
              </a:rPr>
              <a:t>) </a:t>
            </a:r>
          </a:p>
          <a:p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3016707"/>
            <a:ext cx="4030680" cy="498984"/>
          </a:xfrm>
          <a:prstGeom prst="roundRect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Конференции, семинары – 35 (1935 чел).</a:t>
            </a:r>
          </a:p>
          <a:p>
            <a:pPr algn="ctr"/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6717" y="3809899"/>
            <a:ext cx="6663612" cy="487298"/>
          </a:xfrm>
          <a:prstGeom prst="roundRect">
            <a:avLst/>
          </a:prstGeom>
          <a:solidFill>
            <a:srgbClr val="FFF0C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памятка для населения «Инсульт - не приговор» - 150 экз.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err="1" smtClean="0">
                <a:solidFill>
                  <a:schemeClr val="tx1"/>
                </a:solidFill>
              </a:rPr>
              <a:t>информ</a:t>
            </a:r>
            <a:r>
              <a:rPr lang="ru-RU" sz="1300" b="1" dirty="0" smtClean="0">
                <a:solidFill>
                  <a:schemeClr val="tx1"/>
                </a:solidFill>
              </a:rPr>
              <a:t>. </a:t>
            </a:r>
            <a:r>
              <a:rPr lang="ru-RU" sz="1300" b="1" dirty="0">
                <a:solidFill>
                  <a:schemeClr val="tx1"/>
                </a:solidFill>
              </a:rPr>
              <a:t>письмо для врачей «Программы реабилитации после инфаркта» - 150 экз.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17395" y="4428441"/>
            <a:ext cx="2937428" cy="1179499"/>
          </a:xfrm>
          <a:prstGeom prst="roundRect">
            <a:avLst/>
          </a:prstGeom>
          <a:solidFill>
            <a:srgbClr val="FFD9F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информационные статьи – 6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памятки </a:t>
            </a:r>
            <a:r>
              <a:rPr lang="ru-RU" sz="1300" b="1" dirty="0">
                <a:solidFill>
                  <a:schemeClr val="tx1"/>
                </a:solidFill>
              </a:rPr>
              <a:t>для населения </a:t>
            </a:r>
            <a:r>
              <a:rPr lang="ru-RU" sz="1300" b="1" dirty="0" smtClean="0">
                <a:solidFill>
                  <a:schemeClr val="tx1"/>
                </a:solidFill>
              </a:rPr>
              <a:t>-  62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п</a:t>
            </a:r>
            <a:r>
              <a:rPr lang="ru-RU" sz="1300" b="1" dirty="0" smtClean="0">
                <a:solidFill>
                  <a:schemeClr val="tx1"/>
                </a:solidFill>
              </a:rPr>
              <a:t>лакаты – 55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видеофильмы – 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социальные </a:t>
            </a:r>
            <a:r>
              <a:rPr lang="ru-RU" sz="1300" b="1" dirty="0">
                <a:solidFill>
                  <a:schemeClr val="tx1"/>
                </a:solidFill>
              </a:rPr>
              <a:t>ролики </a:t>
            </a:r>
            <a:r>
              <a:rPr lang="ru-RU" sz="1300" b="1" dirty="0" smtClean="0">
                <a:solidFill>
                  <a:schemeClr val="tx1"/>
                </a:solidFill>
              </a:rPr>
              <a:t>– 50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41344" y="4538671"/>
            <a:ext cx="2551671" cy="959037"/>
          </a:xfrm>
          <a:prstGeom prst="roundRect">
            <a:avLst/>
          </a:prstGeom>
          <a:solidFill>
            <a:srgbClr val="FFD9F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Баннеры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«</a:t>
            </a:r>
            <a:r>
              <a:rPr lang="ru-RU" sz="1300" b="1" dirty="0">
                <a:solidFill>
                  <a:schemeClr val="tx1"/>
                </a:solidFill>
              </a:rPr>
              <a:t>Независимая оценка качества оказания услуг» </a:t>
            </a:r>
            <a:endParaRPr lang="ru-RU" sz="1300" b="1" dirty="0" smtClean="0">
              <a:solidFill>
                <a:schemeClr val="tx1"/>
              </a:solidFill>
            </a:endParaRPr>
          </a:p>
          <a:p>
            <a:r>
              <a:rPr lang="ru-RU" sz="1300" b="1" dirty="0" smtClean="0">
                <a:solidFill>
                  <a:schemeClr val="tx1"/>
                </a:solidFill>
              </a:rPr>
              <a:t>«Год </a:t>
            </a:r>
            <a:r>
              <a:rPr lang="ru-RU" sz="1300" b="1" dirty="0">
                <a:solidFill>
                  <a:schemeClr val="tx1"/>
                </a:solidFill>
              </a:rPr>
              <a:t>борьбы с </a:t>
            </a:r>
            <a:r>
              <a:rPr lang="ru-RU" sz="1300" b="1" dirty="0" smtClean="0">
                <a:solidFill>
                  <a:schemeClr val="tx1"/>
                </a:solidFill>
              </a:rPr>
              <a:t>ССЗ»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34511" y="5733256"/>
            <a:ext cx="6081905" cy="972014"/>
          </a:xfrm>
          <a:prstGeom prst="roundRect">
            <a:avLst/>
          </a:prstGeom>
          <a:solidFill>
            <a:srgbClr val="FCDB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удовлетворенность </a:t>
            </a:r>
            <a:r>
              <a:rPr lang="ru-RU" sz="1400" b="1" dirty="0">
                <a:solidFill>
                  <a:schemeClr val="tx1"/>
                </a:solidFill>
              </a:rPr>
              <a:t>пациентов качеством медицинской </a:t>
            </a:r>
            <a:r>
              <a:rPr lang="ru-RU" sz="1400" b="1" dirty="0" smtClean="0">
                <a:solidFill>
                  <a:schemeClr val="tx1"/>
                </a:solidFill>
              </a:rPr>
              <a:t>помощи - 50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мед. </a:t>
            </a:r>
            <a:r>
              <a:rPr lang="ru-RU" sz="1400" b="1" dirty="0">
                <a:solidFill>
                  <a:schemeClr val="tx1"/>
                </a:solidFill>
              </a:rPr>
              <a:t>работников по применению </a:t>
            </a:r>
            <a:r>
              <a:rPr lang="ru-RU" sz="1400" b="1" dirty="0" smtClean="0">
                <a:solidFill>
                  <a:schemeClr val="tx1"/>
                </a:solidFill>
              </a:rPr>
              <a:t>ТЛТ при </a:t>
            </a:r>
            <a:r>
              <a:rPr lang="ru-RU" sz="1400" b="1" dirty="0">
                <a:solidFill>
                  <a:schemeClr val="tx1"/>
                </a:solidFill>
              </a:rPr>
              <a:t>ОКС и ОНМК </a:t>
            </a:r>
            <a:r>
              <a:rPr lang="ru-RU" sz="1400" b="1" dirty="0" smtClean="0">
                <a:solidFill>
                  <a:schemeClr val="tx1"/>
                </a:solidFill>
              </a:rPr>
              <a:t>– 97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синдром </a:t>
            </a:r>
            <a:r>
              <a:rPr lang="ru-RU" sz="1400" b="1" dirty="0">
                <a:solidFill>
                  <a:schemeClr val="tx1"/>
                </a:solidFill>
              </a:rPr>
              <a:t>эмоционального выгорания у средних </a:t>
            </a:r>
            <a:r>
              <a:rPr lang="ru-RU" sz="1400" b="1" dirty="0" smtClean="0">
                <a:solidFill>
                  <a:schemeClr val="tx1"/>
                </a:solidFill>
              </a:rPr>
              <a:t>мед. работников – 120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мотивация </a:t>
            </a:r>
            <a:r>
              <a:rPr lang="ru-RU" sz="1400" b="1" dirty="0">
                <a:solidFill>
                  <a:schemeClr val="tx1"/>
                </a:solidFill>
              </a:rPr>
              <a:t>формирования здорового образа жизни </a:t>
            </a:r>
            <a:r>
              <a:rPr lang="ru-RU" sz="1400" b="1" dirty="0" smtClean="0">
                <a:solidFill>
                  <a:schemeClr val="tx1"/>
                </a:solidFill>
              </a:rPr>
              <a:t>- 111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2200" y="1438416"/>
            <a:ext cx="1440159" cy="846724"/>
          </a:xfrm>
          <a:prstGeom prst="roundRect">
            <a:avLst/>
          </a:prstGeom>
          <a:solidFill>
            <a:srgbClr val="33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/>
              <a:t>Программы для </a:t>
            </a:r>
            <a:endParaRPr lang="ru-RU" sz="1700" b="1" dirty="0"/>
          </a:p>
          <a:p>
            <a:pPr algn="ctr"/>
            <a:r>
              <a:rPr lang="ru-RU" sz="1700" b="1" dirty="0" smtClean="0"/>
              <a:t>населения</a:t>
            </a:r>
            <a:endParaRPr lang="ru-RU" sz="17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31840" y="2835245"/>
            <a:ext cx="1845465" cy="845386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/>
              <a:t>Программы для </a:t>
            </a:r>
          </a:p>
          <a:p>
            <a:r>
              <a:rPr lang="ru-RU" sz="1700" b="1" dirty="0" smtClean="0"/>
              <a:t>медицинского персонала</a:t>
            </a:r>
            <a:endParaRPr lang="ru-RU" sz="17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3702" y="3322600"/>
            <a:ext cx="1624230" cy="974597"/>
          </a:xfrm>
          <a:prstGeom prst="roundRect">
            <a:avLst/>
          </a:prstGeom>
          <a:solidFill>
            <a:srgbClr val="F6BB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tx1"/>
                </a:solidFill>
              </a:rPr>
              <a:t>Издание методической литературы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01805" y="4668904"/>
            <a:ext cx="1750000" cy="843307"/>
          </a:xfrm>
          <a:prstGeom prst="roundRect">
            <a:avLst/>
          </a:prstGeom>
          <a:solidFill>
            <a:srgbClr val="D600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b="1" dirty="0" smtClean="0"/>
          </a:p>
          <a:p>
            <a:r>
              <a:rPr lang="ru-RU" sz="1700" b="1" dirty="0" smtClean="0"/>
              <a:t>Размещение </a:t>
            </a:r>
            <a:r>
              <a:rPr lang="ru-RU" sz="1700" b="1" dirty="0"/>
              <a:t>на </a:t>
            </a:r>
            <a:endParaRPr lang="ru-RU" sz="1700" b="1" dirty="0" smtClean="0"/>
          </a:p>
          <a:p>
            <a:r>
              <a:rPr lang="ru-RU" sz="1700" b="1" dirty="0" smtClean="0"/>
              <a:t>официальном </a:t>
            </a:r>
          </a:p>
          <a:p>
            <a:r>
              <a:rPr lang="ru-RU" sz="1700" b="1" dirty="0" smtClean="0"/>
              <a:t>сайте </a:t>
            </a:r>
          </a:p>
          <a:p>
            <a:endParaRPr lang="ru-RU" sz="17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544" y="5934394"/>
            <a:ext cx="1810468" cy="59094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</a:t>
            </a:r>
            <a:r>
              <a:rPr lang="ru-RU" b="1" dirty="0" smtClean="0"/>
              <a:t>нкетирование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007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106924" y="232568"/>
            <a:ext cx="4032448" cy="2016223"/>
          </a:xfrm>
          <a:prstGeom prst="cloudCallout">
            <a:avLst>
              <a:gd name="adj1" fmla="val -56431"/>
              <a:gd name="adj2" fmla="val 9012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ШКОЛЫ здоровья – проведено 57 циклов занятий, обучено 1016 чел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975" y="-11113"/>
            <a:ext cx="9217025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Организационно-методическая работа</a:t>
            </a:r>
            <a:endParaRPr lang="ru-RU" sz="3200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-58308" y="332657"/>
            <a:ext cx="3563888" cy="2326763"/>
          </a:xfrm>
          <a:prstGeom prst="cloudCallout">
            <a:avLst>
              <a:gd name="adj1" fmla="val 68169"/>
              <a:gd name="adj2" fmla="val 105436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День борьбы с артериальной гипертонией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29 мая 2015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-34557" y="2420888"/>
            <a:ext cx="3240360" cy="2348427"/>
          </a:xfrm>
          <a:prstGeom prst="cloudCallout">
            <a:avLst>
              <a:gd name="adj1" fmla="val 79693"/>
              <a:gd name="adj2" fmla="val 2045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АКЦИЯ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 «Начни с себя»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21 мая 2015г  205 чел.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905505" y="1961143"/>
            <a:ext cx="3240360" cy="2348427"/>
          </a:xfrm>
          <a:prstGeom prst="cloudCallout">
            <a:avLst>
              <a:gd name="adj1" fmla="val -67632"/>
              <a:gd name="adj2" fmla="val 51808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Всемирный день сердца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29 сентября 2015г.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613950" y="694903"/>
            <a:ext cx="3240360" cy="2110317"/>
          </a:xfrm>
          <a:prstGeom prst="cloudCallout">
            <a:avLst>
              <a:gd name="adj1" fmla="val 26920"/>
              <a:gd name="adj2" fmla="val 65556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Всемирный день инсульта 29 октября 2015г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603589" y="4309570"/>
            <a:ext cx="3563888" cy="2348427"/>
          </a:xfrm>
          <a:prstGeom prst="cloudCallout">
            <a:avLst>
              <a:gd name="adj1" fmla="val -86222"/>
              <a:gd name="adj2" fmla="val -4831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Марафоны здоровья: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Караидельский, Белорецк,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Туймазы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-34557" y="4769315"/>
            <a:ext cx="4157498" cy="714468"/>
          </a:xfrm>
          <a:prstGeom prst="cloudCallout">
            <a:avLst>
              <a:gd name="adj1" fmla="val 92047"/>
              <a:gd name="adj2" fmla="val -57416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Телевыступления 9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-34557" y="5367917"/>
            <a:ext cx="5729642" cy="1490083"/>
          </a:xfrm>
          <a:prstGeom prst="cloudCallout">
            <a:avLst>
              <a:gd name="adj1" fmla="val 36610"/>
              <a:gd name="adj2" fmla="val -111489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Памятки для населения «Инсульт – не приговор» 150 </a:t>
            </a:r>
            <a:r>
              <a:rPr lang="ru-RU" sz="2400" b="1" dirty="0" err="1" smtClean="0">
                <a:solidFill>
                  <a:schemeClr val="bg1"/>
                </a:solidFill>
              </a:rPr>
              <a:t>экз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411760" y="2805220"/>
            <a:ext cx="4248472" cy="2374846"/>
          </a:xfrm>
          <a:prstGeom prst="cloudCallout">
            <a:avLst>
              <a:gd name="adj1" fmla="val 25091"/>
              <a:gd name="adj2" fmla="val 8045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Информационное письмо для врачей – «Программа реабилитации после инсульта» – 150 </a:t>
            </a:r>
            <a:r>
              <a:rPr lang="ru-RU" sz="2400" b="1" dirty="0" err="1" smtClean="0">
                <a:solidFill>
                  <a:schemeClr val="bg1"/>
                </a:solidFill>
              </a:rPr>
              <a:t>экз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256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Z:\Организационно-методический отдел\От ИКТ\ТВ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" y="4517849"/>
            <a:ext cx="3019644" cy="2263817"/>
          </a:xfrm>
          <a:prstGeom prst="rect">
            <a:avLst/>
          </a:prstGeom>
          <a:noFill/>
          <a:ln>
            <a:solidFill>
              <a:srgbClr val="99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Z:\Организационно-методический отдел\От ИКТ\ТВ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18" y="5419100"/>
            <a:ext cx="1892729" cy="1419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Z:\Организационно-методический отдел\От ИКТ\ТВ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2993298" cy="2245880"/>
          </a:xfrm>
          <a:prstGeom prst="rect">
            <a:avLst/>
          </a:prstGeom>
          <a:noFill/>
          <a:ln>
            <a:solidFill>
              <a:srgbClr val="99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9018" y="107536"/>
            <a:ext cx="1923584" cy="576064"/>
          </a:xfrm>
          <a:prstGeom prst="roundRect">
            <a:avLst/>
          </a:prstGeom>
          <a:solidFill>
            <a:srgbClr val="C9FFC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333FF"/>
                </a:solidFill>
              </a:rPr>
              <a:t>Программы для </a:t>
            </a:r>
            <a:r>
              <a:rPr lang="ru-RU" sz="2000" b="1" dirty="0" smtClean="0">
                <a:solidFill>
                  <a:srgbClr val="3333FF"/>
                </a:solidFill>
              </a:rPr>
              <a:t>населения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63688" y="25242"/>
            <a:ext cx="4879889" cy="1558043"/>
          </a:xfrm>
          <a:prstGeom prst="ellipse">
            <a:avLst/>
          </a:prstGeom>
          <a:solidFill>
            <a:srgbClr val="008A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Создание совместно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 </a:t>
            </a:r>
            <a:r>
              <a:rPr lang="ru-RU" sz="2400" b="1" dirty="0">
                <a:solidFill>
                  <a:schemeClr val="bg1"/>
                </a:solidFill>
              </a:rPr>
              <a:t>ТК «Вся Уфа»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цикла передач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chemeClr val="bg1"/>
                </a:solidFill>
              </a:rPr>
              <a:t>Формула здоровья»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" name="Picture 5" descr="Z:\Организационно-методический отдел\От ИКТ\ТВ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" y="764704"/>
            <a:ext cx="2189316" cy="16371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:\Организационно-методический отдел\От ИКТ\ТВ\Инфаркт\1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98" y="2282396"/>
            <a:ext cx="2085135" cy="16681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Z:\Организационно-методический отдел\От ИКТ\ТВ\инсульт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97" y="3801495"/>
            <a:ext cx="2071885" cy="16575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Z:\Организационно-методический отдел\От ИКТ\ТВ\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24949"/>
            <a:ext cx="2193123" cy="16448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Z:\Организационно-методический отдел\От ИКТ\ТВ\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" y="2636912"/>
            <a:ext cx="2208728" cy="16438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Z:\Организационно-методический отдел\От ИКТ\ТВ\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42" y="1700808"/>
            <a:ext cx="2914221" cy="2177698"/>
          </a:xfrm>
          <a:prstGeom prst="rect">
            <a:avLst/>
          </a:prstGeom>
          <a:noFill/>
          <a:ln>
            <a:solidFill>
              <a:srgbClr val="99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Z:\Организационно-методический отдел\От ИКТ\ТВ\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59" y="-21860"/>
            <a:ext cx="3072341" cy="2304256"/>
          </a:xfrm>
          <a:prstGeom prst="rect">
            <a:avLst/>
          </a:prstGeom>
          <a:noFill/>
          <a:ln>
            <a:solidFill>
              <a:srgbClr val="99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Z:\Организационно-методический отдел\От ИКТ\ТВ\1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95794"/>
            <a:ext cx="2206253" cy="16462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44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85887792"/>
              </p:ext>
            </p:extLst>
          </p:nvPr>
        </p:nvGraphicFramePr>
        <p:xfrm>
          <a:off x="-180528" y="641525"/>
          <a:ext cx="3452490" cy="238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8657994"/>
              </p:ext>
            </p:extLst>
          </p:nvPr>
        </p:nvGraphicFramePr>
        <p:xfrm>
          <a:off x="5868144" y="476672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81945145"/>
              </p:ext>
            </p:extLst>
          </p:nvPr>
        </p:nvGraphicFramePr>
        <p:xfrm>
          <a:off x="2915816" y="764704"/>
          <a:ext cx="3456384" cy="230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524328" y="6453337"/>
            <a:ext cx="1619672" cy="3927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Данные по сборнику ГБУЗ МИАЦ РБ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0" y="0"/>
            <a:ext cx="9144000" cy="612648"/>
          </a:xfrm>
          <a:prstGeom prst="flowChartDocument">
            <a:avLst/>
          </a:prstGeom>
          <a:gradFill flip="none" rotWithShape="1">
            <a:gsLst>
              <a:gs pos="30000">
                <a:srgbClr val="990099"/>
              </a:gs>
              <a:gs pos="46000">
                <a:srgbClr val="0A128C"/>
              </a:gs>
              <a:gs pos="62000">
                <a:srgbClr val="7030A0"/>
              </a:gs>
              <a:gs pos="78000">
                <a:srgbClr val="9900CC"/>
              </a:gs>
              <a:gs pos="92000">
                <a:srgbClr val="F420D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bg1"/>
                </a:solidFill>
              </a:rPr>
              <a:t>Заболеваемость населения РБ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274762"/>
              </p:ext>
            </p:extLst>
          </p:nvPr>
        </p:nvGraphicFramePr>
        <p:xfrm>
          <a:off x="467544" y="3573016"/>
          <a:ext cx="3672408" cy="238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1522728"/>
              </p:ext>
            </p:extLst>
          </p:nvPr>
        </p:nvGraphicFramePr>
        <p:xfrm>
          <a:off x="4427984" y="3573016"/>
          <a:ext cx="3452490" cy="238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461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3068739"/>
              </p:ext>
            </p:extLst>
          </p:nvPr>
        </p:nvGraphicFramePr>
        <p:xfrm>
          <a:off x="142875" y="1285875"/>
          <a:ext cx="8640768" cy="346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28"/>
                <a:gridCol w="1440128"/>
                <a:gridCol w="1440128"/>
                <a:gridCol w="1440128"/>
                <a:gridCol w="1440128"/>
                <a:gridCol w="1440128"/>
              </a:tblGrid>
              <a:tr h="918089"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u="sng" dirty="0" smtClean="0">
                          <a:solidFill>
                            <a:srgbClr val="3333FF"/>
                          </a:solidFill>
                        </a:rPr>
                        <a:t>2015*</a:t>
                      </a:r>
                      <a:endParaRPr lang="ru-RU" sz="3200" b="1" i="1" u="sng" dirty="0">
                        <a:solidFill>
                          <a:srgbClr val="3333FF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</a:tr>
              <a:tr h="918089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РБ</a:t>
                      </a:r>
                      <a:endParaRPr lang="ru-RU" sz="3600" b="1" dirty="0"/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700,0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596,7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606,9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549,9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u="sng" dirty="0" smtClean="0">
                          <a:solidFill>
                            <a:srgbClr val="3333FF"/>
                          </a:solidFill>
                        </a:rPr>
                        <a:t>535,0*</a:t>
                      </a:r>
                      <a:endParaRPr lang="ru-RU" sz="3200" b="1" i="1" u="sng" dirty="0">
                        <a:solidFill>
                          <a:srgbClr val="3333FF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</a:tr>
              <a:tr h="80699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ПФО</a:t>
                      </a:r>
                      <a:endParaRPr lang="ru-RU" sz="3600" b="1" dirty="0"/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829,4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732,2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746,9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691,1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u="sng" dirty="0" smtClean="0">
                          <a:solidFill>
                            <a:srgbClr val="3333FF"/>
                          </a:solidFill>
                        </a:rPr>
                        <a:t>659,7*</a:t>
                      </a:r>
                      <a:endParaRPr lang="ru-RU" sz="3200" b="1" i="1" u="sng" dirty="0">
                        <a:solidFill>
                          <a:srgbClr val="3333FF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</a:tr>
              <a:tr h="817582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РФ</a:t>
                      </a:r>
                      <a:endParaRPr lang="ru-RU" sz="3600" b="1" dirty="0"/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801,0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729,5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700,4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653,9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u="sng" dirty="0" smtClean="0">
                          <a:solidFill>
                            <a:srgbClr val="3333FF"/>
                          </a:solidFill>
                        </a:rPr>
                        <a:t>631,8*</a:t>
                      </a:r>
                      <a:endParaRPr lang="ru-RU" sz="3200" b="1" i="1" u="sng" dirty="0">
                        <a:solidFill>
                          <a:srgbClr val="3333FF"/>
                        </a:solidFill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</a:tr>
            </a:tbl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142875" y="0"/>
            <a:ext cx="8858250" cy="1428750"/>
          </a:xfrm>
          <a:prstGeom prst="horizontalScroll">
            <a:avLst/>
          </a:prstGeom>
          <a:solidFill>
            <a:srgbClr val="FFE28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Динамика смертности от болезней системы кровообращения за </a:t>
            </a:r>
            <a:r>
              <a:rPr lang="ru-RU" sz="2400" b="1" dirty="0" smtClean="0">
                <a:solidFill>
                  <a:srgbClr val="0000FF"/>
                </a:solidFill>
              </a:rPr>
              <a:t>2009-2014 </a:t>
            </a:r>
            <a:r>
              <a:rPr lang="ru-RU" sz="2400" b="1" dirty="0">
                <a:solidFill>
                  <a:srgbClr val="0000FF"/>
                </a:solidFill>
              </a:rPr>
              <a:t>гг. (по данным Росстата</a:t>
            </a:r>
            <a:r>
              <a:rPr lang="ru-RU" sz="2400" b="1" dirty="0" smtClean="0">
                <a:solidFill>
                  <a:srgbClr val="0000FF"/>
                </a:solidFill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rgbClr val="0000FF"/>
                </a:solidFill>
              </a:rPr>
              <a:t>* - предварит данные </a:t>
            </a:r>
            <a:r>
              <a:rPr lang="ru-RU" sz="1600" b="1" i="1" u="sng" dirty="0" err="1" smtClean="0">
                <a:solidFill>
                  <a:srgbClr val="0000FF"/>
                </a:solidFill>
              </a:rPr>
              <a:t>Башстат</a:t>
            </a:r>
            <a:endParaRPr lang="ru-RU" sz="16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2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744080074"/>
              </p:ext>
            </p:extLst>
          </p:nvPr>
        </p:nvGraphicFramePr>
        <p:xfrm>
          <a:off x="46211" y="928524"/>
          <a:ext cx="4481090" cy="26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Блок-схема: документ 6"/>
          <p:cNvSpPr/>
          <p:nvPr/>
        </p:nvSpPr>
        <p:spPr>
          <a:xfrm>
            <a:off x="196966" y="116632"/>
            <a:ext cx="8856984" cy="612648"/>
          </a:xfrm>
          <a:prstGeom prst="flowChartDocument">
            <a:avLst/>
          </a:prstGeom>
          <a:gradFill flip="none" rotWithShape="1">
            <a:gsLst>
              <a:gs pos="10000">
                <a:srgbClr val="990099"/>
              </a:gs>
              <a:gs pos="25000">
                <a:srgbClr val="99CCFF"/>
              </a:gs>
              <a:gs pos="44000">
                <a:srgbClr val="9900CC"/>
              </a:gs>
              <a:gs pos="63000">
                <a:srgbClr val="CC99FF"/>
              </a:gs>
              <a:gs pos="81000">
                <a:srgbClr val="9900CC"/>
              </a:gs>
              <a:gs pos="95000">
                <a:srgbClr val="CCCCF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bg1"/>
                </a:solidFill>
              </a:rPr>
              <a:t>Смертность населения РБ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313576528"/>
              </p:ext>
            </p:extLst>
          </p:nvPr>
        </p:nvGraphicFramePr>
        <p:xfrm>
          <a:off x="4497098" y="1268760"/>
          <a:ext cx="45902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4496342" y="1124744"/>
            <a:ext cx="4647658" cy="612648"/>
          </a:xfrm>
          <a:prstGeom prst="flowChartDocument">
            <a:avLst/>
          </a:prstGeom>
          <a:gradFill flip="none" rotWithShape="1">
            <a:gsLst>
              <a:gs pos="35000">
                <a:srgbClr val="000000"/>
              </a:gs>
              <a:gs pos="47000">
                <a:srgbClr val="000040"/>
              </a:gs>
              <a:gs pos="59000">
                <a:srgbClr val="400040"/>
              </a:gs>
              <a:gs pos="71000">
                <a:srgbClr val="8F0040"/>
              </a:gs>
              <a:gs pos="84000">
                <a:srgbClr val="F27300"/>
              </a:gs>
              <a:gs pos="95000">
                <a:srgbClr val="FFBF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bg1"/>
                </a:solidFill>
              </a:rPr>
              <a:t>ИМ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138502938"/>
              </p:ext>
            </p:extLst>
          </p:nvPr>
        </p:nvGraphicFramePr>
        <p:xfrm>
          <a:off x="-17389" y="4005815"/>
          <a:ext cx="4625458" cy="285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Блок-схема: документ 10"/>
          <p:cNvSpPr/>
          <p:nvPr/>
        </p:nvSpPr>
        <p:spPr>
          <a:xfrm>
            <a:off x="32915" y="3789040"/>
            <a:ext cx="4592543" cy="612648"/>
          </a:xfrm>
          <a:prstGeom prst="flowChartDocument">
            <a:avLst/>
          </a:prstGeom>
          <a:gradFill flip="none" rotWithShape="1">
            <a:gsLst>
              <a:gs pos="30000">
                <a:srgbClr val="000000"/>
              </a:gs>
              <a:gs pos="46000">
                <a:srgbClr val="0A128C"/>
              </a:gs>
              <a:gs pos="62000">
                <a:srgbClr val="181CC7"/>
              </a:gs>
              <a:gs pos="78000">
                <a:srgbClr val="7005D4"/>
              </a:gs>
              <a:gs pos="92000">
                <a:srgbClr val="9999F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bg1"/>
                </a:solidFill>
              </a:rPr>
              <a:t>ОНМК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4328" y="6613725"/>
            <a:ext cx="1619672" cy="23239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Данные ГБУЗ МИАЦ РБ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50103" y="818420"/>
            <a:ext cx="4449889" cy="612648"/>
          </a:xfrm>
          <a:prstGeom prst="flowChartDocument">
            <a:avLst/>
          </a:prstGeom>
          <a:gradFill flip="none" rotWithShape="1">
            <a:gsLst>
              <a:gs pos="10000">
                <a:srgbClr val="0000FF"/>
              </a:gs>
              <a:gs pos="29000">
                <a:srgbClr val="7030A0"/>
              </a:gs>
              <a:gs pos="45000">
                <a:srgbClr val="BA0066"/>
              </a:gs>
              <a:gs pos="62000">
                <a:srgbClr val="FF0066"/>
              </a:gs>
              <a:gs pos="79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bg1"/>
                </a:solidFill>
              </a:rPr>
              <a:t>БСК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1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18415" y="404664"/>
            <a:ext cx="5017539" cy="1150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Развитие сети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сосудистых центров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Республике Башкортостан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92472" y="4569235"/>
            <a:ext cx="9143482" cy="2280001"/>
          </a:xfrm>
          <a:prstGeom prst="flowChartInputOutpu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2015 </a:t>
            </a:r>
          </a:p>
          <a:p>
            <a:pPr algn="ctr"/>
            <a:r>
              <a:rPr lang="ru-RU" sz="4400" b="1" dirty="0" smtClean="0"/>
              <a:t>6 РСЦ, 14 ПСО</a:t>
            </a:r>
            <a:endParaRPr lang="ru-RU" sz="4400" b="1" dirty="0"/>
          </a:p>
        </p:txBody>
      </p:sp>
      <p:sp>
        <p:nvSpPr>
          <p:cNvPr id="7" name="Блок-схема: данные 6"/>
          <p:cNvSpPr/>
          <p:nvPr/>
        </p:nvSpPr>
        <p:spPr>
          <a:xfrm>
            <a:off x="0" y="3140967"/>
            <a:ext cx="7595818" cy="1926755"/>
          </a:xfrm>
          <a:prstGeom prst="flowChartInputOutpu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2014 </a:t>
            </a:r>
          </a:p>
          <a:p>
            <a:pPr algn="ctr"/>
            <a:r>
              <a:rPr lang="ru-RU" sz="4000" b="1" dirty="0" smtClean="0"/>
              <a:t>3 РСЦ, 11 ПСО</a:t>
            </a:r>
            <a:endParaRPr lang="ru-RU" sz="4000" b="1" dirty="0"/>
          </a:p>
        </p:txBody>
      </p:sp>
      <p:sp>
        <p:nvSpPr>
          <p:cNvPr id="9" name="Блок-схема: данные 8"/>
          <p:cNvSpPr/>
          <p:nvPr/>
        </p:nvSpPr>
        <p:spPr>
          <a:xfrm>
            <a:off x="0" y="1809127"/>
            <a:ext cx="5868145" cy="1532268"/>
          </a:xfrm>
          <a:prstGeom prst="flowChartInputOutpu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2013 </a:t>
            </a:r>
          </a:p>
          <a:p>
            <a:pPr algn="ctr"/>
            <a:r>
              <a:rPr lang="ru-RU" sz="3600" b="1" dirty="0" smtClean="0"/>
              <a:t>1 РСЦ, 5 ПСО</a:t>
            </a:r>
            <a:endParaRPr lang="ru-RU" sz="3600" b="1" dirty="0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-8142" y="836712"/>
            <a:ext cx="4491957" cy="1150270"/>
          </a:xfrm>
          <a:prstGeom prst="flowChartInputOutpu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2009 </a:t>
            </a:r>
          </a:p>
          <a:p>
            <a:pPr algn="ctr"/>
            <a:r>
              <a:rPr lang="ru-RU" sz="3200" b="1" dirty="0" smtClean="0"/>
              <a:t>1 РСЦ, 3 ПСО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4428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814388" y="5715000"/>
            <a:ext cx="8329612" cy="1143000"/>
          </a:xfrm>
        </p:spPr>
        <p:txBody>
          <a:bodyPr/>
          <a:lstStyle/>
          <a:p>
            <a:pPr marL="4763" indent="17463"/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smtClean="0">
              <a:solidFill>
                <a:srgbClr val="0000FF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5750" y="0"/>
            <a:ext cx="8572500" cy="2286000"/>
          </a:xfrm>
          <a:prstGeom prst="horizontalScroll">
            <a:avLst/>
          </a:prstGeom>
          <a:solidFill>
            <a:srgbClr val="FFE28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763" indent="17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Распоряжение Правительства Республики Башкортостан 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>от 30 апреля 2013 г. № 515-р «ДОРОЖНАЯ КАРТА»</a:t>
            </a:r>
            <a:r>
              <a:rPr lang="ru-RU" sz="2400" b="1" dirty="0"/>
              <a:t> </a:t>
            </a:r>
          </a:p>
          <a:p>
            <a:pPr marL="4763" indent="17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Целевые показатели смертности </a:t>
            </a:r>
            <a:br>
              <a:rPr lang="ru-RU" sz="2400" b="1" dirty="0"/>
            </a:br>
            <a:r>
              <a:rPr lang="ru-RU" sz="2400" b="1" dirty="0"/>
              <a:t>от болезней системы кровообращения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151782338"/>
              </p:ext>
            </p:extLst>
          </p:nvPr>
        </p:nvGraphicFramePr>
        <p:xfrm>
          <a:off x="116471" y="980728"/>
          <a:ext cx="90364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2195736" y="27089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044063060"/>
              </p:ext>
            </p:extLst>
          </p:nvPr>
        </p:nvGraphicFramePr>
        <p:xfrm>
          <a:off x="4139952" y="1168552"/>
          <a:ext cx="5328592" cy="326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Выгнутая вверх стрелка 2"/>
          <p:cNvSpPr/>
          <p:nvPr/>
        </p:nvSpPr>
        <p:spPr>
          <a:xfrm rot="20536676">
            <a:off x="186995" y="1163442"/>
            <a:ext cx="4153129" cy="730936"/>
          </a:xfrm>
          <a:prstGeom prst="curvedDownArrow">
            <a:avLst>
              <a:gd name="adj1" fmla="val 11305"/>
              <a:gd name="adj2" fmla="val 35046"/>
              <a:gd name="adj3" fmla="val 33859"/>
            </a:avLst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1315791">
            <a:off x="4944816" y="1866532"/>
            <a:ext cx="4037105" cy="565909"/>
          </a:xfrm>
          <a:prstGeom prst="curvedDownArrow">
            <a:avLst>
              <a:gd name="adj1" fmla="val 11305"/>
              <a:gd name="adj2" fmla="val 35046"/>
              <a:gd name="adj3" fmla="val 33859"/>
            </a:avLst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22615" y="3107581"/>
            <a:ext cx="1743726" cy="357188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333FF"/>
                </a:solidFill>
              </a:rPr>
              <a:t>Рост на </a:t>
            </a:r>
            <a:r>
              <a:rPr lang="ru-RU" sz="2400" b="1" dirty="0" smtClean="0">
                <a:solidFill>
                  <a:srgbClr val="3333FF"/>
                </a:solidFill>
              </a:rPr>
              <a:t>17%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517565244"/>
              </p:ext>
            </p:extLst>
          </p:nvPr>
        </p:nvGraphicFramePr>
        <p:xfrm>
          <a:off x="1083099" y="3933056"/>
          <a:ext cx="2051719" cy="302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572380068"/>
              </p:ext>
            </p:extLst>
          </p:nvPr>
        </p:nvGraphicFramePr>
        <p:xfrm>
          <a:off x="6084168" y="3831305"/>
          <a:ext cx="2051719" cy="302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1437" y="116632"/>
            <a:ext cx="9001125" cy="6540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Динамика числа больных с ОНМК,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пролеченных в зоне действия РСЦ №1 за 2009-2015гг.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818126522"/>
              </p:ext>
            </p:extLst>
          </p:nvPr>
        </p:nvGraphicFramePr>
        <p:xfrm>
          <a:off x="-324544" y="866446"/>
          <a:ext cx="4608512" cy="342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259631" y="3044923"/>
            <a:ext cx="2016225" cy="419846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5050"/>
                </a:solidFill>
              </a:rPr>
              <a:t>Рост </a:t>
            </a:r>
            <a:r>
              <a:rPr lang="ru-RU" sz="2400" b="1" dirty="0" smtClean="0">
                <a:solidFill>
                  <a:srgbClr val="FF5050"/>
                </a:solidFill>
              </a:rPr>
              <a:t>в 3 раза</a:t>
            </a:r>
            <a:endParaRPr lang="ru-RU" sz="2400" b="1" dirty="0">
              <a:solidFill>
                <a:srgbClr val="FF5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41198" y="4232739"/>
            <a:ext cx="936105" cy="38182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33FF"/>
                </a:solidFill>
              </a:rPr>
              <a:t>9 763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6" y="4221088"/>
            <a:ext cx="936105" cy="381821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5050"/>
                </a:solidFill>
              </a:rPr>
              <a:t>30 233</a:t>
            </a:r>
            <a:endParaRPr lang="ru-RU" sz="2000" b="1" dirty="0">
              <a:solidFill>
                <a:srgbClr val="FF5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5135" y="5427799"/>
            <a:ext cx="2232248" cy="6263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Пролечились в ГБУЗ РБ БСМП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" name="Скругленная соединительная линия 5"/>
          <p:cNvCxnSpPr>
            <a:stCxn id="4" idx="2"/>
            <a:endCxn id="13" idx="1"/>
          </p:cNvCxnSpPr>
          <p:nvPr/>
        </p:nvCxnSpPr>
        <p:spPr>
          <a:xfrm rot="5400000" flipH="1" flipV="1">
            <a:off x="4967955" y="4937955"/>
            <a:ext cx="709515" cy="1522909"/>
          </a:xfrm>
          <a:prstGeom prst="curvedConnector4">
            <a:avLst>
              <a:gd name="adj1" fmla="val -32219"/>
              <a:gd name="adj2" fmla="val 86644"/>
            </a:avLst>
          </a:prstGeom>
          <a:ln w="254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>
            <a:stCxn id="4" idx="2"/>
            <a:endCxn id="9" idx="3"/>
          </p:cNvCxnSpPr>
          <p:nvPr/>
        </p:nvCxnSpPr>
        <p:spPr>
          <a:xfrm rot="5400000" flipH="1">
            <a:off x="3544157" y="5037065"/>
            <a:ext cx="607764" cy="1426441"/>
          </a:xfrm>
          <a:prstGeom prst="curvedConnector4">
            <a:avLst>
              <a:gd name="adj1" fmla="val -37613"/>
              <a:gd name="adj2" fmla="val 89123"/>
            </a:avLst>
          </a:prstGeom>
          <a:ln w="254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1534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1410</Words>
  <Application>Microsoft Office PowerPoint</Application>
  <PresentationFormat>Экран (4:3)</PresentationFormat>
  <Paragraphs>491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Динамика числа больных с ОНМК,  пролеченных в зоне действия РСЦ №1 за 2009-2015гг.</vt:lpstr>
      <vt:lpstr>Слайд 10</vt:lpstr>
      <vt:lpstr>Слайд 11</vt:lpstr>
      <vt:lpstr>Слайд 12</vt:lpstr>
      <vt:lpstr>Слайд 13</vt:lpstr>
      <vt:lpstr>Слайд 14</vt:lpstr>
      <vt:lpstr>% больных с ОНМК,  независимых в жизни после стационарного лечения  в зоне РСЦ № 1 за 2009-2015гг.</vt:lpstr>
      <vt:lpstr>Динамика числа больных с ОКС,  пролеченных в зоне действия РСЦ №1 за 2009-2015гг.</vt:lpstr>
      <vt:lpstr>Динамика госпитализации пациентов с ОКС в период «терапевтического окна»  в зоне действия РСЦ №1 за 2009-2015гг., % (*с учетом переводов в РСЦ) </vt:lpstr>
      <vt:lpstr>Слайд 18</vt:lpstr>
      <vt:lpstr>Слайд 19</vt:lpstr>
      <vt:lpstr>Слайд 20</vt:lpstr>
      <vt:lpstr>Слайд 21</vt:lpstr>
      <vt:lpstr>Слайд 22</vt:lpstr>
      <vt:lpstr>Вмешательства больным с ОКС  в зоне ГБУЗ РБ БСМП г. Уфа РСЦ № 1 за 2009-2015гг.</vt:lpstr>
      <vt:lpstr>Слайд 24</vt:lpstr>
      <vt:lpstr>Слайд 25</vt:lpstr>
      <vt:lpstr>Слайд 26</vt:lpstr>
      <vt:lpstr>Этапы медицинской реабилитации</vt:lpstr>
      <vt:lpstr>Структура реабилитационного потенциала  больных кардиологического профиля  по отделению реабилитации</vt:lpstr>
      <vt:lpstr>Методы физической реабилитации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Статистик</cp:lastModifiedBy>
  <cp:revision>338</cp:revision>
  <cp:lastPrinted>2016-02-26T11:56:29Z</cp:lastPrinted>
  <dcterms:modified xsi:type="dcterms:W3CDTF">2016-03-04T02:40:34Z</dcterms:modified>
</cp:coreProperties>
</file>