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Default Extension="gif" ContentType="image/gif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38" r:id="rId2"/>
    <p:sldId id="344" r:id="rId3"/>
    <p:sldId id="444" r:id="rId4"/>
    <p:sldId id="384" r:id="rId5"/>
    <p:sldId id="388" r:id="rId6"/>
    <p:sldId id="258" r:id="rId7"/>
    <p:sldId id="259" r:id="rId8"/>
    <p:sldId id="345" r:id="rId9"/>
    <p:sldId id="348" r:id="rId10"/>
    <p:sldId id="283" r:id="rId11"/>
    <p:sldId id="365" r:id="rId12"/>
    <p:sldId id="387" r:id="rId13"/>
    <p:sldId id="550" r:id="rId14"/>
    <p:sldId id="549" r:id="rId15"/>
    <p:sldId id="264" r:id="rId16"/>
    <p:sldId id="351" r:id="rId17"/>
    <p:sldId id="406" r:id="rId1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99"/>
    <a:srgbClr val="9900FF"/>
    <a:srgbClr val="36DA32"/>
    <a:srgbClr val="BCF3BB"/>
    <a:srgbClr val="5E009E"/>
    <a:srgbClr val="FF7C80"/>
    <a:srgbClr val="6464A0"/>
    <a:srgbClr val="8400DE"/>
    <a:srgbClr val="CA7DFF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28" autoAdjust="0"/>
  </p:normalViewPr>
  <p:slideViewPr>
    <p:cSldViewPr>
      <p:cViewPr>
        <p:scale>
          <a:sx n="80" d="100"/>
          <a:sy n="80" d="100"/>
        </p:scale>
        <p:origin x="-9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0.xlsx"/><Relationship Id="rId1" Type="http://schemas.openxmlformats.org/officeDocument/2006/relationships/themeOverride" Target="../theme/themeOverride1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0283886931977162E-2"/>
          <c:y val="4.6043233491378885E-2"/>
          <c:w val="0.94971611306802284"/>
          <c:h val="0.798988457819870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2017</c:v>
                </c:pt>
              </c:strCache>
            </c:strRef>
          </c:tx>
          <c:spPr>
            <a:gradFill flip="none" rotWithShape="1">
              <a:gsLst>
                <a:gs pos="0">
                  <a:srgbClr val="9900FF">
                    <a:tint val="66000"/>
                    <a:satMod val="160000"/>
                  </a:srgbClr>
                </a:gs>
                <a:gs pos="50000">
                  <a:srgbClr val="9900FF">
                    <a:tint val="44500"/>
                    <a:satMod val="160000"/>
                  </a:srgbClr>
                </a:gs>
                <a:gs pos="100000">
                  <a:srgbClr val="9900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 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 БСМП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266</c:v>
                </c:pt>
                <c:pt idx="1">
                  <c:v>260</c:v>
                </c:pt>
                <c:pt idx="2">
                  <c:v>987</c:v>
                </c:pt>
                <c:pt idx="3">
                  <c:v>293</c:v>
                </c:pt>
                <c:pt idx="4">
                  <c:v>222</c:v>
                </c:pt>
                <c:pt idx="5">
                  <c:v>666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2018</c:v>
                </c:pt>
              </c:strCache>
            </c:strRef>
          </c:tx>
          <c:spPr>
            <a:gradFill flip="none" rotWithShape="1">
              <a:gsLst>
                <a:gs pos="0">
                  <a:srgbClr val="9900FF">
                    <a:shade val="30000"/>
                    <a:satMod val="115000"/>
                  </a:srgbClr>
                </a:gs>
                <a:gs pos="50000">
                  <a:srgbClr val="9900FF">
                    <a:shade val="67500"/>
                    <a:satMod val="115000"/>
                  </a:srgbClr>
                </a:gs>
                <a:gs pos="100000">
                  <a:srgbClr val="9900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dLbls>
            <c:dLbl>
              <c:idx val="0"/>
              <c:layout>
                <c:manualLayout>
                  <c:x val="1.237444753450768E-2"/>
                  <c:y val="-7.4124895780104706E-3"/>
                </c:manualLayout>
              </c:layout>
              <c:showVal val="1"/>
            </c:dLbl>
            <c:dLbl>
              <c:idx val="1"/>
              <c:layout>
                <c:manualLayout>
                  <c:x val="1.2374447534507711E-2"/>
                  <c:y val="6.7947036201802599E-17"/>
                </c:manualLayout>
              </c:layout>
              <c:showVal val="1"/>
            </c:dLbl>
            <c:dLbl>
              <c:idx val="2"/>
              <c:layout>
                <c:manualLayout>
                  <c:x val="1.5124324764398324E-2"/>
                  <c:y val="-1.4824979156020941E-2"/>
                </c:manualLayout>
              </c:layout>
              <c:showVal val="1"/>
            </c:dLbl>
            <c:dLbl>
              <c:idx val="3"/>
              <c:layout>
                <c:manualLayout>
                  <c:x val="1.2374447534507711E-2"/>
                  <c:y val="-2.9183029834686889E-7"/>
                </c:manualLayout>
              </c:layout>
              <c:showVal val="1"/>
            </c:dLbl>
            <c:dLbl>
              <c:idx val="4"/>
              <c:layout>
                <c:manualLayout>
                  <c:x val="1.0999508919562527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6499263379343515E-2"/>
                  <c:y val="-3.7062447890052375E-3"/>
                </c:manualLayout>
              </c:layout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 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 БСМП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293</c:v>
                </c:pt>
                <c:pt idx="1">
                  <c:v>347</c:v>
                </c:pt>
                <c:pt idx="2">
                  <c:v>1034</c:v>
                </c:pt>
                <c:pt idx="3">
                  <c:v>330</c:v>
                </c:pt>
                <c:pt idx="4">
                  <c:v>222</c:v>
                </c:pt>
                <c:pt idx="5">
                  <c:v>663</c:v>
                </c:pt>
              </c:numCache>
            </c:numRef>
          </c:val>
        </c:ser>
        <c:dLbls/>
        <c:shape val="box"/>
        <c:axId val="138629504"/>
        <c:axId val="138688768"/>
        <c:axId val="0"/>
      </c:bar3DChart>
      <c:catAx>
        <c:axId val="138629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38688768"/>
        <c:crosses val="autoZero"/>
        <c:auto val="1"/>
        <c:lblAlgn val="ctr"/>
        <c:lblOffset val="100"/>
      </c:catAx>
      <c:valAx>
        <c:axId val="138688768"/>
        <c:scaling>
          <c:orientation val="minMax"/>
          <c:max val="11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8629504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499012827705908E-2"/>
          <c:y val="0.14506477545582189"/>
          <c:w val="0.97150098717229416"/>
          <c:h val="0.651024841028474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2017г.</c:v>
                </c:pt>
              </c:strCache>
            </c:strRef>
          </c:tx>
          <c:spPr>
            <a:gradFill flip="none" rotWithShape="1">
              <a:gsLst>
                <a:gs pos="0">
                  <a:srgbClr val="D60093">
                    <a:tint val="66000"/>
                    <a:satMod val="160000"/>
                  </a:srgbClr>
                </a:gs>
                <a:gs pos="50000">
                  <a:srgbClr val="D60093">
                    <a:tint val="44500"/>
                    <a:satMod val="160000"/>
                  </a:srgbClr>
                </a:gs>
                <a:gs pos="100000">
                  <a:srgbClr val="D6009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9900FF"/>
              </a:solidFill>
            </a:ln>
          </c:spPr>
          <c:dLbls>
            <c:dLbl>
              <c:idx val="0"/>
              <c:layout>
                <c:manualLayout>
                  <c:x val="-8.2408136482939633E-3"/>
                  <c:y val="2.1671339161925033E-3"/>
                </c:manualLayout>
              </c:layout>
              <c:showVal val="1"/>
            </c:dLbl>
            <c:dLbl>
              <c:idx val="1"/>
              <c:layout>
                <c:manualLayout>
                  <c:x val="-6.7041776027996925E-3"/>
                  <c:y val="-4.8684100014587551E-3"/>
                </c:manualLayout>
              </c:layout>
              <c:showVal val="1"/>
            </c:dLbl>
            <c:dLbl>
              <c:idx val="2"/>
              <c:layout>
                <c:manualLayout>
                  <c:x val="-3.1480677883854126E-3"/>
                  <c:y val="3.1612165222360453E-3"/>
                </c:manualLayout>
              </c:layout>
              <c:showVal val="1"/>
            </c:dLbl>
            <c:dLbl>
              <c:idx val="3"/>
              <c:layout>
                <c:manualLayout>
                  <c:x val="-8.0347694086416524E-3"/>
                  <c:y val="9.3981367538835368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1.1996470877783678E-2"/>
                </c:manualLayout>
              </c:layout>
              <c:showVal val="1"/>
            </c:dLbl>
            <c:dLbl>
              <c:idx val="5"/>
              <c:layout>
                <c:manualLayout>
                  <c:x val="-4.1666666666666683E-3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-4.1666666666666683E-3"/>
                  <c:y val="7.574332832486380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БСМП</c:v>
                </c:pt>
                <c:pt idx="6">
                  <c:v>ИТОГО по зоне РСЦ № 1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84</c:v>
                </c:pt>
                <c:pt idx="1">
                  <c:v>50</c:v>
                </c:pt>
                <c:pt idx="2">
                  <c:v>72.3</c:v>
                </c:pt>
                <c:pt idx="3">
                  <c:v>67.7</c:v>
                </c:pt>
                <c:pt idx="4">
                  <c:v>45.1</c:v>
                </c:pt>
                <c:pt idx="5">
                  <c:v>62.1</c:v>
                </c:pt>
                <c:pt idx="6">
                  <c:v>65.900000000000006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2018г.</c:v>
                </c:pt>
              </c:strCache>
            </c:strRef>
          </c:tx>
          <c:spPr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9900FF"/>
              </a:solidFill>
            </a:ln>
          </c:spPr>
          <c:dLbls>
            <c:dLbl>
              <c:idx val="0"/>
              <c:layout>
                <c:manualLayout>
                  <c:x val="1.0942330237440704E-2"/>
                  <c:y val="6.4831120210029737E-3"/>
                </c:manualLayout>
              </c:layout>
              <c:showVal val="1"/>
            </c:dLbl>
            <c:dLbl>
              <c:idx val="1"/>
              <c:layout>
                <c:manualLayout>
                  <c:x val="1.7960022714753648E-2"/>
                  <c:y val="1.1152956594102835E-2"/>
                </c:manualLayout>
              </c:layout>
              <c:spPr>
                <a:ln>
                  <a:solidFill>
                    <a:srgbClr val="9900FF"/>
                  </a:solidFill>
                </a:ln>
              </c:spPr>
              <c:txPr>
                <a:bodyPr/>
                <a:lstStyle/>
                <a:p>
                  <a:pPr>
                    <a:defRPr sz="1800" b="1" u="none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5.0195093170504537E-3"/>
                  <c:y val="1.442264300081946E-2"/>
                </c:manualLayout>
              </c:layout>
              <c:showVal val="1"/>
            </c:dLbl>
            <c:dLbl>
              <c:idx val="3"/>
              <c:layout>
                <c:manualLayout>
                  <c:x val="9.6475977956131925E-3"/>
                  <c:y val="8.7096875518126744E-3"/>
                </c:manualLayout>
              </c:layout>
              <c:showVal val="1"/>
            </c:dLbl>
            <c:dLbl>
              <c:idx val="4"/>
              <c:layout>
                <c:manualLayout>
                  <c:x val="1.6405407269231998E-2"/>
                  <c:y val="1.3490463298679601E-2"/>
                </c:manualLayout>
              </c:layout>
              <c:showVal val="1"/>
            </c:dLbl>
            <c:dLbl>
              <c:idx val="5"/>
              <c:layout>
                <c:manualLayout>
                  <c:x val="1.3888096634759881E-3"/>
                  <c:y val="1.5148665664972782E-2"/>
                </c:manualLayout>
              </c:layout>
              <c:showVal val="1"/>
            </c:dLbl>
            <c:dLbl>
              <c:idx val="6"/>
              <c:layout>
                <c:manualLayout>
                  <c:x val="1.4531205967816225E-2"/>
                  <c:y val="1.514866566497276E-2"/>
                </c:manualLayout>
              </c:layout>
              <c:showVal val="1"/>
            </c:dLbl>
            <c:dLbl>
              <c:idx val="7"/>
              <c:layout>
                <c:manualLayout>
                  <c:x val="1.6218636314488662E-2"/>
                  <c:y val="5.0495552216575819E-3"/>
                </c:manualLayout>
              </c:layout>
              <c:showVal val="1"/>
            </c:dLbl>
            <c:dLbl>
              <c:idx val="8"/>
              <c:layout>
                <c:manualLayout>
                  <c:x val="1.216405705251382E-2"/>
                  <c:y val="1.76734432758014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 u="none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БСМП</c:v>
                </c:pt>
                <c:pt idx="6">
                  <c:v>ИТОГО по зоне РСЦ № 1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71.099999999999994</c:v>
                </c:pt>
                <c:pt idx="1">
                  <c:v>105.8</c:v>
                </c:pt>
                <c:pt idx="2">
                  <c:v>72.5</c:v>
                </c:pt>
                <c:pt idx="3">
                  <c:v>68.3</c:v>
                </c:pt>
                <c:pt idx="4">
                  <c:v>63.9</c:v>
                </c:pt>
                <c:pt idx="5">
                  <c:v>64</c:v>
                </c:pt>
                <c:pt idx="6">
                  <c:v>72</c:v>
                </c:pt>
              </c:numCache>
            </c:numRef>
          </c:val>
        </c:ser>
        <c:dLbls/>
        <c:axId val="148841600"/>
        <c:axId val="148843136"/>
      </c:barChart>
      <c:catAx>
        <c:axId val="148841600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200" b="1"/>
            </a:pPr>
            <a:endParaRPr lang="ru-RU"/>
          </a:p>
        </c:txPr>
        <c:crossAx val="148843136"/>
        <c:crosses val="autoZero"/>
        <c:auto val="1"/>
        <c:lblAlgn val="ctr"/>
        <c:lblOffset val="100"/>
      </c:catAx>
      <c:valAx>
        <c:axId val="148843136"/>
        <c:scaling>
          <c:orientation val="minMax"/>
          <c:max val="11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48841600"/>
        <c:crosses val="autoZero"/>
        <c:crossBetween val="between"/>
        <c:majorUnit val="1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4293492836083431"/>
          <c:y val="0.2419210098474282"/>
          <c:w val="0.43528562014768024"/>
          <c:h val="6.3964346164107358E-2"/>
        </c:manualLayout>
      </c:layout>
      <c:spPr>
        <a:noFill/>
      </c:spPr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4.8365752255796271E-2"/>
          <c:y val="4.6887531596667427E-2"/>
          <c:w val="0.9516342477442038"/>
          <c:h val="0.6604998828781911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2017</c:v>
                </c:pt>
              </c:strCache>
            </c:strRef>
          </c:tx>
          <c:spPr>
            <a:gradFill flip="none" rotWithShape="1">
              <a:gsLst>
                <a:gs pos="0">
                  <a:srgbClr val="D60093">
                    <a:tint val="66000"/>
                    <a:satMod val="160000"/>
                  </a:srgbClr>
                </a:gs>
                <a:gs pos="50000">
                  <a:srgbClr val="D60093">
                    <a:tint val="44500"/>
                    <a:satMod val="160000"/>
                  </a:srgbClr>
                </a:gs>
                <a:gs pos="100000">
                  <a:srgbClr val="D60093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c:spPr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 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17 г. Учалы</c:v>
                </c:pt>
                <c:pt idx="5">
                  <c:v>РСЦ № 1  БСМП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467</c:v>
                </c:pt>
                <c:pt idx="1">
                  <c:v>121</c:v>
                </c:pt>
                <c:pt idx="2">
                  <c:v>676</c:v>
                </c:pt>
                <c:pt idx="3">
                  <c:v>342</c:v>
                </c:pt>
                <c:pt idx="4">
                  <c:v>47</c:v>
                </c:pt>
                <c:pt idx="5">
                  <c:v>874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2018</c:v>
                </c:pt>
              </c:strCache>
            </c:strRef>
          </c:tx>
          <c:spPr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spPr>
              <a:solidFill>
                <a:sysClr val="window" lastClr="FFFFFF"/>
              </a:solidFill>
              <a:ln>
                <a:solidFill>
                  <a:srgbClr val="D60093"/>
                </a:solidFill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D60093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 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17 г. Учалы</c:v>
                </c:pt>
                <c:pt idx="5">
                  <c:v>РСЦ № 1  БСМП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415</c:v>
                </c:pt>
                <c:pt idx="1">
                  <c:v>135</c:v>
                </c:pt>
                <c:pt idx="2">
                  <c:v>845</c:v>
                </c:pt>
                <c:pt idx="3">
                  <c:v>411</c:v>
                </c:pt>
                <c:pt idx="4">
                  <c:v>104</c:v>
                </c:pt>
                <c:pt idx="5">
                  <c:v>1041</c:v>
                </c:pt>
              </c:numCache>
            </c:numRef>
          </c:val>
        </c:ser>
        <c:dLbls/>
        <c:shape val="box"/>
        <c:axId val="150182144"/>
        <c:axId val="150524672"/>
        <c:axId val="0"/>
      </c:bar3DChart>
      <c:catAx>
        <c:axId val="150182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50524672"/>
        <c:crosses val="autoZero"/>
        <c:auto val="1"/>
        <c:lblAlgn val="ctr"/>
        <c:lblOffset val="100"/>
      </c:catAx>
      <c:valAx>
        <c:axId val="150524672"/>
        <c:scaling>
          <c:orientation val="minMax"/>
          <c:max val="12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0182144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023626645557312E-2"/>
          <c:y val="9.9713298917042253E-2"/>
          <c:w val="0.96233640902130058"/>
          <c:h val="0.7051998190677232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2017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>
                <c:manualLayout>
                  <c:x val="-4.197760445020419E-3"/>
                  <c:y val="-1.2468128750263601E-2"/>
                </c:manualLayout>
              </c:layout>
              <c:showVal val="1"/>
            </c:dLbl>
            <c:dLbl>
              <c:idx val="1"/>
              <c:layout>
                <c:manualLayout>
                  <c:x val="-1.1486220472440945E-3"/>
                  <c:y val="-4.9884474072952123E-3"/>
                </c:manualLayout>
              </c:layout>
              <c:showVal val="1"/>
            </c:dLbl>
            <c:dLbl>
              <c:idx val="2"/>
              <c:layout>
                <c:manualLayout>
                  <c:x val="-3.148067788385416E-3"/>
                  <c:y val="3.1612165222360471E-3"/>
                </c:manualLayout>
              </c:layout>
              <c:showVal val="1"/>
            </c:dLbl>
            <c:dLbl>
              <c:idx val="3"/>
              <c:layout>
                <c:manualLayout>
                  <c:x val="-2.7777777777779071E-3"/>
                  <c:y val="7.0588564662405814E-3"/>
                </c:manualLayout>
              </c:layout>
              <c:showVal val="1"/>
            </c:dLbl>
            <c:dLbl>
              <c:idx val="4"/>
              <c:layout>
                <c:manualLayout>
                  <c:x val="-1.3888888888889093E-3"/>
                  <c:y val="1.3594743256150985E-2"/>
                </c:manualLayout>
              </c:layout>
              <c:showVal val="1"/>
            </c:dLbl>
            <c:dLbl>
              <c:idx val="5"/>
              <c:layout>
                <c:manualLayout>
                  <c:x val="-4.16666666666666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17 г. Учалы</c:v>
                </c:pt>
                <c:pt idx="5">
                  <c:v>РСЦ № 1 БСМП</c:v>
                </c:pt>
                <c:pt idx="6">
                  <c:v>ИТОГО по зоне 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67.023554603854379</c:v>
                </c:pt>
                <c:pt idx="1">
                  <c:v>24.793388429752085</c:v>
                </c:pt>
                <c:pt idx="2">
                  <c:v>14.940828402366853</c:v>
                </c:pt>
                <c:pt idx="3">
                  <c:v>37.42690058479532</c:v>
                </c:pt>
                <c:pt idx="4">
                  <c:v>25.531914893617031</c:v>
                </c:pt>
                <c:pt idx="5">
                  <c:v>27.231121281464532</c:v>
                </c:pt>
                <c:pt idx="6">
                  <c:v>32.528690146418683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2018</c:v>
                </c:pt>
              </c:strCache>
            </c:strRef>
          </c:tx>
          <c:spPr>
            <a:solidFill>
              <a:srgbClr val="CCCCFF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>
                <c:manualLayout>
                  <c:x val="7.8122666461114508E-3"/>
                  <c:y val="3.5222240978561551E-3"/>
                </c:manualLayout>
              </c:layout>
              <c:showVal val="1"/>
            </c:dLbl>
            <c:dLbl>
              <c:idx val="1"/>
              <c:layout>
                <c:manualLayout>
                  <c:x val="6.9917572181882612E-3"/>
                  <c:y val="4.6965308269628749E-3"/>
                </c:manualLayout>
              </c:layout>
              <c:showVal val="1"/>
            </c:dLbl>
            <c:dLbl>
              <c:idx val="2"/>
              <c:layout>
                <c:manualLayout>
                  <c:x val="3.6354896503953968E-3"/>
                  <c:y val="-5.7755656947133804E-3"/>
                </c:manualLayout>
              </c:layout>
              <c:showVal val="1"/>
            </c:dLbl>
            <c:dLbl>
              <c:idx val="3"/>
              <c:layout>
                <c:manualLayout>
                  <c:x val="2.7777777777779089E-3"/>
                  <c:y val="3.6601051014207926E-3"/>
                </c:manualLayout>
              </c:layout>
              <c:showVal val="1"/>
            </c:dLbl>
            <c:dLbl>
              <c:idx val="4"/>
              <c:layout>
                <c:manualLayout>
                  <c:x val="-1.8561779042419659E-3"/>
                  <c:y val="8.1520333705730995E-3"/>
                </c:manualLayout>
              </c:layout>
              <c:showVal val="1"/>
            </c:dLbl>
            <c:dLbl>
              <c:idx val="5"/>
              <c:layout>
                <c:manualLayout>
                  <c:x val="1.1111111111111125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1.388888888888923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17 г. Учалы</c:v>
                </c:pt>
                <c:pt idx="5">
                  <c:v>РСЦ № 1 БСМП</c:v>
                </c:pt>
                <c:pt idx="6">
                  <c:v>ИТОГО по зоне 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32.771084337349365</c:v>
                </c:pt>
                <c:pt idx="1">
                  <c:v>31.111111111111128</c:v>
                </c:pt>
                <c:pt idx="2">
                  <c:v>2.6035502958579904</c:v>
                </c:pt>
                <c:pt idx="3">
                  <c:v>31.873479318734788</c:v>
                </c:pt>
                <c:pt idx="4">
                  <c:v>25.96153846153846</c:v>
                </c:pt>
                <c:pt idx="5">
                  <c:v>20.749279538904876</c:v>
                </c:pt>
                <c:pt idx="6">
                  <c:v>19.45103354794982</c:v>
                </c:pt>
              </c:numCache>
            </c:numRef>
          </c:val>
        </c:ser>
        <c:dLbls/>
        <c:axId val="151404928"/>
        <c:axId val="151406464"/>
      </c:barChart>
      <c:catAx>
        <c:axId val="151404928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200" b="1"/>
            </a:pPr>
            <a:endParaRPr lang="ru-RU"/>
          </a:p>
        </c:txPr>
        <c:crossAx val="151406464"/>
        <c:crosses val="autoZero"/>
        <c:auto val="1"/>
        <c:lblAlgn val="ctr"/>
        <c:lblOffset val="100"/>
      </c:catAx>
      <c:valAx>
        <c:axId val="151406464"/>
        <c:scaling>
          <c:orientation val="minMax"/>
          <c:max val="80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51404928"/>
        <c:crosses val="autoZero"/>
        <c:crossBetween val="between"/>
        <c:majorUnit val="100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68673594416689565"/>
          <c:y val="0.26100237077366495"/>
          <c:w val="0.3116247773854095"/>
          <c:h val="0.19419456000102245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101893574923095E-2"/>
          <c:y val="2.6010216264797246E-2"/>
          <c:w val="0.95031474190725984"/>
          <c:h val="0.70568956327993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2017</c:v>
                </c:pt>
              </c:strCache>
            </c:strRef>
          </c:tx>
          <c:spPr>
            <a:solidFill>
              <a:srgbClr val="11D941"/>
            </a:solidFill>
            <a:ln>
              <a:solidFill>
                <a:srgbClr val="9900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ЦП мониторинга снижения смертности</c:v>
                </c:pt>
                <c:pt idx="1">
                  <c:v>РФ, апрель 2018</c:v>
                </c:pt>
                <c:pt idx="2">
                  <c:v>РБ, май 2018</c:v>
                </c:pt>
                <c:pt idx="3">
                  <c:v>ПСО № 1 г. Октябрьский</c:v>
                </c:pt>
                <c:pt idx="4">
                  <c:v>ПСО № 2 г. Белорецк</c:v>
                </c:pt>
                <c:pt idx="5">
                  <c:v>ПСО № 3 ГКБ № 18 г. Уфа</c:v>
                </c:pt>
                <c:pt idx="6">
                  <c:v>ПСО № 4 г. Туймазы</c:v>
                </c:pt>
                <c:pt idx="7">
                  <c:v>ПСО № 17 г. Учалы</c:v>
                </c:pt>
                <c:pt idx="8">
                  <c:v>ГБУЗ РБ БСМП г Уфа </c:v>
                </c:pt>
                <c:pt idx="9">
                  <c:v>ИТОГО по зоне РСЦ №1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3">
                  <c:v>50</c:v>
                </c:pt>
                <c:pt idx="4">
                  <c:v>32.1</c:v>
                </c:pt>
                <c:pt idx="5">
                  <c:v>31.6</c:v>
                </c:pt>
                <c:pt idx="6">
                  <c:v>34</c:v>
                </c:pt>
                <c:pt idx="7">
                  <c:v>59.3</c:v>
                </c:pt>
                <c:pt idx="8">
                  <c:v>3</c:v>
                </c:pt>
                <c:pt idx="9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2018</c:v>
                </c:pt>
              </c:strCache>
            </c:strRef>
          </c:tx>
          <c:spPr>
            <a:solidFill>
              <a:srgbClr val="A6F8BA"/>
            </a:solidFill>
            <a:ln>
              <a:solidFill>
                <a:srgbClr val="9900FF"/>
              </a:solidFill>
            </a:ln>
          </c:spPr>
          <c:dPt>
            <c:idx val="0"/>
            <c:spPr>
              <a:solidFill>
                <a:srgbClr val="FF7C80"/>
              </a:solidFill>
              <a:ln w="19050">
                <a:solidFill>
                  <a:srgbClr val="9900FF"/>
                </a:solidFill>
              </a:ln>
            </c:spPr>
          </c:dPt>
          <c:dPt>
            <c:idx val="1"/>
            <c:spPr>
              <a:gradFill flip="none" rotWithShape="1">
                <a:gsLst>
                  <a:gs pos="27000">
                    <a:sysClr val="window" lastClr="FFFFFF"/>
                  </a:gs>
                  <a:gs pos="41000">
                    <a:srgbClr val="0066FF"/>
                  </a:gs>
                  <a:gs pos="60500">
                    <a:srgbClr val="0066FF"/>
                  </a:gs>
                  <a:gs pos="71000">
                    <a:srgbClr val="FF0000"/>
                  </a:gs>
                </a:gsLst>
                <a:lin ang="2700000" scaled="1"/>
                <a:tileRect/>
              </a:gradFill>
              <a:ln>
                <a:solidFill>
                  <a:srgbClr val="9900FF"/>
                </a:solidFill>
              </a:ln>
            </c:spPr>
          </c:dPt>
          <c:dPt>
            <c:idx val="2"/>
            <c:spPr>
              <a:gradFill flip="none" rotWithShape="1">
                <a:gsLst>
                  <a:gs pos="27000">
                    <a:srgbClr val="0066FF"/>
                  </a:gs>
                  <a:gs pos="41000">
                    <a:sysClr val="window" lastClr="FFFFFF"/>
                  </a:gs>
                  <a:gs pos="60500">
                    <a:sysClr val="window" lastClr="FFFFFF"/>
                  </a:gs>
                  <a:gs pos="71000">
                    <a:srgbClr val="00FF00"/>
                  </a:gs>
                </a:gsLst>
                <a:lin ang="2700000" scaled="1"/>
                <a:tileRect/>
              </a:gradFill>
              <a:ln>
                <a:solidFill>
                  <a:srgbClr val="9900FF"/>
                </a:solidFill>
              </a:ln>
            </c:spPr>
          </c:dPt>
          <c:dLbls>
            <c:dLbl>
              <c:idx val="0"/>
              <c:spPr>
                <a:solidFill>
                  <a:srgbClr val="FF7C80"/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spPr>
                <a:ln>
                  <a:solidFill>
                    <a:sysClr val="window" lastClr="FFFFFF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2.662319748375152E-3"/>
                  <c:y val="5.8578971025780094E-3"/>
                </c:manualLayout>
              </c:layout>
              <c:showVal val="1"/>
            </c:dLbl>
            <c:dLbl>
              <c:idx val="3"/>
              <c:layout>
                <c:manualLayout>
                  <c:x val="7.9869592451254478E-3"/>
                  <c:y val="8.7868456538670193E-3"/>
                </c:manualLayout>
              </c:layout>
              <c:showVal val="1"/>
            </c:dLbl>
            <c:dLbl>
              <c:idx val="4"/>
              <c:layout>
                <c:manualLayout>
                  <c:x val="1.3311598741875744E-2"/>
                  <c:y val="5.8578971025780094E-3"/>
                </c:manualLayout>
              </c:layout>
              <c:showVal val="1"/>
            </c:dLbl>
            <c:dLbl>
              <c:idx val="5"/>
              <c:layout>
                <c:manualLayout>
                  <c:x val="7.9869592451254478E-3"/>
                  <c:y val="1.7573691307734014E-2"/>
                </c:manualLayout>
              </c:layout>
              <c:showVal val="1"/>
            </c:dLbl>
            <c:dLbl>
              <c:idx val="6"/>
              <c:layout>
                <c:manualLayout>
                  <c:x val="1.0649278993500585E-2"/>
                  <c:y val="1.464474275644501E-2"/>
                </c:manualLayout>
              </c:layout>
              <c:showVal val="1"/>
            </c:dLbl>
            <c:dLbl>
              <c:idx val="7"/>
              <c:layout>
                <c:manualLayout>
                  <c:x val="2.6623197483751512E-2"/>
                  <c:y val="2.0502639859023019E-2"/>
                </c:manualLayout>
              </c:layout>
              <c:showVal val="1"/>
            </c:dLbl>
            <c:dLbl>
              <c:idx val="8"/>
              <c:layout>
                <c:manualLayout>
                  <c:x val="6.655799370937872E-3"/>
                  <c:y val="-5.3696769797298466E-17"/>
                </c:manualLayout>
              </c:layout>
              <c:showVal val="1"/>
            </c:dLbl>
            <c:dLbl>
              <c:idx val="9"/>
              <c:layout>
                <c:manualLayout>
                  <c:x val="5.3246394967502927E-3"/>
                  <c:y val="1.757369130773401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ЦП мониторинга снижения смертности</c:v>
                </c:pt>
                <c:pt idx="1">
                  <c:v>РФ, апрель 2018</c:v>
                </c:pt>
                <c:pt idx="2">
                  <c:v>РБ, май 2018</c:v>
                </c:pt>
                <c:pt idx="3">
                  <c:v>ПСО № 1 г. Октябрьский</c:v>
                </c:pt>
                <c:pt idx="4">
                  <c:v>ПСО № 2 г. Белорецк</c:v>
                </c:pt>
                <c:pt idx="5">
                  <c:v>ПСО № 3 ГКБ № 18 г. Уфа</c:v>
                </c:pt>
                <c:pt idx="6">
                  <c:v>ПСО № 4 г. Туймазы</c:v>
                </c:pt>
                <c:pt idx="7">
                  <c:v>ПСО № 17 г. Учалы</c:v>
                </c:pt>
                <c:pt idx="8">
                  <c:v>ГБУЗ РБ БСМП г Уфа </c:v>
                </c:pt>
                <c:pt idx="9">
                  <c:v>ИТОГО по зоне РСЦ №1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25</c:v>
                </c:pt>
                <c:pt idx="1">
                  <c:v>26.1</c:v>
                </c:pt>
                <c:pt idx="2">
                  <c:v>25.9</c:v>
                </c:pt>
                <c:pt idx="3">
                  <c:v>32.700000000000003</c:v>
                </c:pt>
                <c:pt idx="4">
                  <c:v>30.6</c:v>
                </c:pt>
                <c:pt idx="5">
                  <c:v>20.2</c:v>
                </c:pt>
                <c:pt idx="6">
                  <c:v>41.5</c:v>
                </c:pt>
                <c:pt idx="7">
                  <c:v>70</c:v>
                </c:pt>
                <c:pt idx="8">
                  <c:v>0</c:v>
                </c:pt>
                <c:pt idx="9">
                  <c:v>18.5</c:v>
                </c:pt>
              </c:numCache>
            </c:numRef>
          </c:val>
        </c:ser>
        <c:dLbls/>
        <c:axId val="151663744"/>
        <c:axId val="151665280"/>
      </c:barChart>
      <c:catAx>
        <c:axId val="151663744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200" b="1"/>
            </a:pPr>
            <a:endParaRPr lang="ru-RU"/>
          </a:p>
        </c:txPr>
        <c:crossAx val="151665280"/>
        <c:crosses val="autoZero"/>
        <c:auto val="1"/>
        <c:lblAlgn val="ctr"/>
        <c:lblOffset val="100"/>
      </c:catAx>
      <c:valAx>
        <c:axId val="151665280"/>
        <c:scaling>
          <c:orientation val="minMax"/>
          <c:max val="7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1663744"/>
        <c:crosses val="autoZero"/>
        <c:crossBetween val="between"/>
        <c:majorUnit val="100"/>
        <c:minorUnit val="5"/>
      </c:valAx>
    </c:plotArea>
    <c:legend>
      <c:legendPos val="t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4.9694399233922784E-2"/>
          <c:y val="3.763030073382849E-2"/>
          <c:w val="0.36348808748173089"/>
          <c:h val="7.4203873730491074E-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9.3262298341120028E-2"/>
          <c:y val="0.19329085386176623"/>
          <c:w val="0.88697503396308985"/>
          <c:h val="0.6885132681734544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Коронарографии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032731255981304E-2"/>
                  <c:y val="-1.29955072742595E-2"/>
                </c:manualLayout>
              </c:layout>
              <c:showVal val="1"/>
            </c:dLbl>
            <c:dLbl>
              <c:idx val="1"/>
              <c:layout>
                <c:manualLayout>
                  <c:x val="-3.0941981105413264E-3"/>
                  <c:y val="-2.4091835324530318E-2"/>
                </c:manualLayout>
              </c:layout>
              <c:showVal val="1"/>
            </c:dLbl>
            <c:dLbl>
              <c:idx val="2"/>
              <c:layout>
                <c:manualLayout>
                  <c:x val="6.1883962210826527E-3"/>
                  <c:y val="8.6033801122368525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6 мес. 2017г.</c:v>
                </c:pt>
                <c:pt idx="1">
                  <c:v>6 мес. 2018г.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746</c:v>
                </c:pt>
                <c:pt idx="1">
                  <c:v>976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больным из ПСО</c:v>
                </c:pt>
              </c:strCache>
            </c:strRef>
          </c:tx>
          <c:spPr>
            <a:pattFill prst="shingle">
              <a:fgClr>
                <a:srgbClr val="00B050"/>
              </a:fgClr>
              <a:bgClr>
                <a:sysClr val="window" lastClr="FFFFFF"/>
              </a:bgClr>
            </a:pattFill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2.886748848628827E-2"/>
                  <c:y val="-3.0913089641737778E-3"/>
                </c:manualLayout>
              </c:layout>
              <c:showVal val="1"/>
            </c:dLbl>
            <c:dLbl>
              <c:idx val="1"/>
              <c:layout>
                <c:manualLayout>
                  <c:x val="4.6412971658119931E-2"/>
                  <c:y val="-1.4102760414325101E-2"/>
                </c:manualLayout>
              </c:layout>
              <c:showVal val="1"/>
            </c:dLbl>
            <c:dLbl>
              <c:idx val="2"/>
              <c:layout>
                <c:manualLayout>
                  <c:x val="3.4036179215954691E-2"/>
                  <c:y val="-2.106895237703404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i="1" u="sng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6 мес. 2017г.</c:v>
                </c:pt>
                <c:pt idx="1">
                  <c:v>6 мес. 2018г.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435</c:v>
                </c:pt>
                <c:pt idx="1">
                  <c:v>639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6 мес. 2017г.</c:v>
                </c:pt>
                <c:pt idx="1">
                  <c:v>6 мес. 2018г.</c:v>
                </c:pt>
              </c:strCache>
            </c:strRef>
          </c:cat>
          <c:val>
            <c:numRef>
              <c:f>Лист1!$D$2:$D$3</c:f>
            </c:numRef>
          </c:val>
        </c:ser>
        <c:dLbls/>
        <c:shape val="cylinder"/>
        <c:axId val="152755200"/>
        <c:axId val="154296320"/>
        <c:axId val="0"/>
      </c:bar3DChart>
      <c:catAx>
        <c:axId val="152755200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154296320"/>
        <c:crosses val="autoZero"/>
        <c:auto val="1"/>
        <c:lblAlgn val="ctr"/>
        <c:lblOffset val="100"/>
      </c:catAx>
      <c:valAx>
        <c:axId val="154296320"/>
        <c:scaling>
          <c:orientation val="minMax"/>
          <c:max val="12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2755200"/>
        <c:crosses val="autoZero"/>
        <c:crossBetween val="between"/>
        <c:majorUnit val="20000"/>
      </c:valAx>
    </c:plotArea>
    <c:legend>
      <c:legendPos val="r"/>
      <c:legendEntry>
        <c:idx val="1"/>
        <c:txPr>
          <a:bodyPr/>
          <a:lstStyle/>
          <a:p>
            <a:pPr>
              <a:defRPr sz="1400" b="1" i="1" u="sng"/>
            </a:pPr>
            <a:endParaRPr lang="ru-RU"/>
          </a:p>
        </c:txPr>
      </c:legendEntry>
      <c:layout>
        <c:manualLayout>
          <c:xMode val="edge"/>
          <c:yMode val="edge"/>
          <c:x val="0.11743407652561033"/>
          <c:y val="4.8354044672543173E-2"/>
          <c:w val="0.72166762172624044"/>
          <c:h val="0.17109616546670983"/>
        </c:manualLayout>
      </c:layout>
      <c:spPr>
        <a:ln>
          <a:solidFill>
            <a:srgbClr val="00B050"/>
          </a:solidFill>
        </a:ln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7.269023842523889E-2"/>
          <c:y val="0.22324429230085546"/>
          <c:w val="0.9273097615747613"/>
          <c:h val="0.655604932785246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Стентирование КА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7187511775188801E-2"/>
                  <c:y val="-3.8423161315409404E-2"/>
                </c:manualLayout>
              </c:layout>
              <c:showVal val="1"/>
            </c:dLbl>
            <c:dLbl>
              <c:idx val="1"/>
              <c:layout>
                <c:manualLayout>
                  <c:x val="2.672229117111715E-2"/>
                  <c:y val="-2.59655177202533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6 мес. 2017г.</c:v>
                </c:pt>
                <c:pt idx="1">
                  <c:v>6 мес. 2018г.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304</c:v>
                </c:pt>
                <c:pt idx="1">
                  <c:v>380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больным из ПСО</c:v>
                </c:pt>
              </c:strCache>
            </c:strRef>
          </c:tx>
          <c:spPr>
            <a:pattFill prst="shingle">
              <a:fgClr>
                <a:srgbClr val="00B0F0"/>
              </a:fgClr>
              <a:bgClr>
                <a:sysClr val="window" lastClr="FFFFFF"/>
              </a:bgClr>
            </a:pattFill>
            <a:ln>
              <a:solidFill>
                <a:srgbClr val="00B0F0"/>
              </a:solidFill>
            </a:ln>
          </c:spPr>
          <c:dLbls>
            <c:dLbl>
              <c:idx val="0"/>
              <c:layout>
                <c:manualLayout>
                  <c:x val="3.7115342339513628E-2"/>
                  <c:y val="-4.0312981097338746E-2"/>
                </c:manualLayout>
              </c:layout>
              <c:showVal val="1"/>
            </c:dLbl>
            <c:dLbl>
              <c:idx val="1"/>
              <c:layout>
                <c:manualLayout>
                  <c:x val="2.0272332448374321E-2"/>
                  <c:y val="-2.7435223246799818E-2"/>
                </c:manualLayout>
              </c:layout>
              <c:showVal val="1"/>
            </c:dLbl>
            <c:dLbl>
              <c:idx val="2"/>
              <c:layout>
                <c:manualLayout>
                  <c:x val="2.266785816703298E-2"/>
                  <c:y val="-3.968309076769247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i="1" u="sng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6 мес. 2017г.</c:v>
                </c:pt>
                <c:pt idx="1">
                  <c:v>6 мес. 2018г.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153</c:v>
                </c:pt>
                <c:pt idx="1">
                  <c:v>185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6 мес. 2017г.</c:v>
                </c:pt>
                <c:pt idx="1">
                  <c:v>6 мес. 2018г.</c:v>
                </c:pt>
              </c:strCache>
            </c:strRef>
          </c:cat>
          <c:val>
            <c:numRef>
              <c:f>Лист1!$D$2:$D$3</c:f>
            </c:numRef>
          </c:val>
        </c:ser>
        <c:dLbls/>
        <c:shape val="cylinder"/>
        <c:axId val="154754048"/>
        <c:axId val="154764032"/>
        <c:axId val="0"/>
      </c:bar3DChart>
      <c:catAx>
        <c:axId val="154754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4764032"/>
        <c:crosses val="autoZero"/>
        <c:auto val="1"/>
        <c:lblAlgn val="ctr"/>
        <c:lblOffset val="100"/>
      </c:catAx>
      <c:valAx>
        <c:axId val="154764032"/>
        <c:scaling>
          <c:orientation val="minMax"/>
          <c:max val="48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4754048"/>
        <c:crosses val="autoZero"/>
        <c:crossBetween val="between"/>
        <c:majorUnit val="800"/>
      </c:valAx>
    </c:plotArea>
    <c:legend>
      <c:legendPos val="b"/>
      <c:legendEntry>
        <c:idx val="1"/>
        <c:txPr>
          <a:bodyPr/>
          <a:lstStyle/>
          <a:p>
            <a:pPr>
              <a:defRPr sz="1400" b="1" i="1" u="sng"/>
            </a:pPr>
            <a:endParaRPr lang="ru-RU"/>
          </a:p>
        </c:txPr>
      </c:legendEntry>
      <c:layout>
        <c:manualLayout>
          <c:xMode val="edge"/>
          <c:yMode val="edge"/>
          <c:x val="0.12593254537240547"/>
          <c:y val="9.6080991000999885E-2"/>
          <c:w val="0.60205315662320025"/>
          <c:h val="0.1705105682701922"/>
        </c:manualLayout>
      </c:layout>
      <c:spPr>
        <a:ln>
          <a:solidFill>
            <a:srgbClr val="00B0F0"/>
          </a:solidFill>
        </a:ln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4.9089716056366139E-2"/>
          <c:y val="0.17712482404462737"/>
          <c:w val="0.94350951501383562"/>
          <c:h val="0.708296674291747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Балонная ангиопластика</c:v>
                </c:pt>
              </c:strCache>
            </c:strRef>
          </c:tx>
          <c:spPr>
            <a:solidFill>
              <a:srgbClr val="9900FF"/>
            </a:solidFill>
          </c:spPr>
          <c:dLbls>
            <c:dLbl>
              <c:idx val="0"/>
              <c:layout>
                <c:manualLayout>
                  <c:x val="1.5755857978953031E-2"/>
                  <c:y val="-3.1502202700589156E-2"/>
                </c:manualLayout>
              </c:layout>
              <c:showVal val="1"/>
            </c:dLbl>
            <c:dLbl>
              <c:idx val="1"/>
              <c:layout>
                <c:manualLayout>
                  <c:x val="1.7975556074534865E-2"/>
                  <c:y val="-1.8517022053073352E-2"/>
                </c:manualLayout>
              </c:layout>
              <c:showVal val="1"/>
            </c:dLbl>
            <c:dLbl>
              <c:idx val="2"/>
              <c:layout>
                <c:manualLayout>
                  <c:x val="2.9210278621119207E-2"/>
                  <c:y val="-2.069104843334551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6 мес. 2017г.</c:v>
                </c:pt>
                <c:pt idx="1">
                  <c:v>6 мес. 2018г.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</c:v>
                </c:pt>
                <c:pt idx="1">
                  <c:v>161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больным из ПСО</c:v>
                </c:pt>
              </c:strCache>
            </c:strRef>
          </c:tx>
          <c:spPr>
            <a:pattFill prst="shingle">
              <a:fgClr>
                <a:srgbClr val="9900FF"/>
              </a:fgClr>
              <a:bgClr>
                <a:sysClr val="window" lastClr="FFFFFF"/>
              </a:bgClr>
            </a:pattFill>
            <a:ln>
              <a:solidFill>
                <a:srgbClr val="9900FF"/>
              </a:solidFill>
            </a:ln>
          </c:spPr>
          <c:dLbls>
            <c:dLbl>
              <c:idx val="0"/>
              <c:layout>
                <c:manualLayout>
                  <c:x val="2.1386665534348169E-2"/>
                  <c:y val="-2.7985006704812354E-2"/>
                </c:manualLayout>
              </c:layout>
              <c:showVal val="1"/>
            </c:dLbl>
            <c:dLbl>
              <c:idx val="1"/>
              <c:layout>
                <c:manualLayout>
                  <c:x val="1.7975556074534865E-2"/>
                  <c:y val="-1.8517347896355844E-2"/>
                </c:manualLayout>
              </c:layout>
              <c:showVal val="1"/>
            </c:dLbl>
            <c:dLbl>
              <c:idx val="2"/>
              <c:layout>
                <c:manualLayout>
                  <c:x val="2.4669467978642071E-2"/>
                  <c:y val="-2.482925812001460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i="1" u="sng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6 мес. 2017г.</c:v>
                </c:pt>
                <c:pt idx="1">
                  <c:v>6 мес. 2018г.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49</c:v>
                </c:pt>
                <c:pt idx="1">
                  <c:v>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6 мес. 2017г.</c:v>
                </c:pt>
                <c:pt idx="1">
                  <c:v>6 мес. 2018г.</c:v>
                </c:pt>
              </c:strCache>
            </c:strRef>
          </c:cat>
          <c:val>
            <c:numRef>
              <c:f>Лист1!$D$2:$D$3</c:f>
            </c:numRef>
          </c:val>
        </c:ser>
        <c:dLbls/>
        <c:shape val="cylinder"/>
        <c:axId val="149953920"/>
        <c:axId val="149959808"/>
        <c:axId val="0"/>
      </c:bar3DChart>
      <c:catAx>
        <c:axId val="149953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9959808"/>
        <c:crosses val="autoZero"/>
        <c:auto val="1"/>
        <c:lblAlgn val="ctr"/>
        <c:lblOffset val="100"/>
      </c:catAx>
      <c:valAx>
        <c:axId val="149959808"/>
        <c:scaling>
          <c:orientation val="minMax"/>
          <c:max val="2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9953920"/>
        <c:crosses val="autoZero"/>
        <c:crossBetween val="between"/>
        <c:majorUnit val="2000"/>
      </c:valAx>
    </c:plotArea>
    <c:legend>
      <c:legendPos val="t"/>
      <c:legendEntry>
        <c:idx val="1"/>
        <c:txPr>
          <a:bodyPr/>
          <a:lstStyle/>
          <a:p>
            <a:pPr>
              <a:defRPr sz="1400" b="1" i="1" u="sng"/>
            </a:pPr>
            <a:endParaRPr lang="ru-RU"/>
          </a:p>
        </c:txPr>
      </c:legendEntry>
      <c:layout>
        <c:manualLayout>
          <c:xMode val="edge"/>
          <c:yMode val="edge"/>
          <c:x val="9.5972851859151984E-2"/>
          <c:y val="7.4487774360043876E-2"/>
          <c:w val="0.68363328850189564"/>
          <c:h val="0.16143318909337381"/>
        </c:manualLayout>
      </c:layout>
      <c:spPr>
        <a:ln>
          <a:solidFill>
            <a:srgbClr val="CC00FF"/>
          </a:solidFill>
        </a:ln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1815270001446375E-2"/>
          <c:y val="0.1729866143579584"/>
          <c:w val="0.81500850010376202"/>
          <c:h val="0.708296674291747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Аспирация тромба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5755857978953031E-2"/>
                  <c:y val="-3.1502202700589156E-2"/>
                </c:manualLayout>
              </c:layout>
              <c:showVal val="1"/>
            </c:dLbl>
            <c:dLbl>
              <c:idx val="1"/>
              <c:layout>
                <c:manualLayout>
                  <c:x val="1.7975556074534865E-2"/>
                  <c:y val="-1.8517022053073352E-2"/>
                </c:manualLayout>
              </c:layout>
              <c:showVal val="1"/>
            </c:dLbl>
            <c:dLbl>
              <c:idx val="2"/>
              <c:layout>
                <c:manualLayout>
                  <c:x val="2.9210278621119207E-2"/>
                  <c:y val="-2.069104843334551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6 мес. 2017г.</c:v>
                </c:pt>
                <c:pt idx="1">
                  <c:v>6 мес. 2018г.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</c:v>
                </c:pt>
                <c:pt idx="1">
                  <c:v>50</c:v>
                </c:pt>
              </c:numCache>
            </c:numRef>
          </c:val>
        </c:ser>
        <c:dLbls/>
        <c:shape val="cylinder"/>
        <c:axId val="149904768"/>
        <c:axId val="149906560"/>
        <c:axId val="0"/>
      </c:bar3DChart>
      <c:catAx>
        <c:axId val="149904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9906560"/>
        <c:crosses val="autoZero"/>
        <c:auto val="1"/>
        <c:lblAlgn val="ctr"/>
        <c:lblOffset val="100"/>
      </c:catAx>
      <c:valAx>
        <c:axId val="149906560"/>
        <c:scaling>
          <c:orientation val="minMax"/>
          <c:max val="13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9904768"/>
        <c:crosses val="autoZero"/>
        <c:crossBetween val="between"/>
        <c:majorUnit val="2000"/>
      </c:valAx>
    </c:plotArea>
    <c:legend>
      <c:legendPos val="t"/>
      <c:layout>
        <c:manualLayout>
          <c:xMode val="edge"/>
          <c:yMode val="edge"/>
          <c:x val="9.4152536510618348E-2"/>
          <c:y val="0.11586987122673478"/>
          <c:w val="0.77031299457292957"/>
          <c:h val="0.13660393097335902"/>
        </c:manualLayout>
      </c:layout>
      <c:spPr>
        <a:ln>
          <a:solidFill>
            <a:srgbClr val="FFC000"/>
          </a:solidFill>
        </a:ln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3.4580132518978172E-2"/>
          <c:y val="1.2724724194765301E-2"/>
          <c:w val="0.96468408798164351"/>
          <c:h val="0.8158433785134995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ангиопластик КА, проведенных больным с ОКС, к общему числу больных с ОКС</c:v>
                </c:pt>
              </c:strCache>
            </c:strRef>
          </c:tx>
          <c:spPr>
            <a:solidFill>
              <a:srgbClr val="666699">
                <a:tint val="66000"/>
                <a:satMod val="160000"/>
              </a:srgbClr>
            </a:solidFill>
          </c:spPr>
          <c:dPt>
            <c:idx val="0"/>
            <c:spPr>
              <a:solidFill>
                <a:srgbClr val="6464A0"/>
              </a:solidFill>
            </c:spPr>
          </c:dPt>
          <c:dPt>
            <c:idx val="1"/>
            <c:spPr>
              <a:solidFill>
                <a:srgbClr val="6464A0"/>
              </a:solidFill>
            </c:spPr>
          </c:dPt>
          <c:dPt>
            <c:idx val="2"/>
            <c:spPr>
              <a:solidFill>
                <a:srgbClr val="FF7C80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Lbls>
            <c:dLbl>
              <c:idx val="0"/>
              <c:layout>
                <c:manualLayout>
                  <c:x val="1.5552677244392176E-2"/>
                  <c:y val="-4.8439214241669535E-3"/>
                </c:manualLayout>
              </c:layout>
              <c:showVal val="1"/>
            </c:dLbl>
            <c:dLbl>
              <c:idx val="1"/>
              <c:layout>
                <c:manualLayout>
                  <c:x val="8.8154713604771204E-3"/>
                  <c:y val="-2.0561940010944846E-2"/>
                </c:manualLayout>
              </c:layout>
              <c:showVal val="1"/>
            </c:dLbl>
            <c:dLbl>
              <c:idx val="2"/>
              <c:spPr>
                <a:solidFill>
                  <a:srgbClr val="FF7C80"/>
                </a:solidFill>
                <a:ln>
                  <a:solidFill>
                    <a:srgbClr val="FF7C80"/>
                  </a:solidFill>
                </a:ln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spPr>
                <a:solidFill>
                  <a:srgbClr val="FF7C80"/>
                </a:solidFill>
                <a:ln>
                  <a:solidFill>
                    <a:srgbClr val="FF7C80"/>
                  </a:solidFill>
                </a:ln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6 мес. 2017г.</c:v>
                </c:pt>
                <c:pt idx="1">
                  <c:v>6 мес. 2018г.</c:v>
                </c:pt>
                <c:pt idx="2">
                  <c:v>ЦП min</c:v>
                </c:pt>
                <c:pt idx="3">
                  <c:v>ЦП max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52</c:v>
                </c:pt>
                <c:pt idx="2">
                  <c:v>30</c:v>
                </c:pt>
                <c:pt idx="3">
                  <c:v>35</c:v>
                </c:pt>
              </c:numCache>
            </c:numRef>
          </c:val>
        </c:ser>
        <c:dLbls/>
        <c:shape val="cylinder"/>
        <c:axId val="157076480"/>
        <c:axId val="155497216"/>
        <c:axId val="0"/>
      </c:bar3DChart>
      <c:catAx>
        <c:axId val="15707648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 i="0">
                <a:solidFill>
                  <a:schemeClr val="tx1"/>
                </a:solidFill>
              </a:defRPr>
            </a:pPr>
            <a:endParaRPr lang="ru-RU"/>
          </a:p>
        </c:txPr>
        <c:crossAx val="155497216"/>
        <c:crosses val="autoZero"/>
        <c:auto val="1"/>
        <c:lblAlgn val="ctr"/>
        <c:lblOffset val="100"/>
      </c:catAx>
      <c:valAx>
        <c:axId val="155497216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7076480"/>
        <c:crosses val="autoZero"/>
        <c:crossBetween val="between"/>
        <c:majorUnit val="700"/>
      </c:valAx>
      <c:spPr>
        <a:ln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40"/>
      <c:perspective val="20"/>
    </c:view3D>
    <c:plotArea>
      <c:layout>
        <c:manualLayout>
          <c:layoutTarget val="inner"/>
          <c:xMode val="edge"/>
          <c:yMode val="edge"/>
          <c:x val="6.0437923731525948E-2"/>
          <c:y val="8.7505709242183025E-2"/>
          <c:w val="0.93843739584490349"/>
          <c:h val="0.811725567907420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коронарография</c:v>
                </c:pt>
              </c:strCache>
            </c:strRef>
          </c:tx>
          <c:explosion val="6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00FF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79646">
                  <a:lumMod val="75000"/>
                </a:srgbClr>
              </a:solidFill>
            </c:spPr>
          </c:dPt>
          <c:dPt>
            <c:idx val="5"/>
            <c:spPr>
              <a:solidFill>
                <a:srgbClr val="666699"/>
              </a:solidFill>
            </c:spPr>
          </c:dPt>
          <c:dLbls>
            <c:dLbl>
              <c:idx val="0"/>
              <c:layout>
                <c:manualLayout>
                  <c:x val="-0.16179045830216612"/>
                  <c:y val="7.0547408312656629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13005837367565318"/>
                  <c:y val="-0.1546229431297757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2955062740156437"/>
                  <c:y val="-0.26107500401189976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0.12826331570890614"/>
                  <c:y val="-0.24493235319532439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-1.4313941281578115E-2"/>
                  <c:y val="-6.28815934032021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5"/>
              <c:layout>
                <c:manualLayout>
                  <c:x val="0.10837296695739962"/>
                  <c:y val="0.1585925637892087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г. Октябрьский</c:v>
                </c:pt>
                <c:pt idx="1">
                  <c:v>г. Белорецк</c:v>
                </c:pt>
                <c:pt idx="2">
                  <c:v>ГКБ № 18</c:v>
                </c:pt>
                <c:pt idx="3">
                  <c:v>г. Туймазы</c:v>
                </c:pt>
                <c:pt idx="4">
                  <c:v>г. Учалы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163</c:v>
                </c:pt>
                <c:pt idx="1">
                  <c:v>57</c:v>
                </c:pt>
                <c:pt idx="2">
                  <c:v>200</c:v>
                </c:pt>
                <c:pt idx="3">
                  <c:v>140</c:v>
                </c:pt>
                <c:pt idx="4">
                  <c:v>47</c:v>
                </c:pt>
                <c:pt idx="5">
                  <c:v>337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098126001098E-2"/>
          <c:y val="2.1306317308062355E-2"/>
          <c:w val="0.97345423630457473"/>
          <c:h val="0.81241963736244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2017г.</c:v>
                </c:pt>
              </c:strCache>
            </c:strRef>
          </c:tx>
          <c:spPr>
            <a:solidFill>
              <a:srgbClr val="9021FF"/>
            </a:solidFill>
            <a:ln w="3175">
              <a:solidFill>
                <a:srgbClr val="5BF37F"/>
              </a:solidFill>
            </a:ln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1.1277119951713184E-3"/>
                  <c:y val="1.344120388353596E-2"/>
                </c:manualLayout>
              </c:layout>
              <c:showVal val="1"/>
            </c:dLbl>
            <c:dLbl>
              <c:idx val="3"/>
              <c:layout>
                <c:manualLayout>
                  <c:x val="-9.3641499890347868E-3"/>
                  <c:y val="1.7454055977061955E-2"/>
                </c:manualLayout>
              </c:layout>
              <c:showVal val="1"/>
            </c:dLbl>
            <c:dLbl>
              <c:idx val="4"/>
              <c:layout>
                <c:manualLayout>
                  <c:x val="-6.5659322264313294E-3"/>
                  <c:y val="2.006495910546547E-2"/>
                </c:manualLayout>
              </c:layout>
              <c:showVal val="1"/>
            </c:dLbl>
            <c:dLbl>
              <c:idx val="5"/>
              <c:layout>
                <c:manualLayout>
                  <c:x val="-8.100410792588256E-3"/>
                  <c:y val="5.5092298601729563E-3"/>
                </c:manualLayout>
              </c:layout>
              <c:showVal val="1"/>
            </c:dLbl>
            <c:dLbl>
              <c:idx val="6"/>
              <c:layout>
                <c:manualLayout>
                  <c:x val="-2.0027062288134802E-3"/>
                  <c:y val="-2.2126795372495866E-4"/>
                </c:manualLayout>
              </c:layout>
              <c:showVal val="1"/>
            </c:dLbl>
            <c:dLbl>
              <c:idx val="7"/>
              <c:layout>
                <c:manualLayout>
                  <c:x val="-8.0264142763155268E-3"/>
                  <c:y val="4.9868731363034236E-3"/>
                </c:manualLayout>
              </c:layout>
              <c:showVal val="1"/>
            </c:dLbl>
            <c:dLbl>
              <c:idx val="8"/>
              <c:layout>
                <c:manualLayout>
                  <c:x val="1.3562445396474538E-3"/>
                  <c:y val="4.4482941842581636E-3"/>
                </c:manualLayout>
              </c:layout>
              <c:showVal val="1"/>
            </c:dLbl>
            <c:dLbl>
              <c:idx val="9"/>
              <c:layout>
                <c:manualLayout>
                  <c:x val="-1.3562445396473547E-3"/>
                  <c:y val="4.4482941842581636E-3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ЦП</c:v>
                </c:pt>
                <c:pt idx="1">
                  <c:v>РФ 4 мес.2018</c:v>
                </c:pt>
                <c:pt idx="2">
                  <c:v>РБ 5 мес. 2018</c:v>
                </c:pt>
                <c:pt idx="3">
                  <c:v>ПСО № 1 г. Октябрьский </c:v>
                </c:pt>
                <c:pt idx="4">
                  <c:v>ПСО № 2 г. Белорецк</c:v>
                </c:pt>
                <c:pt idx="5">
                  <c:v>ПСО № 3 ГКБ № 18 г. Уфа</c:v>
                </c:pt>
                <c:pt idx="6">
                  <c:v>ПСО № 4 г. Туймазы</c:v>
                </c:pt>
                <c:pt idx="7">
                  <c:v>ПСО № 12 г. Белебей</c:v>
                </c:pt>
                <c:pt idx="8">
                  <c:v>РСЦ № 1  БСМП</c:v>
                </c:pt>
                <c:pt idx="9">
                  <c:v>зона РСЦ № 1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3">
                  <c:v>0.5</c:v>
                </c:pt>
                <c:pt idx="4">
                  <c:v>3.1</c:v>
                </c:pt>
                <c:pt idx="5">
                  <c:v>7.1</c:v>
                </c:pt>
                <c:pt idx="6">
                  <c:v>0.9</c:v>
                </c:pt>
                <c:pt idx="7">
                  <c:v>1.8</c:v>
                </c:pt>
                <c:pt idx="8">
                  <c:v>6.7</c:v>
                </c:pt>
                <c:pt idx="9">
                  <c:v>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2018г.</c:v>
                </c:pt>
              </c:strCache>
            </c:strRef>
          </c:tx>
          <c:spPr>
            <a:solidFill>
              <a:srgbClr val="66FF33"/>
            </a:solidFill>
            <a:ln w="19050">
              <a:solidFill>
                <a:srgbClr val="9900FF"/>
              </a:solidFill>
            </a:ln>
          </c:spPr>
          <c:dPt>
            <c:idx val="0"/>
            <c:spPr>
              <a:solidFill>
                <a:srgbClr val="FF7C80"/>
              </a:solidFill>
              <a:ln w="19050">
                <a:solidFill>
                  <a:srgbClr val="9900FF"/>
                </a:solidFill>
              </a:ln>
            </c:spPr>
          </c:dPt>
          <c:dPt>
            <c:idx val="1"/>
            <c:spPr>
              <a:gradFill flip="none" rotWithShape="1">
                <a:gsLst>
                  <a:gs pos="27000">
                    <a:sysClr val="window" lastClr="FFFFFF"/>
                  </a:gs>
                  <a:gs pos="41000">
                    <a:srgbClr val="0000FF"/>
                  </a:gs>
                  <a:gs pos="60500">
                    <a:srgbClr val="0000FF"/>
                  </a:gs>
                  <a:gs pos="71000">
                    <a:srgbClr val="FF0000"/>
                  </a:gs>
                </a:gsLst>
                <a:lin ang="2700000" scaled="1"/>
                <a:tileRect/>
              </a:gradFill>
              <a:ln w="19050">
                <a:solidFill>
                  <a:srgbClr val="9900FF"/>
                </a:solidFill>
              </a:ln>
            </c:spPr>
          </c:dPt>
          <c:dPt>
            <c:idx val="2"/>
            <c:spPr>
              <a:gradFill flip="none" rotWithShape="1">
                <a:gsLst>
                  <a:gs pos="27000">
                    <a:srgbClr val="0066FF"/>
                  </a:gs>
                  <a:gs pos="41000">
                    <a:sysClr val="window" lastClr="FFFFFF"/>
                  </a:gs>
                  <a:gs pos="60500">
                    <a:sysClr val="window" lastClr="FFFFFF"/>
                  </a:gs>
                  <a:gs pos="71000">
                    <a:srgbClr val="00FF00"/>
                  </a:gs>
                </a:gsLst>
                <a:lin ang="2700000" scaled="1"/>
                <a:tileRect/>
              </a:gradFill>
              <a:ln w="19050">
                <a:solidFill>
                  <a:srgbClr val="9900FF"/>
                </a:solidFill>
              </a:ln>
            </c:spPr>
          </c:dPt>
          <c:dLbls>
            <c:dLbl>
              <c:idx val="0"/>
              <c:layout>
                <c:manualLayout>
                  <c:x val="1.6410558929732992E-3"/>
                  <c:y val="1.0574330820689258E-2"/>
                </c:manualLayout>
              </c:layout>
              <c:spPr>
                <a:solidFill>
                  <a:srgbClr val="FF7C80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7.6376857854786484E-4"/>
                  <c:y val="1.7923122968714483E-2"/>
                </c:manualLayout>
              </c:layout>
              <c:showVal val="1"/>
            </c:dLbl>
            <c:dLbl>
              <c:idx val="2"/>
              <c:layout>
                <c:manualLayout>
                  <c:x val="1.3888888888888928E-3"/>
                  <c:y val="2.3608098135332028E-3"/>
                </c:manualLayout>
              </c:layout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9356820783390351E-3"/>
                  <c:y val="2.086845413370867E-3"/>
                </c:manualLayout>
              </c:layout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1.0849956317178827E-2"/>
                  <c:y val="2.6689765105548938E-2"/>
                </c:manualLayout>
              </c:layout>
              <c:showVal val="1"/>
            </c:dLbl>
            <c:dLbl>
              <c:idx val="5"/>
              <c:layout>
                <c:manualLayout>
                  <c:x val="2.7777777777777887E-3"/>
                  <c:y val="4.7216196270664064E-3"/>
                </c:manualLayout>
              </c:layout>
              <c:showVal val="1"/>
            </c:dLbl>
            <c:dLbl>
              <c:idx val="6"/>
              <c:layout>
                <c:manualLayout>
                  <c:x val="4.1939993547694294E-3"/>
                  <c:y val="1.7121729496778856E-2"/>
                </c:manualLayout>
              </c:layout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7"/>
              <c:layout>
                <c:manualLayout>
                  <c:x val="5.4249781585894085E-3"/>
                  <c:y val="-4.4482941842581636E-3"/>
                </c:manualLayout>
              </c:layout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8"/>
              <c:layout>
                <c:manualLayout>
                  <c:x val="1.4117758121368509E-3"/>
                  <c:y val="1.8132227821313077E-2"/>
                </c:manualLayout>
              </c:layout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ЦП</c:v>
                </c:pt>
                <c:pt idx="1">
                  <c:v>РФ 4 мес.2018</c:v>
                </c:pt>
                <c:pt idx="2">
                  <c:v>РБ 5 мес. 2018</c:v>
                </c:pt>
                <c:pt idx="3">
                  <c:v>ПСО № 1 г. Октябрьский </c:v>
                </c:pt>
                <c:pt idx="4">
                  <c:v>ПСО № 2 г. Белорецк</c:v>
                </c:pt>
                <c:pt idx="5">
                  <c:v>ПСО № 3 ГКБ № 18 г. Уфа</c:v>
                </c:pt>
                <c:pt idx="6">
                  <c:v>ПСО № 4 г. Туймазы</c:v>
                </c:pt>
                <c:pt idx="7">
                  <c:v>ПСО № 12 г. Белебей</c:v>
                </c:pt>
                <c:pt idx="8">
                  <c:v>РСЦ № 1  БСМП</c:v>
                </c:pt>
                <c:pt idx="9">
                  <c:v>зона РСЦ № 1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</c:v>
                </c:pt>
                <c:pt idx="1">
                  <c:v>3.9</c:v>
                </c:pt>
                <c:pt idx="2">
                  <c:v>3.3</c:v>
                </c:pt>
                <c:pt idx="3">
                  <c:v>0.9</c:v>
                </c:pt>
                <c:pt idx="4">
                  <c:v>3.6</c:v>
                </c:pt>
                <c:pt idx="5">
                  <c:v>7.4</c:v>
                </c:pt>
                <c:pt idx="6">
                  <c:v>1.1000000000000001</c:v>
                </c:pt>
                <c:pt idx="7">
                  <c:v>0.60000000000000053</c:v>
                </c:pt>
                <c:pt idx="8">
                  <c:v>6.3</c:v>
                </c:pt>
                <c:pt idx="9">
                  <c:v>4.7</c:v>
                </c:pt>
              </c:numCache>
            </c:numRef>
          </c:val>
        </c:ser>
        <c:dLbls/>
        <c:axId val="143811712"/>
        <c:axId val="143813248"/>
      </c:barChart>
      <c:catAx>
        <c:axId val="143811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43813248"/>
        <c:crosses val="autoZero"/>
        <c:auto val="1"/>
        <c:lblAlgn val="ctr"/>
        <c:lblOffset val="100"/>
      </c:catAx>
      <c:valAx>
        <c:axId val="143813248"/>
        <c:scaling>
          <c:orientation val="minMax"/>
          <c:max val="1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3811712"/>
        <c:crosses val="autoZero"/>
        <c:crossBetween val="between"/>
        <c:majorUnit val="18"/>
        <c:minorUnit val="1"/>
      </c:valAx>
    </c:plotArea>
    <c:legend>
      <c:legendPos val="t"/>
      <c:layout>
        <c:manualLayout>
          <c:xMode val="edge"/>
          <c:yMode val="edge"/>
          <c:x val="7.1719730364422932E-2"/>
          <c:y val="2.1805047728095092E-2"/>
          <c:w val="0.34194299437222636"/>
          <c:h val="0.11269595699094971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90"/>
      <c:perspective val="20"/>
    </c:view3D>
    <c:plotArea>
      <c:layout>
        <c:manualLayout>
          <c:layoutTarget val="inner"/>
          <c:xMode val="edge"/>
          <c:yMode val="edge"/>
          <c:x val="0.1391258386604084"/>
          <c:y val="0.22868883636541154"/>
          <c:w val="0.84671332277182054"/>
          <c:h val="0.73004274538679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стентирования</c:v>
                </c:pt>
              </c:strCache>
            </c:strRef>
          </c:tx>
          <c:explosion val="6"/>
          <c:dPt>
            <c:idx val="0"/>
            <c:spPr>
              <a:solidFill>
                <a:srgbClr val="00FFCC"/>
              </a:solidFill>
            </c:spPr>
          </c:dPt>
          <c:dPt>
            <c:idx val="1"/>
            <c:spPr>
              <a:solidFill>
                <a:srgbClr val="CC00CC"/>
              </a:solidFill>
            </c:spPr>
          </c:dPt>
          <c:dPt>
            <c:idx val="2"/>
            <c:spPr>
              <a:solidFill>
                <a:srgbClr val="00FFFF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AD5BFF"/>
              </a:solidFill>
            </c:spPr>
          </c:dPt>
          <c:dPt>
            <c:idx val="5"/>
            <c:spPr>
              <a:solidFill>
                <a:srgbClr val="CACADC"/>
              </a:solidFill>
            </c:spPr>
          </c:dPt>
          <c:dLbls>
            <c:dLbl>
              <c:idx val="0"/>
              <c:layout>
                <c:manualLayout>
                  <c:x val="-0.11509483050389689"/>
                  <c:y val="-0.15377457122400487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11310195600227861"/>
                  <c:y val="-0.17639057262342564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2.7669563297707526E-2"/>
                  <c:y val="-0.18728439157744048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0.1500538992049639"/>
                  <c:y val="-0.196009922055521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-2.0822237525485055E-2"/>
                  <c:y val="-6.8441944381163203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5"/>
              <c:layout>
                <c:manualLayout>
                  <c:x val="2.0882516955873158E-3"/>
                  <c:y val="0.1535855540378887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г. Октябрьский</c:v>
                </c:pt>
                <c:pt idx="1">
                  <c:v>г. Белорецк</c:v>
                </c:pt>
                <c:pt idx="2">
                  <c:v>ГКБ № 18</c:v>
                </c:pt>
                <c:pt idx="3">
                  <c:v>г. Туймазы</c:v>
                </c:pt>
                <c:pt idx="4">
                  <c:v>г. Учалы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</c:v>
                </c:pt>
                <c:pt idx="1">
                  <c:v>26</c:v>
                </c:pt>
                <c:pt idx="2">
                  <c:v>50</c:v>
                </c:pt>
                <c:pt idx="3">
                  <c:v>46</c:v>
                </c:pt>
                <c:pt idx="4">
                  <c:v>17</c:v>
                </c:pt>
                <c:pt idx="5">
                  <c:v>195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5.5416781647917385E-2"/>
          <c:y val="2.2661224776194484E-2"/>
          <c:w val="0.94076137134188165"/>
          <c:h val="0.663045480326748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2017г.</c:v>
                </c:pt>
              </c:strCache>
            </c:strRef>
          </c:tx>
          <c:spPr>
            <a:solidFill>
              <a:srgbClr val="007DFA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транскраниальные вмешательства при нетравматических ВМГ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2018г.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транскраниальные вмешательства при нетравматических ВМГ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</c:v>
                </c:pt>
                <c:pt idx="1">
                  <c:v>14</c:v>
                </c:pt>
              </c:numCache>
            </c:numRef>
          </c:val>
        </c:ser>
        <c:dLbls/>
        <c:shape val="cylinder"/>
        <c:axId val="143386112"/>
        <c:axId val="143828864"/>
        <c:axId val="0"/>
      </c:bar3DChart>
      <c:catAx>
        <c:axId val="143386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3828864"/>
        <c:crosses val="autoZero"/>
        <c:auto val="1"/>
        <c:lblAlgn val="ctr"/>
        <c:lblOffset val="100"/>
      </c:catAx>
      <c:valAx>
        <c:axId val="143828864"/>
        <c:scaling>
          <c:orientation val="minMax"/>
          <c:max val="4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3386112"/>
        <c:crosses val="autoZero"/>
        <c:crossBetween val="between"/>
        <c:majorUnit val="1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3899205643817483"/>
          <c:y val="0.15502261444634821"/>
          <c:w val="0.35966642595267251"/>
          <c:h val="0.12882815652062049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5.6325253478210956E-2"/>
          <c:y val="1.8720142206421507E-2"/>
          <c:w val="0.93263056978343406"/>
          <c:h val="0.870439965359974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2017г.</c:v>
                </c:pt>
              </c:strCache>
            </c:strRef>
          </c:tx>
          <c:spPr>
            <a:solidFill>
              <a:srgbClr val="CC3300"/>
            </a:solidFill>
          </c:spPr>
          <c:dLbls>
            <c:dLbl>
              <c:idx val="0"/>
              <c:layout>
                <c:manualLayout>
                  <c:x val="2.0833333333333315E-2"/>
                  <c:y val="-2.8124999999999987E-2"/>
                </c:manualLayout>
              </c:layout>
              <c:showVal val="1"/>
            </c:dLbl>
            <c:dLbl>
              <c:idx val="1"/>
              <c:layout>
                <c:manualLayout>
                  <c:x val="2.083333333333336E-2"/>
                  <c:y val="-3.43750000000000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тромболизис и пункционная аспирация ВМГ и ВЖК с использованием  нейронавигации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2018г.</c:v>
                </c:pt>
              </c:strCache>
            </c:strRef>
          </c:tx>
          <c:spPr>
            <a:solidFill>
              <a:srgbClr val="FFAA8F"/>
            </a:solidFill>
            <a:ln>
              <a:noFill/>
            </a:ln>
          </c:spPr>
          <c:dLbls>
            <c:dLbl>
              <c:idx val="0"/>
              <c:layout>
                <c:manualLayout>
                  <c:x val="1.4583333333333341E-2"/>
                  <c:y val="-1.8749999999999999E-2"/>
                </c:manualLayout>
              </c:layout>
              <c:showVal val="1"/>
            </c:dLbl>
            <c:dLbl>
              <c:idx val="1"/>
              <c:layout>
                <c:manualLayout>
                  <c:x val="1.4583306772835805E-2"/>
                  <c:y val="-1.974750390053281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тромболизис и пункционная аспирация ВМГ и ВЖК с использованием  нейронавигации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7</c:v>
                </c:pt>
              </c:numCache>
            </c:numRef>
          </c:val>
        </c:ser>
        <c:dLbls/>
        <c:shape val="cylinder"/>
        <c:axId val="146018304"/>
        <c:axId val="146019840"/>
        <c:axId val="0"/>
      </c:bar3DChart>
      <c:catAx>
        <c:axId val="146018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6019840"/>
        <c:crosses val="autoZero"/>
        <c:auto val="1"/>
        <c:lblAlgn val="ctr"/>
        <c:lblOffset val="100"/>
      </c:catAx>
      <c:valAx>
        <c:axId val="146019840"/>
        <c:scaling>
          <c:orientation val="minMax"/>
          <c:max val="4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6018304"/>
        <c:crosses val="autoZero"/>
        <c:crossBetween val="between"/>
        <c:majorUnit val="7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2000807613280464"/>
          <c:y val="9.8071012052791867E-2"/>
          <c:w val="0.37076713933118083"/>
          <c:h val="0.12552487045598917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7.9827401656226371E-2"/>
          <c:y val="4.7275052018360256E-2"/>
          <c:w val="0.93563598512319601"/>
          <c:h val="0.594457577543529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2017г.</c:v>
                </c:pt>
              </c:strCache>
            </c:strRef>
          </c:tx>
          <c:spPr>
            <a:solidFill>
              <a:srgbClr val="CC00FF"/>
            </a:solidFill>
          </c:spPr>
          <c:dLbls>
            <c:dLbl>
              <c:idx val="0"/>
              <c:layout>
                <c:manualLayout>
                  <c:x val="1.1630328081098529E-2"/>
                  <c:y val="-1.33026540533822E-2"/>
                </c:manualLayout>
              </c:layout>
              <c:showVal val="1"/>
            </c:dLbl>
            <c:dLbl>
              <c:idx val="1"/>
              <c:layout>
                <c:manualLayout>
                  <c:x val="2.083333333333336E-2"/>
                  <c:y val="-3.43750000000000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реконструктивные вмешательства при стенозах прецеребральных артерий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2018г.</c:v>
                </c:pt>
              </c:strCache>
            </c:strRef>
          </c:tx>
          <c:spPr>
            <a:solidFill>
              <a:srgbClr val="EDA3FF"/>
            </a:solidFill>
            <a:ln>
              <a:noFill/>
            </a:ln>
          </c:spPr>
          <c:dLbls>
            <c:dLbl>
              <c:idx val="0"/>
              <c:layout>
                <c:manualLayout>
                  <c:x val="1.4583333333333341E-2"/>
                  <c:y val="-1.8749999999999999E-2"/>
                </c:manualLayout>
              </c:layout>
              <c:showVal val="1"/>
            </c:dLbl>
            <c:dLbl>
              <c:idx val="1"/>
              <c:layout>
                <c:manualLayout>
                  <c:x val="1.4583333333333341E-2"/>
                  <c:y val="-3.12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реконструктивные вмешательства при стенозах прецеребральных артерий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</c:v>
                </c:pt>
                <c:pt idx="1">
                  <c:v>0</c:v>
                </c:pt>
              </c:numCache>
            </c:numRef>
          </c:val>
        </c:ser>
        <c:dLbls/>
        <c:shape val="cylinder"/>
        <c:axId val="143057664"/>
        <c:axId val="143059200"/>
        <c:axId val="0"/>
      </c:bar3DChart>
      <c:catAx>
        <c:axId val="143057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3059200"/>
        <c:crosses val="autoZero"/>
        <c:auto val="1"/>
        <c:lblAlgn val="ctr"/>
        <c:lblOffset val="100"/>
      </c:catAx>
      <c:valAx>
        <c:axId val="143059200"/>
        <c:scaling>
          <c:orientation val="minMax"/>
          <c:max val="3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3057664"/>
        <c:crosses val="autoZero"/>
        <c:crossBetween val="between"/>
        <c:majorUnit val="2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368474015707656"/>
          <c:y val="7.362064548260347E-2"/>
          <c:w val="0.39314555327185902"/>
          <c:h val="0.12140023198324477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5.826141728131902E-2"/>
          <c:y val="3.2505446254764002E-2"/>
          <c:w val="0.94173855234723025"/>
          <c:h val="0.7562120697547357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2017г.</c:v>
                </c:pt>
              </c:strCache>
            </c:strRef>
          </c:tx>
          <c:spPr>
            <a:solidFill>
              <a:srgbClr val="00BC00"/>
            </a:solidFill>
          </c:spPr>
          <c:dLbls>
            <c:dLbl>
              <c:idx val="0"/>
              <c:layout>
                <c:manualLayout>
                  <c:x val="5.8868223681361248E-3"/>
                  <c:y val="-2.0456664235374799E-2"/>
                </c:manualLayout>
              </c:layout>
              <c:showVal val="1"/>
            </c:dLbl>
            <c:dLbl>
              <c:idx val="1"/>
              <c:layout>
                <c:manualLayout>
                  <c:x val="5.8868223681361248E-3"/>
                  <c:y val="-1.137041536447642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микрохирургические вмешательства при аневризмах ГМ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2018г.</c:v>
                </c:pt>
              </c:strCache>
            </c:strRef>
          </c:tx>
          <c:spPr>
            <a:solidFill>
              <a:srgbClr val="79FF79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микрохирургические вмешательства при аневризмах ГМ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</c:v>
                </c:pt>
                <c:pt idx="1">
                  <c:v>15</c:v>
                </c:pt>
              </c:numCache>
            </c:numRef>
          </c:val>
        </c:ser>
        <c:dLbls/>
        <c:shape val="cylinder"/>
        <c:axId val="147992960"/>
        <c:axId val="147994496"/>
        <c:axId val="0"/>
      </c:bar3DChart>
      <c:catAx>
        <c:axId val="147992960"/>
        <c:scaling>
          <c:orientation val="minMax"/>
        </c:scaling>
        <c:axPos val="b"/>
        <c:tickLblPos val="nextTo"/>
        <c:txPr>
          <a:bodyPr anchor="t" anchorCtr="0"/>
          <a:lstStyle/>
          <a:p>
            <a:pPr>
              <a:defRPr sz="1200" b="1"/>
            </a:pPr>
            <a:endParaRPr lang="ru-RU"/>
          </a:p>
        </c:txPr>
        <c:crossAx val="147994496"/>
        <c:crosses val="autoZero"/>
        <c:auto val="1"/>
        <c:lblAlgn val="ctr"/>
        <c:lblOffset val="100"/>
      </c:catAx>
      <c:valAx>
        <c:axId val="147994496"/>
        <c:scaling>
          <c:orientation val="minMax"/>
          <c:max val="37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7992960"/>
        <c:crosses val="autoZero"/>
        <c:crossBetween val="between"/>
        <c:majorUnit val="7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7111015442728552"/>
          <c:y val="8.0369298465809272E-2"/>
          <c:w val="0.37496154273456822"/>
          <c:h val="0.11615514670053022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9.6706057050571628E-2"/>
          <c:y val="2.2661224776194484E-2"/>
          <c:w val="0.8541783493190106"/>
          <c:h val="0.8842730924634111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2017г.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0"/>
                  <c:y val="-5.569556598974383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Экстракция тромба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2018г.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dLbls>
            <c:dLbl>
              <c:idx val="0"/>
              <c:layout>
                <c:manualLayout>
                  <c:x val="3.2660980055714002E-2"/>
                  <c:y val="-3.248908016068393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Экстракция тромба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/>
        <c:shape val="cylinder"/>
        <c:axId val="148345216"/>
        <c:axId val="148346752"/>
        <c:axId val="0"/>
      </c:bar3DChart>
      <c:catAx>
        <c:axId val="148345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8346752"/>
        <c:crosses val="autoZero"/>
        <c:auto val="1"/>
        <c:lblAlgn val="ctr"/>
        <c:lblOffset val="100"/>
      </c:catAx>
      <c:valAx>
        <c:axId val="148346752"/>
        <c:scaling>
          <c:orientation val="minMax"/>
          <c:max val="12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8345216"/>
        <c:crosses val="autoZero"/>
        <c:crossBetween val="between"/>
        <c:majorUnit val="7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175885606206355"/>
          <c:y val="0.28497893508908423"/>
          <c:w val="0.32582953745880144"/>
          <c:h val="0.12960172635139305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10"/>
      <c:perspective val="20"/>
    </c:view3D>
    <c:plotArea>
      <c:layout>
        <c:manualLayout>
          <c:layoutTarget val="inner"/>
          <c:xMode val="edge"/>
          <c:yMode val="edge"/>
          <c:x val="0.17793771511546047"/>
          <c:y val="8.5038671899005353E-2"/>
          <c:w val="0.79380480793146535"/>
          <c:h val="0.684975462438656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ЦАГ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00FF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9900FF"/>
              </a:solidFill>
            </c:spPr>
          </c:dPt>
          <c:dPt>
            <c:idx val="5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-2.9600486659969654E-2"/>
                  <c:y val="0.10085228519757339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-1.9475186310945823E-2"/>
                  <c:y val="4.2987521030426863E-2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2"/>
              <c:layout>
                <c:manualLayout>
                  <c:x val="3.7459266034457095E-2"/>
                  <c:y val="9.1979915632928511E-2"/>
                </c:manualLayout>
              </c:layout>
              <c:spPr>
                <a:solidFill>
                  <a:srgbClr val="0000FF"/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3"/>
              <c:layout>
                <c:manualLayout>
                  <c:x val="-2.1003026974400752E-2"/>
                  <c:y val="2.2232501075438751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4"/>
              <c:layout>
                <c:manualLayout>
                  <c:x val="-2.9343272082412608E-2"/>
                  <c:y val="-3.4557797150306831E-2"/>
                </c:manualLayout>
              </c:layout>
              <c:spPr>
                <a:solidFill>
                  <a:srgbClr val="9900FF"/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5"/>
              <c:layout>
                <c:manualLayout>
                  <c:x val="5.4240477816449757E-2"/>
                  <c:y val="0.13878015618004175"/>
                </c:manualLayout>
              </c:layout>
              <c:spPr>
                <a:solidFill>
                  <a:srgbClr val="66FFFF"/>
                </a:solidFill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6"/>
              <c:layout>
                <c:manualLayout>
                  <c:x val="0.11991990598876906"/>
                  <c:y val="0.11599517445632467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CatName val="1"/>
            <c:showPercent val="1"/>
            <c:separator> 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г. Октябрьский</c:v>
                </c:pt>
                <c:pt idx="1">
                  <c:v>г. Белорецк</c:v>
                </c:pt>
                <c:pt idx="2">
                  <c:v>ГКБ № 18</c:v>
                </c:pt>
                <c:pt idx="3">
                  <c:v>г. Туймазы</c:v>
                </c:pt>
                <c:pt idx="4">
                  <c:v>г. Белебей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</c:v>
                </c:pt>
                <c:pt idx="1">
                  <c:v>13</c:v>
                </c:pt>
                <c:pt idx="2">
                  <c:v>9</c:v>
                </c:pt>
                <c:pt idx="3">
                  <c:v>3</c:v>
                </c:pt>
                <c:pt idx="4">
                  <c:v>5</c:v>
                </c:pt>
                <c:pt idx="5">
                  <c:v>98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6.3861855553423871E-2"/>
          <c:y val="0.16057904941778955"/>
          <c:w val="0.93613807867501952"/>
          <c:h val="0.631702628279398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2017г.</c:v>
                </c:pt>
              </c:strCache>
            </c:strRef>
          </c:tx>
          <c:spPr>
            <a:solidFill>
              <a:srgbClr val="666699"/>
            </a:solidFill>
          </c:spPr>
          <c:dLbls>
            <c:dLbl>
              <c:idx val="0"/>
              <c:layout>
                <c:manualLayout>
                  <c:x val="5.495557730184392E-3"/>
                  <c:y val="-2.8124851207008712E-2"/>
                </c:manualLayout>
              </c:layout>
              <c:showVal val="1"/>
            </c:dLbl>
            <c:dLbl>
              <c:idx val="1"/>
              <c:layout>
                <c:manualLayout>
                  <c:x val="1.426001736329168E-2"/>
                  <c:y val="-1.337880447146084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ЦАГ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147</c:v>
                </c:pt>
                <c:pt idx="1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2018г.</c:v>
                </c:pt>
              </c:strCache>
            </c:strRef>
          </c:tx>
          <c:spPr>
            <a:solidFill>
              <a:srgbClr val="BEBED4"/>
            </a:solidFill>
          </c:spPr>
          <c:dLbls>
            <c:dLbl>
              <c:idx val="0"/>
              <c:layout>
                <c:manualLayout>
                  <c:x val="4.8823906133327486E-3"/>
                  <c:y val="-1.0160577396162362E-2"/>
                </c:manualLayout>
              </c:layout>
              <c:showVal val="1"/>
            </c:dLbl>
            <c:dLbl>
              <c:idx val="1"/>
              <c:layout>
                <c:manualLayout>
                  <c:x val="1.0201106392258579E-2"/>
                  <c:y val="-1.02534903529237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ЦАГ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150</c:v>
                </c:pt>
                <c:pt idx="1">
                  <c:v>54</c:v>
                </c:pt>
              </c:numCache>
            </c:numRef>
          </c:val>
        </c:ser>
        <c:dLbls/>
        <c:shape val="cylinder"/>
        <c:axId val="148579072"/>
        <c:axId val="148580608"/>
        <c:axId val="0"/>
      </c:bar3DChart>
      <c:catAx>
        <c:axId val="14857907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8580608"/>
        <c:crosses val="autoZero"/>
        <c:auto val="1"/>
        <c:lblAlgn val="ctr"/>
        <c:lblOffset val="100"/>
      </c:catAx>
      <c:valAx>
        <c:axId val="148580608"/>
        <c:scaling>
          <c:orientation val="minMax"/>
          <c:max val="1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8579072"/>
        <c:crosses val="autoZero"/>
        <c:crossBetween val="between"/>
        <c:majorUnit val="600"/>
      </c:valAx>
    </c:plotArea>
    <c:legend>
      <c:legendPos val="r"/>
      <c:layout>
        <c:manualLayout>
          <c:xMode val="edge"/>
          <c:yMode val="edge"/>
          <c:x val="0.65232147761888448"/>
          <c:y val="0.16717421609239191"/>
          <c:w val="0.22516138337678759"/>
          <c:h val="0.17534857238084658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9D186-4C8D-4397-B618-085BC8D3A5A2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C7013-4638-403D-BCBA-87889E312B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121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7D00F-B32A-41FB-88C3-1D46C84F3A3F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3C578-1A5E-4A2B-97B6-9840C2C20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27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0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15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027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13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68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686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59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w&amp;url=http://skibindenis.ru/page-4.html&amp;ei=LjrLVL7VCseAUdPhgpAH&amp;bvm=bv.84607526,d.d24&amp;psig=AFQjCNEgPFXz1kVlUVJVbVoFYmHNz7LPRg&amp;ust=1422691126704849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9512" y="5575476"/>
            <a:ext cx="1118498" cy="1118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36DA32"/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Блок-схема: несколько документов 2"/>
          <p:cNvSpPr/>
          <p:nvPr/>
        </p:nvSpPr>
        <p:spPr>
          <a:xfrm>
            <a:off x="107504" y="116632"/>
            <a:ext cx="8928991" cy="4571542"/>
          </a:xfrm>
          <a:prstGeom prst="flowChartMultidocument">
            <a:avLst/>
          </a:prstGeom>
          <a:gradFill flip="none" rotWithShape="1">
            <a:gsLst>
              <a:gs pos="12000">
                <a:srgbClr val="5400A8"/>
              </a:gs>
              <a:gs pos="35000">
                <a:srgbClr val="8400DE"/>
              </a:gs>
              <a:gs pos="48000">
                <a:srgbClr val="9900FF"/>
              </a:gs>
              <a:gs pos="59000">
                <a:srgbClr val="9900FF"/>
              </a:gs>
              <a:gs pos="78000">
                <a:srgbClr val="00B050"/>
              </a:gs>
              <a:gs pos="100000">
                <a:srgbClr val="36DA32"/>
              </a:gs>
            </a:gsLst>
            <a:lin ang="2700000" scaled="1"/>
            <a:tileRect/>
          </a:gradFill>
          <a:ln>
            <a:solidFill>
              <a:srgbClr val="36D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Результаты работы</a:t>
            </a:r>
            <a:endParaRPr lang="ru-RU" sz="4400" b="1" i="1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400" b="1" i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РСЦ № 1</a:t>
            </a:r>
            <a:r>
              <a:rPr lang="ru-RU" sz="4400" i="1" dirty="0">
                <a:solidFill>
                  <a:schemeClr val="bg1"/>
                </a:solidFill>
              </a:rPr>
              <a:t> </a:t>
            </a:r>
            <a:endParaRPr lang="ru-RU" sz="4400" b="1" i="1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400" b="1" i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п</a:t>
            </a:r>
            <a:r>
              <a:rPr lang="ru-RU" sz="4400" b="1" i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о итогам 1 полугодия 2018 года</a:t>
            </a:r>
            <a:endParaRPr lang="ru-RU" sz="4400" b="1" i="1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9" y="5301208"/>
            <a:ext cx="4169792" cy="1556792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И.М. </a:t>
            </a:r>
            <a:r>
              <a:rPr lang="ru-RU" sz="2800" b="1" i="1" dirty="0" err="1" smtClean="0">
                <a:solidFill>
                  <a:srgbClr val="00B050"/>
                </a:solidFill>
                <a:latin typeface="Bookman Old Style" pitchFamily="18" charset="0"/>
              </a:rPr>
              <a:t>Карамова</a:t>
            </a:r>
            <a:endParaRPr lang="ru-RU" sz="2800" b="1" i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r>
              <a:rPr lang="ru-RU" b="1" i="1" dirty="0" smtClean="0">
                <a:solidFill>
                  <a:srgbClr val="00B050"/>
                </a:solidFill>
                <a:latin typeface="Bookman Old Style" pitchFamily="18" charset="0"/>
              </a:rPr>
              <a:t>Главный врач  ГБУЗ РБ БСМП г. Уфа, д.м.н., профессор</a:t>
            </a:r>
          </a:p>
          <a:p>
            <a:endParaRPr lang="ru-RU" b="1" i="1" dirty="0">
              <a:solidFill>
                <a:srgbClr val="00B050"/>
              </a:solidFill>
              <a:latin typeface="Bookman Old Style" pitchFamily="18" charset="0"/>
            </a:endParaRPr>
          </a:p>
          <a:p>
            <a:pPr algn="r"/>
            <a:r>
              <a:rPr lang="ru-RU" b="1" i="1" dirty="0" smtClean="0">
                <a:solidFill>
                  <a:srgbClr val="00B050"/>
                </a:solidFill>
                <a:latin typeface="Bookman Old Style" pitchFamily="18" charset="0"/>
              </a:rPr>
              <a:t>Июль 2018 г</a:t>
            </a:r>
          </a:p>
        </p:txBody>
      </p:sp>
    </p:spTree>
    <p:extLst>
      <p:ext uri="{BB962C8B-B14F-4D97-AF65-F5344CB8AC3E}">
        <p14:creationId xmlns:p14="http://schemas.microsoft.com/office/powerpoint/2010/main" xmlns="" val="41301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710549711"/>
              </p:ext>
            </p:extLst>
          </p:nvPr>
        </p:nvGraphicFramePr>
        <p:xfrm>
          <a:off x="-900608" y="980728"/>
          <a:ext cx="10585176" cy="286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авая фигурная скобка 8"/>
          <p:cNvSpPr/>
          <p:nvPr/>
        </p:nvSpPr>
        <p:spPr>
          <a:xfrm rot="5400000">
            <a:off x="4303742" y="-531439"/>
            <a:ext cx="392497" cy="8640960"/>
          </a:xfrm>
          <a:prstGeom prst="rightBrace">
            <a:avLst>
              <a:gd name="adj1" fmla="val 31025"/>
              <a:gd name="adj2" fmla="val 50013"/>
            </a:avLst>
          </a:prstGeom>
          <a:ln w="635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4099726"/>
            <a:ext cx="2808312" cy="38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C0099"/>
                </a:solidFill>
              </a:rPr>
              <a:t>2951 </a:t>
            </a:r>
            <a:r>
              <a:rPr lang="ru-RU" sz="2000" b="1" dirty="0" smtClean="0">
                <a:solidFill>
                  <a:schemeClr val="tx1"/>
                </a:solidFill>
              </a:rPr>
              <a:t>(2527)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3490488"/>
              </p:ext>
            </p:extLst>
          </p:nvPr>
        </p:nvGraphicFramePr>
        <p:xfrm>
          <a:off x="251520" y="4941168"/>
          <a:ext cx="871296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5544616"/>
              </a:tblGrid>
              <a:tr h="771785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Переведено в РСЦ </a:t>
                      </a:r>
                    </a:p>
                    <a:p>
                      <a:pPr algn="ctr"/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 ПСО больных с </a:t>
                      </a:r>
                    </a:p>
                    <a:p>
                      <a:pPr algn="ctr"/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ОКС </a:t>
                      </a:r>
                      <a:endParaRPr lang="ru-RU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6 мес. 2017 г.</a:t>
                      </a:r>
                      <a:r>
                        <a:rPr lang="ru-RU" sz="3600" b="1" baseline="0" dirty="0" smtClean="0">
                          <a:solidFill>
                            <a:schemeClr val="tx1"/>
                          </a:solidFill>
                        </a:rPr>
                        <a:t> - 480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мес. 2018 г. - 646 чел.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Двойная волна 7"/>
          <p:cNvSpPr/>
          <p:nvPr/>
        </p:nvSpPr>
        <p:spPr>
          <a:xfrm>
            <a:off x="208475" y="116632"/>
            <a:ext cx="8784975" cy="751419"/>
          </a:xfrm>
          <a:prstGeom prst="doubleWave">
            <a:avLst/>
          </a:prstGeom>
          <a:gradFill flip="none" rotWithShape="1">
            <a:gsLst>
              <a:gs pos="8000">
                <a:srgbClr val="9900FF"/>
              </a:gs>
              <a:gs pos="22000">
                <a:srgbClr val="5400A8"/>
              </a:gs>
              <a:gs pos="39000">
                <a:srgbClr val="45706B"/>
              </a:gs>
              <a:gs pos="62000">
                <a:srgbClr val="36DA32"/>
              </a:gs>
            </a:gsLst>
            <a:lin ang="2700000" scaled="1"/>
            <a:tileRect/>
          </a:gradFill>
          <a:ln>
            <a:solidFill>
              <a:srgbClr val="36D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Динамика числа больных с ОКС, </a:t>
            </a:r>
            <a:br>
              <a:rPr lang="ru-RU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пролеченных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в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зоне действия РСЦ №1 за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6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мес.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2018гг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431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4062514704"/>
              </p:ext>
            </p:extLst>
          </p:nvPr>
        </p:nvGraphicFramePr>
        <p:xfrm>
          <a:off x="-397323" y="1113566"/>
          <a:ext cx="9340695" cy="523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1043608" y="4797152"/>
            <a:ext cx="162018" cy="540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491880" y="4823254"/>
            <a:ext cx="162018" cy="540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914038" y="4823254"/>
            <a:ext cx="162018" cy="540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380312" y="4797152"/>
            <a:ext cx="162018" cy="540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700345" y="4797152"/>
            <a:ext cx="162018" cy="540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Двойная волна 22"/>
          <p:cNvSpPr/>
          <p:nvPr/>
        </p:nvSpPr>
        <p:spPr>
          <a:xfrm>
            <a:off x="239406" y="188640"/>
            <a:ext cx="8784975" cy="751419"/>
          </a:xfrm>
          <a:prstGeom prst="doubleWave">
            <a:avLst/>
          </a:prstGeom>
          <a:gradFill flip="none" rotWithShape="1">
            <a:gsLst>
              <a:gs pos="8000">
                <a:srgbClr val="9900FF"/>
              </a:gs>
              <a:gs pos="22000">
                <a:srgbClr val="5400A8"/>
              </a:gs>
              <a:gs pos="39000">
                <a:srgbClr val="45706B"/>
              </a:gs>
              <a:gs pos="62000">
                <a:srgbClr val="36DA32"/>
              </a:gs>
            </a:gsLst>
            <a:lin ang="2700000" scaled="1"/>
            <a:tileRect/>
          </a:gradFill>
          <a:ln>
            <a:solidFill>
              <a:srgbClr val="36D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Госпитализация  пациентов с ОКС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до 12 час. от начала заболевания , % </a:t>
            </a:r>
          </a:p>
        </p:txBody>
      </p:sp>
    </p:spTree>
    <p:extLst>
      <p:ext uri="{BB962C8B-B14F-4D97-AF65-F5344CB8AC3E}">
        <p14:creationId xmlns:p14="http://schemas.microsoft.com/office/powerpoint/2010/main" xmlns="" val="40313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4020028915"/>
              </p:ext>
            </p:extLst>
          </p:nvPr>
        </p:nvGraphicFramePr>
        <p:xfrm>
          <a:off x="-382279" y="1023738"/>
          <a:ext cx="9540552" cy="433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0445926"/>
              </p:ext>
            </p:extLst>
          </p:nvPr>
        </p:nvGraphicFramePr>
        <p:xfrm>
          <a:off x="2771802" y="4661335"/>
          <a:ext cx="637219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314"/>
                <a:gridCol w="910314"/>
                <a:gridCol w="910314"/>
                <a:gridCol w="910314"/>
                <a:gridCol w="910314"/>
                <a:gridCol w="910314"/>
                <a:gridCol w="91031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9933FF"/>
                          </a:solidFill>
                        </a:rPr>
                        <a:t>6</a:t>
                      </a:r>
                      <a:endParaRPr lang="ru-RU" sz="2000" dirty="0">
                        <a:solidFill>
                          <a:srgbClr val="9933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9933FF"/>
                          </a:solidFill>
                        </a:rPr>
                        <a:t>5</a:t>
                      </a:r>
                      <a:endParaRPr lang="ru-RU" sz="2000" dirty="0">
                        <a:solidFill>
                          <a:srgbClr val="9933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9933FF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9933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9933FF"/>
                          </a:solidFill>
                        </a:rPr>
                        <a:t>11</a:t>
                      </a:r>
                      <a:endParaRPr lang="ru-RU" sz="2000" dirty="0">
                        <a:solidFill>
                          <a:srgbClr val="9933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9933FF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9933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9933FF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9933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9933FF"/>
                          </a:solidFill>
                        </a:rPr>
                        <a:t>22</a:t>
                      </a:r>
                      <a:endParaRPr lang="ru-RU" sz="2000" dirty="0">
                        <a:solidFill>
                          <a:srgbClr val="9933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21646" y="5085184"/>
            <a:ext cx="594015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u="sng" dirty="0" err="1"/>
              <a:t>Догоспитальный</a:t>
            </a:r>
            <a:r>
              <a:rPr lang="ru-RU" sz="2000" b="1" u="sng" dirty="0"/>
              <a:t> ТЛТ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208475" y="116632"/>
            <a:ext cx="8784975" cy="751419"/>
          </a:xfrm>
          <a:prstGeom prst="doubleWave">
            <a:avLst/>
          </a:prstGeom>
          <a:gradFill flip="none" rotWithShape="1">
            <a:gsLst>
              <a:gs pos="8000">
                <a:srgbClr val="9900FF"/>
              </a:gs>
              <a:gs pos="22000">
                <a:srgbClr val="5400A8"/>
              </a:gs>
              <a:gs pos="39000">
                <a:srgbClr val="45706B"/>
              </a:gs>
              <a:gs pos="62000">
                <a:srgbClr val="36DA32"/>
              </a:gs>
            </a:gsLst>
            <a:lin ang="2700000" scaled="1"/>
            <a:tileRect/>
          </a:gradFill>
          <a:ln>
            <a:solidFill>
              <a:srgbClr val="36D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Bookman Old Style" pitchFamily="18" charset="0"/>
              </a:rPr>
              <a:t>Тромболитическая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 терапия, % от ОИМ с ↑ </a:t>
            </a:r>
            <a:r>
              <a:rPr lang="en-US" sz="2400" b="1" dirty="0">
                <a:solidFill>
                  <a:schemeClr val="bg1"/>
                </a:solidFill>
                <a:latin typeface="Bookman Old Style" pitchFamily="18" charset="0"/>
              </a:rPr>
              <a:t>ST</a:t>
            </a:r>
            <a:endParaRPr lang="ru-RU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7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265429"/>
              </p:ext>
            </p:extLst>
          </p:nvPr>
        </p:nvGraphicFramePr>
        <p:xfrm>
          <a:off x="-180528" y="836713"/>
          <a:ext cx="41044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37454614"/>
              </p:ext>
            </p:extLst>
          </p:nvPr>
        </p:nvGraphicFramePr>
        <p:xfrm>
          <a:off x="4066711" y="908720"/>
          <a:ext cx="504238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21536614"/>
              </p:ext>
            </p:extLst>
          </p:nvPr>
        </p:nvGraphicFramePr>
        <p:xfrm>
          <a:off x="0" y="3789040"/>
          <a:ext cx="4139952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Двойная волна 6"/>
          <p:cNvSpPr/>
          <p:nvPr/>
        </p:nvSpPr>
        <p:spPr>
          <a:xfrm>
            <a:off x="208475" y="116632"/>
            <a:ext cx="8784975" cy="751419"/>
          </a:xfrm>
          <a:prstGeom prst="doubleWave">
            <a:avLst/>
          </a:prstGeom>
          <a:gradFill flip="none" rotWithShape="1">
            <a:gsLst>
              <a:gs pos="8000">
                <a:srgbClr val="9900FF"/>
              </a:gs>
              <a:gs pos="22000">
                <a:srgbClr val="5400A8"/>
              </a:gs>
              <a:gs pos="39000">
                <a:srgbClr val="45706B"/>
              </a:gs>
              <a:gs pos="62000">
                <a:srgbClr val="36DA32"/>
              </a:gs>
            </a:gsLst>
            <a:lin ang="2700000" scaled="1"/>
            <a:tileRect/>
          </a:gra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Оперативные вмешательства, проведенные больным с ОКС </a:t>
            </a:r>
            <a:b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в БСМП за 6 мес. 2017/2018 гг. </a:t>
            </a: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8212224"/>
              </p:ext>
            </p:extLst>
          </p:nvPr>
        </p:nvGraphicFramePr>
        <p:xfrm>
          <a:off x="4355976" y="3789040"/>
          <a:ext cx="3816424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537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750563088"/>
              </p:ext>
            </p:extLst>
          </p:nvPr>
        </p:nvGraphicFramePr>
        <p:xfrm>
          <a:off x="208475" y="1268760"/>
          <a:ext cx="864389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Двойная волна 6"/>
          <p:cNvSpPr/>
          <p:nvPr/>
        </p:nvSpPr>
        <p:spPr>
          <a:xfrm>
            <a:off x="208475" y="116632"/>
            <a:ext cx="8784975" cy="751419"/>
          </a:xfrm>
          <a:prstGeom prst="doubleWave">
            <a:avLst/>
          </a:prstGeom>
          <a:gradFill flip="none" rotWithShape="1">
            <a:gsLst>
              <a:gs pos="8000">
                <a:srgbClr val="9900FF"/>
              </a:gs>
              <a:gs pos="22000">
                <a:srgbClr val="5400A8"/>
              </a:gs>
              <a:gs pos="39000">
                <a:srgbClr val="45706B"/>
              </a:gs>
              <a:gs pos="62000">
                <a:srgbClr val="36DA32"/>
              </a:gs>
            </a:gsLst>
            <a:lin ang="2700000" scaled="1"/>
            <a:tileRect/>
          </a:gra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Доля </a:t>
            </a:r>
            <a:r>
              <a:rPr lang="ru-RU" sz="2000" dirty="0" err="1">
                <a:solidFill>
                  <a:schemeClr val="bg1"/>
                </a:solidFill>
                <a:latin typeface="Bookman Old Style" pitchFamily="18" charset="0"/>
              </a:rPr>
              <a:t>ангиопластик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 КА,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проведенных  больным 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с ОКС, 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к общему числу больных с ОКС</a:t>
            </a:r>
          </a:p>
        </p:txBody>
      </p:sp>
    </p:spTree>
    <p:extLst>
      <p:ext uri="{BB962C8B-B14F-4D97-AF65-F5344CB8AC3E}">
        <p14:creationId xmlns:p14="http://schemas.microsoft.com/office/powerpoint/2010/main" xmlns="" val="10784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260648"/>
            <a:ext cx="2267744" cy="25922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</a:rPr>
              <a:t>Число </a:t>
            </a:r>
            <a:r>
              <a:rPr lang="ru-RU" sz="2000" b="1" u="sng" dirty="0" err="1" smtClean="0">
                <a:solidFill>
                  <a:srgbClr val="3333FF"/>
                </a:solidFill>
              </a:rPr>
              <a:t>коронарографий</a:t>
            </a:r>
            <a:r>
              <a:rPr lang="ru-RU" sz="2000" b="1" dirty="0" smtClean="0">
                <a:solidFill>
                  <a:srgbClr val="3333FF"/>
                </a:solidFill>
              </a:rPr>
              <a:t>, проведенных пациентам из ПСО </a:t>
            </a:r>
            <a:br>
              <a:rPr lang="ru-RU" sz="2000" b="1" dirty="0" smtClean="0">
                <a:solidFill>
                  <a:srgbClr val="3333FF"/>
                </a:solidFill>
              </a:rPr>
            </a:br>
            <a:r>
              <a:rPr lang="ru-RU" sz="2000" b="1" dirty="0" smtClean="0">
                <a:solidFill>
                  <a:srgbClr val="3333FF"/>
                </a:solidFill>
              </a:rPr>
              <a:t>в ГБУЗ РБ БСМП </a:t>
            </a:r>
            <a:br>
              <a:rPr lang="ru-RU" sz="2000" b="1" dirty="0" smtClean="0">
                <a:solidFill>
                  <a:srgbClr val="3333FF"/>
                </a:solidFill>
              </a:rPr>
            </a:br>
            <a:r>
              <a:rPr lang="ru-RU" sz="2000" b="1" dirty="0" smtClean="0">
                <a:solidFill>
                  <a:srgbClr val="3333FF"/>
                </a:solidFill>
              </a:rPr>
              <a:t>г. Уфа </a:t>
            </a:r>
            <a:br>
              <a:rPr lang="ru-RU" sz="2000" b="1" dirty="0" smtClean="0">
                <a:solidFill>
                  <a:srgbClr val="3333FF"/>
                </a:solidFill>
              </a:rPr>
            </a:br>
            <a:r>
              <a:rPr lang="ru-RU" sz="2000" b="1" dirty="0" smtClean="0">
                <a:solidFill>
                  <a:srgbClr val="3333FF"/>
                </a:solidFill>
              </a:rPr>
              <a:t>за 6 мес. 2018 гг. </a:t>
            </a:r>
            <a:endParaRPr lang="ru-RU" sz="2000" b="1" dirty="0">
              <a:solidFill>
                <a:srgbClr val="3333FF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56984318"/>
              </p:ext>
            </p:extLst>
          </p:nvPr>
        </p:nvGraphicFramePr>
        <p:xfrm>
          <a:off x="1043608" y="116632"/>
          <a:ext cx="8748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4077072"/>
            <a:ext cx="2411760" cy="23762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3333FF"/>
                </a:solidFill>
              </a:rPr>
              <a:t>Число </a:t>
            </a:r>
          </a:p>
          <a:p>
            <a:r>
              <a:rPr lang="ru-RU" sz="2000" b="1" u="sng" dirty="0" err="1" smtClean="0">
                <a:solidFill>
                  <a:srgbClr val="3333FF"/>
                </a:solidFill>
              </a:rPr>
              <a:t>стентирований</a:t>
            </a:r>
            <a:r>
              <a:rPr lang="ru-RU" sz="2000" b="1" dirty="0" smtClean="0">
                <a:solidFill>
                  <a:srgbClr val="3333FF"/>
                </a:solidFill>
              </a:rPr>
              <a:t>, проведенных </a:t>
            </a:r>
          </a:p>
          <a:p>
            <a:r>
              <a:rPr lang="ru-RU" sz="2000" b="1" dirty="0" smtClean="0">
                <a:solidFill>
                  <a:srgbClr val="3333FF"/>
                </a:solidFill>
              </a:rPr>
              <a:t>пациентам из ПСО </a:t>
            </a:r>
            <a:br>
              <a:rPr lang="ru-RU" sz="2000" b="1" dirty="0" smtClean="0">
                <a:solidFill>
                  <a:srgbClr val="3333FF"/>
                </a:solidFill>
              </a:rPr>
            </a:br>
            <a:r>
              <a:rPr lang="ru-RU" sz="2000" b="1" dirty="0" smtClean="0">
                <a:solidFill>
                  <a:srgbClr val="3333FF"/>
                </a:solidFill>
              </a:rPr>
              <a:t>в ГБУЗ РБ БСМП </a:t>
            </a:r>
          </a:p>
          <a:p>
            <a:r>
              <a:rPr lang="ru-RU" sz="2000" b="1" dirty="0" smtClean="0">
                <a:solidFill>
                  <a:srgbClr val="3333FF"/>
                </a:solidFill>
              </a:rPr>
              <a:t>г. Уфа </a:t>
            </a:r>
          </a:p>
          <a:p>
            <a:r>
              <a:rPr lang="ru-RU" sz="2000" b="1" dirty="0" smtClean="0">
                <a:solidFill>
                  <a:srgbClr val="3333FF"/>
                </a:solidFill>
              </a:rPr>
              <a:t>за 6 мес. 2018г.</a:t>
            </a:r>
            <a:endParaRPr lang="ru-RU" sz="2000" b="1" dirty="0">
              <a:solidFill>
                <a:srgbClr val="3333FF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192844966"/>
              </p:ext>
            </p:extLst>
          </p:nvPr>
        </p:nvGraphicFramePr>
        <p:xfrm>
          <a:off x="1479694" y="2924944"/>
          <a:ext cx="7664306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652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2936"/>
            <a:ext cx="2449974" cy="1469983"/>
          </a:xfrm>
          <a:prstGeom prst="rect">
            <a:avLst/>
          </a:prstGeom>
        </p:spPr>
      </p:pic>
      <p:pic>
        <p:nvPicPr>
          <p:cNvPr id="6" name="Рисунок 5" descr="https://encrypted-tbn2.gstatic.com/images?q=tbn:ANd9GcTmcpu75y2odeRGKJMdn5paOZvG8TWmVNNY2ac-YOnUo5zHT2Yi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953" y="4973498"/>
            <a:ext cx="1847767" cy="1551846"/>
          </a:xfrm>
          <a:prstGeom prst="round2DiagRect">
            <a:avLst/>
          </a:prstGeom>
          <a:noFill/>
          <a:ln w="9525">
            <a:solidFill>
              <a:srgbClr val="9021FF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61342" y="5149256"/>
            <a:ext cx="673113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FF"/>
                </a:solidFill>
              </a:rPr>
              <a:t>Центр удаленных консультаций</a:t>
            </a:r>
          </a:p>
          <a:p>
            <a:pPr algn="ctr"/>
            <a:r>
              <a:rPr lang="ru-RU" sz="3600" b="1" dirty="0" smtClean="0">
                <a:solidFill>
                  <a:srgbClr val="9900FF"/>
                </a:solidFill>
              </a:rPr>
              <a:t>98 чел.</a:t>
            </a:r>
            <a:endParaRPr lang="ru-RU" sz="3600" b="1" dirty="0">
              <a:solidFill>
                <a:srgbClr val="99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1342" y="3122590"/>
            <a:ext cx="673113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FF"/>
                </a:solidFill>
              </a:rPr>
              <a:t>Консультации по телефону</a:t>
            </a:r>
          </a:p>
          <a:p>
            <a:pPr algn="ctr"/>
            <a:r>
              <a:rPr lang="ru-RU" sz="3600" b="1" dirty="0">
                <a:solidFill>
                  <a:srgbClr val="9900FF"/>
                </a:solidFill>
              </a:rPr>
              <a:t>9</a:t>
            </a:r>
            <a:r>
              <a:rPr lang="ru-RU" sz="3600" b="1" dirty="0" smtClean="0">
                <a:solidFill>
                  <a:srgbClr val="9900FF"/>
                </a:solidFill>
              </a:rPr>
              <a:t>59 чел.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7685" y="2348880"/>
            <a:ext cx="2232248" cy="192191"/>
          </a:xfrm>
          <a:prstGeom prst="roundRect">
            <a:avLst>
              <a:gd name="adj" fmla="val 190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051720" y="1484784"/>
            <a:ext cx="673113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FF"/>
                </a:solidFill>
              </a:rPr>
              <a:t>Консультировано на выездах</a:t>
            </a:r>
          </a:p>
          <a:p>
            <a:pPr algn="ctr"/>
            <a:r>
              <a:rPr lang="ru-RU" sz="3600" b="1" dirty="0">
                <a:solidFill>
                  <a:srgbClr val="9900FF"/>
                </a:solidFill>
              </a:rPr>
              <a:t>5</a:t>
            </a:r>
            <a:r>
              <a:rPr lang="ru-RU" sz="3600" b="1" dirty="0" smtClean="0">
                <a:solidFill>
                  <a:srgbClr val="9900FF"/>
                </a:solidFill>
              </a:rPr>
              <a:t>2 чел.</a:t>
            </a:r>
            <a:endParaRPr lang="ru-RU" sz="3600" b="1" dirty="0">
              <a:solidFill>
                <a:srgbClr val="9900FF"/>
              </a:solidFill>
            </a:endParaRPr>
          </a:p>
        </p:txBody>
      </p:sp>
      <p:sp>
        <p:nvSpPr>
          <p:cNvPr id="13" name="Двойная волна 12"/>
          <p:cNvSpPr/>
          <p:nvPr/>
        </p:nvSpPr>
        <p:spPr>
          <a:xfrm>
            <a:off x="190143" y="45515"/>
            <a:ext cx="8784975" cy="1471499"/>
          </a:xfrm>
          <a:prstGeom prst="doubleWave">
            <a:avLst/>
          </a:prstGeom>
          <a:gradFill flip="none" rotWithShape="1">
            <a:gsLst>
              <a:gs pos="8000">
                <a:srgbClr val="9900FF"/>
              </a:gs>
              <a:gs pos="22000">
                <a:srgbClr val="5400A8"/>
              </a:gs>
              <a:gs pos="39000">
                <a:srgbClr val="45706B"/>
              </a:gs>
              <a:gs pos="62000">
                <a:srgbClr val="36DA32"/>
              </a:gs>
            </a:gsLst>
            <a:lin ang="2700000" scaled="1"/>
            <a:tileRect/>
          </a:gra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Консультативная работа</a:t>
            </a:r>
            <a: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в зоне РСЦ № 1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за 6 мес. 2018г.</a:t>
            </a:r>
          </a:p>
        </p:txBody>
      </p:sp>
    </p:spTree>
    <p:extLst>
      <p:ext uri="{BB962C8B-B14F-4D97-AF65-F5344CB8AC3E}">
        <p14:creationId xmlns:p14="http://schemas.microsoft.com/office/powerpoint/2010/main" xmlns="" val="2609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78751"/>
          </a:xfrm>
          <a:prstGeom prst="rect">
            <a:avLst/>
          </a:prstGeom>
          <a:gradFill flip="none" rotWithShape="1">
            <a:gsLst>
              <a:gs pos="63000">
                <a:srgbClr val="5E009E"/>
              </a:gs>
              <a:gs pos="93000">
                <a:srgbClr val="CA7DFF"/>
              </a:gs>
              <a:gs pos="81000">
                <a:srgbClr val="8400DE"/>
              </a:gs>
              <a:gs pos="5000">
                <a:srgbClr val="BCF3BB"/>
              </a:gs>
              <a:gs pos="30000">
                <a:srgbClr val="4A6D68"/>
              </a:gs>
              <a:gs pos="17000">
                <a:srgbClr val="36DA32"/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ПРЕДЛОЖЕНИЯ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Усилить </a:t>
            </a:r>
            <a:r>
              <a:rPr lang="ru-RU" sz="22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работу по информированию населения о здоровом образе жизни, методах профилактики заболеваний и о симптомах начала и действиях при острых сосудистых катастрофах. </a:t>
            </a:r>
            <a:endParaRPr lang="ru-RU" sz="2200" b="1" dirty="0" smtClean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2200" b="1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Увеличение использования ТЛТ </a:t>
            </a:r>
            <a:endParaRPr lang="ru-RU" sz="2200" b="1" dirty="0" smtClean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2200" b="1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Четкое соблюдение всех критериев качества оказания медицинской помощи, утвержденных МЗ </a:t>
            </a:r>
            <a:r>
              <a:rPr lang="ru-RU" sz="22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РФ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2200" b="1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Соблюдение преемственности с МО, имеющими отделения </a:t>
            </a:r>
            <a:r>
              <a:rPr lang="ru-RU" sz="22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медицинской реабилитации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2200" b="1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Продолжить обучение медицинского персонала навыкам оказания первой помощи при острых сосудистых состояниях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366243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8726687"/>
              </p:ext>
            </p:extLst>
          </p:nvPr>
        </p:nvGraphicFramePr>
        <p:xfrm>
          <a:off x="5004048" y="692512"/>
          <a:ext cx="3908891" cy="612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8891"/>
              </a:tblGrid>
              <a:tr h="17182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sng" strike="noStrike" dirty="0" smtClean="0">
                          <a:solidFill>
                            <a:srgbClr val="9900FF"/>
                          </a:solidFill>
                          <a:effectLst/>
                        </a:rPr>
                        <a:t>РСЦ </a:t>
                      </a:r>
                      <a:r>
                        <a:rPr lang="ru-RU" sz="1400" b="1" u="sng" strike="noStrike" dirty="0">
                          <a:solidFill>
                            <a:srgbClr val="9900FF"/>
                          </a:solidFill>
                          <a:effectLst/>
                        </a:rPr>
                        <a:t>№ 1 ГБУЗ РБ БСМП г. </a:t>
                      </a:r>
                      <a:r>
                        <a:rPr lang="ru-RU" sz="1400" b="1" u="sng" strike="noStrike" dirty="0" smtClean="0">
                          <a:solidFill>
                            <a:srgbClr val="9900FF"/>
                          </a:solidFill>
                          <a:effectLst/>
                        </a:rPr>
                        <a:t>Уфа</a:t>
                      </a:r>
                      <a:endParaRPr lang="ru-RU" sz="1400" b="1" i="0" u="sng" strike="noStrike" dirty="0">
                        <a:solidFill>
                          <a:srgbClr val="99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пол-ки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№ 1,44,46,47,48,52 г. Уфа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ГБУЗ РБ Раевская ЦРБ (</a:t>
                      </a:r>
                      <a:r>
                        <a:rPr lang="ru-RU" sz="1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Альшеевский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sng" strike="noStrike" dirty="0" smtClean="0">
                          <a:solidFill>
                            <a:srgbClr val="9900FF"/>
                          </a:solidFill>
                          <a:effectLst/>
                        </a:rPr>
                        <a:t>ПСО № 1 РБ ГБ № 1 г. Октябрьский</a:t>
                      </a:r>
                      <a:endParaRPr lang="ru-RU" sz="1400" b="1" i="0" u="sng" strike="noStrike" dirty="0">
                        <a:solidFill>
                          <a:srgbClr val="99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effectLst/>
                        </a:rPr>
                        <a:t>ГБУЗ РБ ГБ № 1 </a:t>
                      </a:r>
                      <a:r>
                        <a:rPr lang="ru-RU" sz="1400" b="1" u="none" strike="noStrike" dirty="0" err="1">
                          <a:effectLst/>
                        </a:rPr>
                        <a:t>г.Октябрьский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Бижбулякская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Ермекеевская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sng" strike="noStrike" dirty="0">
                          <a:solidFill>
                            <a:srgbClr val="9900FF"/>
                          </a:solidFill>
                          <a:effectLst/>
                        </a:rPr>
                        <a:t>ПСО № 2 ГБУЗ РБ Белорецкая </a:t>
                      </a:r>
                      <a:r>
                        <a:rPr lang="ru-RU" sz="1400" b="1" u="sng" strike="noStrike" dirty="0" smtClean="0">
                          <a:solidFill>
                            <a:srgbClr val="9900FF"/>
                          </a:solidFill>
                          <a:effectLst/>
                        </a:rPr>
                        <a:t>ЦРКБ</a:t>
                      </a:r>
                      <a:endParaRPr lang="ru-RU" sz="1400" b="1" i="0" u="sng" strike="noStrike" dirty="0">
                        <a:solidFill>
                          <a:srgbClr val="99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effectLst/>
                        </a:rPr>
                        <a:t>ГБУЗ РБ Белорецкая ЦРКБ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Бурзянская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Аскаровская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</a:rPr>
                        <a:t>ЦРБ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</a:rPr>
                        <a:t>(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Абзелиловский</a:t>
                      </a:r>
                      <a:r>
                        <a:rPr lang="ru-RU" sz="1400" b="1" u="none" strike="noStrike" dirty="0" smtClean="0">
                          <a:effectLst/>
                        </a:rPr>
                        <a:t>)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 smtClean="0">
                          <a:effectLst/>
                        </a:rPr>
                        <a:t>Г. Межгорье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marL="914400" marR="0" lvl="2" indent="-4572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ГБУЗ РБ Учалинская ЦРБ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sng" strike="noStrike" dirty="0">
                          <a:solidFill>
                            <a:srgbClr val="9900FF"/>
                          </a:solidFill>
                          <a:effectLst/>
                        </a:rPr>
                        <a:t>ПСО № 3 ГБУЗ РБ ГКБ №18 г. Уфа</a:t>
                      </a:r>
                      <a:endParaRPr lang="ru-RU" sz="1400" b="1" i="0" u="sng" strike="noStrike" dirty="0">
                        <a:solidFill>
                          <a:srgbClr val="99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РБ Благовещенская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Нуримановская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Кушнаренковская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Чекмагушевская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</a:t>
                      </a:r>
                      <a:r>
                        <a:rPr lang="ru-RU" sz="1400" b="1" u="none" strike="noStrike" dirty="0" err="1">
                          <a:effectLst/>
                        </a:rPr>
                        <a:t>Кармаскалинская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Клиника ФГБОУ ВО БГМУ 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МЗ </a:t>
                      </a:r>
                      <a:r>
                        <a:rPr lang="ru-RU" sz="1400" b="1" u="none" strike="noStrike" dirty="0">
                          <a:effectLst/>
                        </a:rPr>
                        <a:t>РФ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г. Уфа: ГКБ 5,10,18,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пол-ки</a:t>
                      </a:r>
                      <a:r>
                        <a:rPr lang="ru-RU" sz="1400" b="1" u="none" strike="noStrike" dirty="0" smtClean="0">
                          <a:effectLst/>
                        </a:rPr>
                        <a:t> 2,32,38,50,51</a:t>
                      </a:r>
                      <a:endParaRPr lang="ru-RU" sz="14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ФГБУЗ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пол-ка</a:t>
                      </a:r>
                      <a:r>
                        <a:rPr lang="ru-RU" sz="1400" b="1" u="none" strike="noStrike" dirty="0" smtClean="0">
                          <a:effectLst/>
                        </a:rPr>
                        <a:t> Уф. научного центра РАН</a:t>
                      </a:r>
                      <a:endParaRPr lang="ru-RU" sz="14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strike="noStrike" dirty="0" smtClean="0">
                          <a:solidFill>
                            <a:srgbClr val="9900FF"/>
                          </a:solidFill>
                          <a:effectLst/>
                        </a:rPr>
                        <a:t>ПСО №  4 ГБУЗ РБ </a:t>
                      </a:r>
                      <a:r>
                        <a:rPr lang="ru-RU" sz="1400" b="1" u="sng" strike="noStrike" dirty="0" err="1" smtClean="0">
                          <a:solidFill>
                            <a:srgbClr val="9900FF"/>
                          </a:solidFill>
                          <a:effectLst/>
                        </a:rPr>
                        <a:t>Туймазинская</a:t>
                      </a:r>
                      <a:r>
                        <a:rPr lang="ru-RU" sz="1400" b="1" u="sng" strike="noStrike" dirty="0" smtClean="0">
                          <a:solidFill>
                            <a:srgbClr val="9900FF"/>
                          </a:solidFill>
                          <a:effectLst/>
                        </a:rPr>
                        <a:t> ЦРБ</a:t>
                      </a:r>
                      <a:endParaRPr lang="ru-RU" sz="1400" b="1" i="0" u="sng" strike="noStrike" dirty="0" smtClean="0">
                        <a:solidFill>
                          <a:srgbClr val="9900FF"/>
                        </a:solidFill>
                        <a:effectLst/>
                        <a:latin typeface="+mn-lt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Туймазинская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Бакалинская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Шаранская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9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strike="noStrike" dirty="0" smtClean="0">
                          <a:solidFill>
                            <a:srgbClr val="9900FF"/>
                          </a:solidFill>
                          <a:effectLst/>
                        </a:rPr>
                        <a:t>ПСО № 12 ГБУЗ РБ </a:t>
                      </a:r>
                      <a:r>
                        <a:rPr lang="ru-RU" sz="1400" b="1" u="sng" strike="noStrike" dirty="0" err="1" smtClean="0">
                          <a:solidFill>
                            <a:srgbClr val="9900FF"/>
                          </a:solidFill>
                          <a:effectLst/>
                        </a:rPr>
                        <a:t>Белебеевская</a:t>
                      </a:r>
                      <a:r>
                        <a:rPr lang="ru-RU" sz="1400" b="1" u="sng" strike="noStrike" dirty="0" smtClean="0">
                          <a:solidFill>
                            <a:srgbClr val="9900FF"/>
                          </a:solidFill>
                          <a:effectLst/>
                        </a:rPr>
                        <a:t> ЦРБ</a:t>
                      </a:r>
                      <a:endParaRPr lang="ru-RU" sz="1400" b="1" i="0" u="sng" strike="noStrike" dirty="0" smtClean="0">
                        <a:solidFill>
                          <a:srgbClr val="9900FF"/>
                        </a:solidFill>
                        <a:effectLst/>
                        <a:latin typeface="+mn-lt"/>
                      </a:endParaRPr>
                    </a:p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Белебеевская</a:t>
                      </a:r>
                      <a:r>
                        <a:rPr lang="ru-RU" sz="1400" b="1" u="none" strike="noStrike" dirty="0" smtClean="0">
                          <a:effectLst/>
                        </a:rPr>
                        <a:t> ЦРБ</a:t>
                      </a:r>
                      <a:endParaRPr lang="ru-RU" sz="14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9048120"/>
              </p:ext>
            </p:extLst>
          </p:nvPr>
        </p:nvGraphicFramePr>
        <p:xfrm>
          <a:off x="157883" y="661305"/>
          <a:ext cx="4932040" cy="980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2040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9900FF"/>
                          </a:solidFill>
                          <a:effectLst/>
                        </a:rPr>
                        <a:t>Пр. МЗ РБ № 3245-Д от 14.11.2016г.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9900FF"/>
                          </a:solidFill>
                          <a:effectLst/>
                        </a:rPr>
                        <a:t>"О маршрутизации больных с ОНМК в МО РБ,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9900FF"/>
                          </a:solidFill>
                          <a:effectLst/>
                        </a:rPr>
                        <a:t>обеспечивающие оказание специализированной,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9900FF"/>
                          </a:solidFill>
                          <a:effectLst/>
                        </a:rPr>
                        <a:t> в </a:t>
                      </a:r>
                      <a:r>
                        <a:rPr lang="ru-RU" sz="1600" b="1" u="none" strike="noStrike" dirty="0" err="1" smtClean="0">
                          <a:solidFill>
                            <a:srgbClr val="9900FF"/>
                          </a:solidFill>
                          <a:effectLst/>
                        </a:rPr>
                        <a:t>т.ч</a:t>
                      </a:r>
                      <a:r>
                        <a:rPr lang="ru-RU" sz="1600" b="1" u="none" strike="noStrike" dirty="0" smtClean="0">
                          <a:solidFill>
                            <a:srgbClr val="9900FF"/>
                          </a:solidFill>
                          <a:effectLst/>
                        </a:rPr>
                        <a:t>. высокотехнологичной медицинской помощи»</a:t>
                      </a: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1\Desktop\рсц_онм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334" y="1700808"/>
            <a:ext cx="3992650" cy="51429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войная волна 7"/>
          <p:cNvSpPr/>
          <p:nvPr/>
        </p:nvSpPr>
        <p:spPr>
          <a:xfrm>
            <a:off x="179512" y="121996"/>
            <a:ext cx="8784975" cy="508252"/>
          </a:xfrm>
          <a:prstGeom prst="doubleWave">
            <a:avLst/>
          </a:prstGeom>
          <a:gradFill flip="none" rotWithShape="1">
            <a:gsLst>
              <a:gs pos="29000">
                <a:srgbClr val="9900FF"/>
              </a:gs>
              <a:gs pos="52000">
                <a:srgbClr val="5400A8"/>
              </a:gs>
              <a:gs pos="67000">
                <a:srgbClr val="45706B"/>
              </a:gs>
              <a:gs pos="83000">
                <a:srgbClr val="36DA32"/>
              </a:gs>
            </a:gsLst>
            <a:lin ang="13500000" scaled="1"/>
            <a:tileRect/>
          </a:gradFill>
          <a:ln>
            <a:solidFill>
              <a:srgbClr val="36D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Зона ответственности РСЦ № 1 ГБУЗ РБ БСМП г. Уфа по ОНМК</a:t>
            </a:r>
          </a:p>
        </p:txBody>
      </p:sp>
    </p:spTree>
    <p:extLst>
      <p:ext uri="{BB962C8B-B14F-4D97-AF65-F5344CB8AC3E}">
        <p14:creationId xmlns:p14="http://schemas.microsoft.com/office/powerpoint/2010/main" xmlns="" val="103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738973564"/>
              </p:ext>
            </p:extLst>
          </p:nvPr>
        </p:nvGraphicFramePr>
        <p:xfrm>
          <a:off x="-98084" y="738762"/>
          <a:ext cx="9236776" cy="342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275856" y="4509119"/>
            <a:ext cx="2808311" cy="38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2889 </a:t>
            </a:r>
            <a:r>
              <a:rPr lang="ru-RU" sz="2000" b="1" dirty="0" smtClean="0">
                <a:solidFill>
                  <a:schemeClr val="tx1"/>
                </a:solidFill>
              </a:rPr>
              <a:t>(2694)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 rot="5400000">
            <a:off x="4411755" y="312987"/>
            <a:ext cx="392497" cy="7704856"/>
          </a:xfrm>
          <a:prstGeom prst="rightBrace">
            <a:avLst>
              <a:gd name="adj1" fmla="val 31025"/>
              <a:gd name="adj2" fmla="val 50013"/>
            </a:avLst>
          </a:prstGeom>
          <a:ln w="635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3365815"/>
              </p:ext>
            </p:extLst>
          </p:nvPr>
        </p:nvGraphicFramePr>
        <p:xfrm>
          <a:off x="179512" y="5013176"/>
          <a:ext cx="871296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5256584"/>
              </a:tblGrid>
              <a:tr h="771785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Переведено в РСЦ </a:t>
                      </a:r>
                    </a:p>
                    <a:p>
                      <a:pPr algn="ctr"/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 ПСО больных с ОНМК </a:t>
                      </a:r>
                      <a:endParaRPr lang="ru-RU" sz="2800" dirty="0">
                        <a:solidFill>
                          <a:srgbClr val="99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0" dirty="0" smtClean="0">
                          <a:solidFill>
                            <a:schemeClr val="tx1"/>
                          </a:solidFill>
                        </a:rPr>
                        <a:t>6 мес. 2017 г.</a:t>
                      </a:r>
                      <a:r>
                        <a:rPr lang="ru-RU" sz="3600" b="1" i="0" baseline="0" dirty="0" smtClean="0">
                          <a:solidFill>
                            <a:schemeClr val="tx1"/>
                          </a:solidFill>
                        </a:rPr>
                        <a:t> - 73</a:t>
                      </a:r>
                      <a:r>
                        <a:rPr lang="ru-RU" sz="3600" b="1" i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мес. 2018 г. -  55 чел.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Двойная волна 6"/>
          <p:cNvSpPr/>
          <p:nvPr/>
        </p:nvSpPr>
        <p:spPr>
          <a:xfrm>
            <a:off x="251520" y="116632"/>
            <a:ext cx="8784975" cy="727022"/>
          </a:xfrm>
          <a:prstGeom prst="doubleWave">
            <a:avLst/>
          </a:prstGeom>
          <a:gradFill flip="none" rotWithShape="1">
            <a:gsLst>
              <a:gs pos="29000">
                <a:srgbClr val="9900FF"/>
              </a:gs>
              <a:gs pos="52000">
                <a:srgbClr val="5400A8"/>
              </a:gs>
              <a:gs pos="67000">
                <a:srgbClr val="45706B"/>
              </a:gs>
              <a:gs pos="83000">
                <a:srgbClr val="36DA32"/>
              </a:gs>
            </a:gsLst>
            <a:lin ang="13500000" scaled="1"/>
            <a:tileRect/>
          </a:gradFill>
          <a:ln>
            <a:solidFill>
              <a:srgbClr val="36D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Динамика числа больных с ОНМК, </a:t>
            </a:r>
            <a:br>
              <a:rPr lang="ru-RU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пролеченных в зоне действия РСЦ №1 за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6 мес. 2017/2018 гг.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04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627785628"/>
              </p:ext>
            </p:extLst>
          </p:nvPr>
        </p:nvGraphicFramePr>
        <p:xfrm>
          <a:off x="-540569" y="1700808"/>
          <a:ext cx="9684569" cy="2855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6694939"/>
              </p:ext>
            </p:extLst>
          </p:nvPr>
        </p:nvGraphicFramePr>
        <p:xfrm>
          <a:off x="2555778" y="4568552"/>
          <a:ext cx="65066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21"/>
                <a:gridCol w="929521"/>
                <a:gridCol w="929521"/>
                <a:gridCol w="929521"/>
                <a:gridCol w="929521"/>
                <a:gridCol w="929521"/>
                <a:gridCol w="9295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tx1"/>
                          </a:solidFill>
                        </a:rPr>
                        <a:t>2 чел.</a:t>
                      </a:r>
                      <a:endParaRPr lang="ru-RU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tx1"/>
                          </a:solidFill>
                        </a:rPr>
                        <a:t>6 чел.</a:t>
                      </a:r>
                      <a:endParaRPr lang="ru-RU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tx1"/>
                          </a:solidFill>
                        </a:rPr>
                        <a:t>58 чел.</a:t>
                      </a:r>
                      <a:endParaRPr lang="ru-RU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tx1"/>
                          </a:solidFill>
                        </a:rPr>
                        <a:t>3 чел.</a:t>
                      </a:r>
                      <a:endParaRPr lang="ru-RU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tx1"/>
                          </a:solidFill>
                        </a:rPr>
                        <a:t>1 чел.</a:t>
                      </a:r>
                      <a:endParaRPr lang="ru-RU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tx1"/>
                          </a:solidFill>
                        </a:rPr>
                        <a:t>29 чел.</a:t>
                      </a:r>
                      <a:endParaRPr lang="ru-RU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smtClean="0">
                          <a:solidFill>
                            <a:schemeClr val="tx1"/>
                          </a:solidFill>
                        </a:rPr>
                        <a:t>99 чел.</a:t>
                      </a:r>
                      <a:endParaRPr lang="ru-RU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2555776" y="3284983"/>
            <a:ext cx="914400" cy="1824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64088" y="3278638"/>
            <a:ext cx="914400" cy="1824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78488" y="3278637"/>
            <a:ext cx="914400" cy="1824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волна 11"/>
          <p:cNvSpPr/>
          <p:nvPr/>
        </p:nvSpPr>
        <p:spPr>
          <a:xfrm>
            <a:off x="179512" y="476672"/>
            <a:ext cx="8784975" cy="796284"/>
          </a:xfrm>
          <a:prstGeom prst="doubleWave">
            <a:avLst/>
          </a:prstGeom>
          <a:gradFill flip="none" rotWithShape="1">
            <a:gsLst>
              <a:gs pos="29000">
                <a:srgbClr val="9900FF"/>
              </a:gs>
              <a:gs pos="52000">
                <a:srgbClr val="5400A8"/>
              </a:gs>
              <a:gs pos="67000">
                <a:srgbClr val="45706B"/>
              </a:gs>
              <a:gs pos="83000">
                <a:srgbClr val="36DA32"/>
              </a:gs>
            </a:gsLst>
            <a:lin ang="13500000" scaled="1"/>
            <a:tileRect/>
          </a:gradFill>
          <a:ln>
            <a:solidFill>
              <a:srgbClr val="36D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Bookman Old Style" pitchFamily="18" charset="0"/>
              </a:rPr>
              <a:t>Тромболитическая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 терапия, % от ИИ</a:t>
            </a:r>
          </a:p>
        </p:txBody>
      </p:sp>
    </p:spTree>
    <p:extLst>
      <p:ext uri="{BB962C8B-B14F-4D97-AF65-F5344CB8AC3E}">
        <p14:creationId xmlns:p14="http://schemas.microsoft.com/office/powerpoint/2010/main" xmlns="" val="6086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825892906"/>
              </p:ext>
            </p:extLst>
          </p:nvPr>
        </p:nvGraphicFramePr>
        <p:xfrm>
          <a:off x="-396552" y="332656"/>
          <a:ext cx="36004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186676918"/>
              </p:ext>
            </p:extLst>
          </p:nvPr>
        </p:nvGraphicFramePr>
        <p:xfrm>
          <a:off x="5508104" y="404664"/>
          <a:ext cx="38681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723886602"/>
              </p:ext>
            </p:extLst>
          </p:nvPr>
        </p:nvGraphicFramePr>
        <p:xfrm>
          <a:off x="5652120" y="3934513"/>
          <a:ext cx="3744416" cy="292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591257515"/>
              </p:ext>
            </p:extLst>
          </p:nvPr>
        </p:nvGraphicFramePr>
        <p:xfrm>
          <a:off x="-396552" y="3789040"/>
          <a:ext cx="3744416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02333502"/>
              </p:ext>
            </p:extLst>
          </p:nvPr>
        </p:nvGraphicFramePr>
        <p:xfrm>
          <a:off x="3023827" y="2276872"/>
          <a:ext cx="284431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Двойная волна 11"/>
          <p:cNvSpPr/>
          <p:nvPr/>
        </p:nvSpPr>
        <p:spPr>
          <a:xfrm>
            <a:off x="107504" y="37682"/>
            <a:ext cx="8784975" cy="583006"/>
          </a:xfrm>
          <a:prstGeom prst="doubleWave">
            <a:avLst/>
          </a:prstGeom>
          <a:gradFill flip="none" rotWithShape="1">
            <a:gsLst>
              <a:gs pos="29000">
                <a:srgbClr val="9900FF"/>
              </a:gs>
              <a:gs pos="52000">
                <a:srgbClr val="5400A8"/>
              </a:gs>
              <a:gs pos="67000">
                <a:srgbClr val="45706B"/>
              </a:gs>
              <a:gs pos="83000">
                <a:srgbClr val="36DA32"/>
              </a:gs>
            </a:gsLst>
            <a:lin ang="13500000" scaled="1"/>
            <a:tileRect/>
          </a:gradFill>
          <a:ln>
            <a:solidFill>
              <a:srgbClr val="36D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Вмешательства больным с ОНМК в ГБУЗ РБ БСМП г. Уфа</a:t>
            </a:r>
          </a:p>
        </p:txBody>
      </p:sp>
    </p:spTree>
    <p:extLst>
      <p:ext uri="{BB962C8B-B14F-4D97-AF65-F5344CB8AC3E}">
        <p14:creationId xmlns:p14="http://schemas.microsoft.com/office/powerpoint/2010/main" xmlns="" val="146052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4059954"/>
              </p:ext>
            </p:extLst>
          </p:nvPr>
        </p:nvGraphicFramePr>
        <p:xfrm>
          <a:off x="2843808" y="3212976"/>
          <a:ext cx="6006658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739129543"/>
              </p:ext>
            </p:extLst>
          </p:nvPr>
        </p:nvGraphicFramePr>
        <p:xfrm>
          <a:off x="-108520" y="548680"/>
          <a:ext cx="579613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Двойная волна 12"/>
          <p:cNvSpPr/>
          <p:nvPr/>
        </p:nvSpPr>
        <p:spPr>
          <a:xfrm>
            <a:off x="107504" y="37682"/>
            <a:ext cx="8784975" cy="583006"/>
          </a:xfrm>
          <a:prstGeom prst="doubleWave">
            <a:avLst/>
          </a:prstGeom>
          <a:gradFill flip="none" rotWithShape="1">
            <a:gsLst>
              <a:gs pos="29000">
                <a:srgbClr val="9900FF"/>
              </a:gs>
              <a:gs pos="52000">
                <a:srgbClr val="5400A8"/>
              </a:gs>
              <a:gs pos="67000">
                <a:srgbClr val="45706B"/>
              </a:gs>
              <a:gs pos="83000">
                <a:srgbClr val="36DA32"/>
              </a:gs>
            </a:gsLst>
            <a:lin ang="13500000" scaled="1"/>
            <a:tileRect/>
          </a:gradFill>
          <a:ln>
            <a:solidFill>
              <a:srgbClr val="36D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ЧИСЛО ЦАГ, проведенных в ГБУЗ РБ БСМП г. Уфа</a:t>
            </a:r>
          </a:p>
        </p:txBody>
      </p:sp>
      <p:sp>
        <p:nvSpPr>
          <p:cNvPr id="14" name="Двойная волна 13"/>
          <p:cNvSpPr/>
          <p:nvPr/>
        </p:nvSpPr>
        <p:spPr>
          <a:xfrm>
            <a:off x="210094" y="4005064"/>
            <a:ext cx="2489698" cy="2023166"/>
          </a:xfrm>
          <a:prstGeom prst="doubleWave">
            <a:avLst/>
          </a:prstGeom>
          <a:gradFill flip="none" rotWithShape="1">
            <a:gsLst>
              <a:gs pos="29000">
                <a:srgbClr val="9900FF"/>
              </a:gs>
              <a:gs pos="52000">
                <a:srgbClr val="5400A8"/>
              </a:gs>
              <a:gs pos="67000">
                <a:srgbClr val="45706B"/>
              </a:gs>
              <a:gs pos="83000">
                <a:srgbClr val="36DA32"/>
              </a:gs>
            </a:gsLst>
            <a:lin ang="13500000" scaled="1"/>
            <a:tileRect/>
          </a:gradFill>
          <a:ln>
            <a:solidFill>
              <a:srgbClr val="36D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ЧИСЛО ЦАГ, проведенных больным из ПСО</a:t>
            </a:r>
          </a:p>
        </p:txBody>
      </p:sp>
      <p:sp>
        <p:nvSpPr>
          <p:cNvPr id="16" name="Двойная волна 15"/>
          <p:cNvSpPr/>
          <p:nvPr/>
        </p:nvSpPr>
        <p:spPr>
          <a:xfrm>
            <a:off x="259904" y="190082"/>
            <a:ext cx="8784975" cy="583006"/>
          </a:xfrm>
          <a:prstGeom prst="doubleWave">
            <a:avLst/>
          </a:prstGeom>
          <a:gradFill flip="none" rotWithShape="1">
            <a:gsLst>
              <a:gs pos="29000">
                <a:srgbClr val="9900FF"/>
              </a:gs>
              <a:gs pos="52000">
                <a:srgbClr val="5400A8"/>
              </a:gs>
              <a:gs pos="67000">
                <a:srgbClr val="45706B"/>
              </a:gs>
              <a:gs pos="83000">
                <a:srgbClr val="36DA32"/>
              </a:gs>
            </a:gsLst>
            <a:lin ang="13500000" scaled="1"/>
            <a:tileRect/>
          </a:gradFill>
          <a:ln>
            <a:solidFill>
              <a:srgbClr val="36D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ЧИСЛО ЦАГ, проведенных в ГБУЗ РБ БСМП г. Уфа</a:t>
            </a:r>
          </a:p>
        </p:txBody>
      </p:sp>
    </p:spTree>
    <p:extLst>
      <p:ext uri="{BB962C8B-B14F-4D97-AF65-F5344CB8AC3E}">
        <p14:creationId xmlns:p14="http://schemas.microsoft.com/office/powerpoint/2010/main" xmlns="" val="145165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413605494"/>
              </p:ext>
            </p:extLst>
          </p:nvPr>
        </p:nvGraphicFramePr>
        <p:xfrm>
          <a:off x="-252536" y="1124744"/>
          <a:ext cx="9396536" cy="503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Двойная волна 4"/>
          <p:cNvSpPr/>
          <p:nvPr/>
        </p:nvSpPr>
        <p:spPr>
          <a:xfrm>
            <a:off x="254893" y="116632"/>
            <a:ext cx="8784975" cy="1087062"/>
          </a:xfrm>
          <a:prstGeom prst="doubleWave">
            <a:avLst/>
          </a:prstGeom>
          <a:gradFill flip="none" rotWithShape="1">
            <a:gsLst>
              <a:gs pos="29000">
                <a:srgbClr val="9900FF"/>
              </a:gs>
              <a:gs pos="52000">
                <a:srgbClr val="5400A8"/>
              </a:gs>
              <a:gs pos="67000">
                <a:srgbClr val="45706B"/>
              </a:gs>
              <a:gs pos="83000">
                <a:srgbClr val="36DA32"/>
              </a:gs>
            </a:gsLst>
            <a:lin ang="13500000" scaled="1"/>
            <a:tileRect/>
          </a:gradFill>
          <a:ln>
            <a:solidFill>
              <a:srgbClr val="36D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Доля  больных,  независимых   в  повседневной  жизни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к  концу  стационарного  лечения  после  перенесённого ОНМК, %  </a:t>
            </a:r>
            <a:endParaRPr lang="ru-RU" b="1" u="sng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5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5269591"/>
              </p:ext>
            </p:extLst>
          </p:nvPr>
        </p:nvGraphicFramePr>
        <p:xfrm>
          <a:off x="5364088" y="692696"/>
          <a:ext cx="3424981" cy="5724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4981"/>
              </a:tblGrid>
              <a:tr h="58198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ru-RU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ПЕРВИЧНОЕ ЧКВ</a:t>
                      </a:r>
                      <a:endParaRPr lang="ru-RU" sz="2400" b="1" i="0" u="none" strike="noStrike" dirty="0" smtClean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sng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ПОНЕДЕЛЬНИК, ПЯТНИЦА</a:t>
                      </a:r>
                      <a:endParaRPr lang="ru-RU" sz="1800" b="1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г. Уфа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Архангельский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Бирский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Благоварский</a:t>
                      </a:r>
                      <a:endParaRPr lang="ru-RU" sz="1800" b="1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Благовещенский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Буздякский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Давлекановский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Иглинский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Кармаскалинский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Кушнаренковский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Чекмагушевский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Нуримановский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Чишминский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Уфимский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:\Users\1\Desktop\РСЦ 1 ИТОГИ 2016\рсц_чк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5529"/>
            <a:ext cx="4176464" cy="537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118483"/>
              </p:ext>
            </p:extLst>
          </p:nvPr>
        </p:nvGraphicFramePr>
        <p:xfrm>
          <a:off x="0" y="768980"/>
          <a:ext cx="5148064" cy="736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8064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Приказ МЗ РБ № 2282-Д  от 26.07.2016 г.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"О совершенствовании организации оказания медицинской</a:t>
                      </a:r>
                      <a:r>
                        <a:rPr lang="ru-RU" sz="1600" b="1" u="none" strike="noStrike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 помощи больным с ССЗ в РБ"</a:t>
                      </a:r>
                      <a:endParaRPr lang="ru-RU" sz="1600" b="1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Двойная волна 7"/>
          <p:cNvSpPr/>
          <p:nvPr/>
        </p:nvSpPr>
        <p:spPr>
          <a:xfrm>
            <a:off x="208475" y="116632"/>
            <a:ext cx="8784975" cy="508252"/>
          </a:xfrm>
          <a:prstGeom prst="doubleWave">
            <a:avLst/>
          </a:prstGeom>
          <a:gradFill flip="none" rotWithShape="1">
            <a:gsLst>
              <a:gs pos="8000">
                <a:srgbClr val="9900FF"/>
              </a:gs>
              <a:gs pos="22000">
                <a:srgbClr val="5400A8"/>
              </a:gs>
              <a:gs pos="39000">
                <a:srgbClr val="45706B"/>
              </a:gs>
              <a:gs pos="62000">
                <a:srgbClr val="36DA32"/>
              </a:gs>
            </a:gsLst>
            <a:lin ang="2700000" scaled="1"/>
            <a:tileRect/>
          </a:gradFill>
          <a:ln>
            <a:solidFill>
              <a:srgbClr val="36D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Зона ответственности РСЦ № 1 ГБУЗ РБ БСМП г. Уфа по ОКС</a:t>
            </a:r>
          </a:p>
        </p:txBody>
      </p:sp>
    </p:spTree>
    <p:extLst>
      <p:ext uri="{BB962C8B-B14F-4D97-AF65-F5344CB8AC3E}">
        <p14:creationId xmlns:p14="http://schemas.microsoft.com/office/powerpoint/2010/main" xmlns="" val="27102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Валера карты\рсц_о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92" y="1415261"/>
            <a:ext cx="4248472" cy="547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 rot="2166816">
            <a:off x="4036663" y="4015685"/>
            <a:ext cx="190432" cy="358391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2166816">
            <a:off x="4139254" y="3367780"/>
            <a:ext cx="190432" cy="42225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2166816">
            <a:off x="4130715" y="3171438"/>
            <a:ext cx="301838" cy="1268291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ПСО № 17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 Учалы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2166816">
            <a:off x="4526762" y="3700972"/>
            <a:ext cx="51421" cy="51620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2166816">
            <a:off x="3862192" y="4231283"/>
            <a:ext cx="51421" cy="51620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rot="2166816">
            <a:off x="4460168" y="3212061"/>
            <a:ext cx="82588" cy="17296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2166816">
            <a:off x="4620029" y="3212061"/>
            <a:ext cx="82588" cy="17296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 rot="2166816">
            <a:off x="4390866" y="3314539"/>
            <a:ext cx="82588" cy="17296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2166816">
            <a:off x="4511177" y="3868769"/>
            <a:ext cx="82588" cy="17296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2166816">
            <a:off x="4551281" y="3983913"/>
            <a:ext cx="51421" cy="51620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 rot="2166816">
            <a:off x="4551280" y="3833479"/>
            <a:ext cx="51421" cy="51620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 rot="2166816">
            <a:off x="4375836" y="3837401"/>
            <a:ext cx="82588" cy="17296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 rot="2166816">
            <a:off x="4456304" y="3829040"/>
            <a:ext cx="82588" cy="17296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rot="2166816">
            <a:off x="4451366" y="3734839"/>
            <a:ext cx="82588" cy="17296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1378990"/>
              </p:ext>
            </p:extLst>
          </p:nvPr>
        </p:nvGraphicFramePr>
        <p:xfrm>
          <a:off x="4745654" y="549653"/>
          <a:ext cx="4398346" cy="6338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8346"/>
              </a:tblGrid>
              <a:tr h="20787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  </a:t>
                      </a: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ОТСРОЧЕННОЕ ЧКВ</a:t>
                      </a:r>
                      <a:endParaRPr lang="ru-RU" sz="2000" b="1" i="0" u="none" strike="noStrike" dirty="0" smtClean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sng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РСЦ </a:t>
                      </a:r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№ 1 ГБУЗ РБ БСМП г. Уфа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Ленинский </a:t>
                      </a:r>
                      <a:r>
                        <a:rPr lang="ru-RU" sz="1300" b="1" u="none" strike="noStrike" dirty="0" smtClean="0">
                          <a:effectLst/>
                        </a:rPr>
                        <a:t>район – пол. </a:t>
                      </a:r>
                      <a:r>
                        <a:rPr lang="ru-RU" sz="1300" b="1" u="none" strike="noStrike" dirty="0">
                          <a:effectLst/>
                        </a:rPr>
                        <a:t>№ 44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 err="1">
                          <a:effectLst/>
                        </a:rPr>
                        <a:t>Демский</a:t>
                      </a:r>
                      <a:r>
                        <a:rPr lang="ru-RU" sz="1300" b="1" u="none" strike="noStrike" dirty="0">
                          <a:effectLst/>
                        </a:rPr>
                        <a:t> </a:t>
                      </a:r>
                      <a:r>
                        <a:rPr lang="ru-RU" sz="1300" b="1" u="none" strike="noStrike" dirty="0" smtClean="0">
                          <a:effectLst/>
                        </a:rPr>
                        <a:t>район – пол. </a:t>
                      </a:r>
                      <a:r>
                        <a:rPr lang="ru-RU" sz="1300" b="1" u="none" strike="noStrike" dirty="0">
                          <a:effectLst/>
                        </a:rPr>
                        <a:t>№ 47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Кировский </a:t>
                      </a:r>
                      <a:r>
                        <a:rPr lang="ru-RU" sz="1300" b="1" u="none" strike="noStrike" dirty="0" smtClean="0">
                          <a:effectLst/>
                        </a:rPr>
                        <a:t>район – пол. </a:t>
                      </a:r>
                      <a:r>
                        <a:rPr lang="ru-RU" sz="1300" b="1" u="none" strike="noStrike" dirty="0">
                          <a:effectLst/>
                        </a:rPr>
                        <a:t>№ 1, 46, 52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ПСО № 1 РБ ГБ № 1 г. Октябрьский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ГБУЗ РБ ГБ № 1 </a:t>
                      </a:r>
                      <a:r>
                        <a:rPr lang="ru-RU" sz="1300" b="1" u="none" strike="noStrike" dirty="0" err="1">
                          <a:effectLst/>
                        </a:rPr>
                        <a:t>г.Октябрьский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effectLst/>
                        </a:rPr>
                        <a:t>Бижбулякская</a:t>
                      </a:r>
                      <a:r>
                        <a:rPr lang="ru-RU" sz="1300" b="1" u="none" strike="noStrike" dirty="0"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effectLst/>
                        </a:rPr>
                        <a:t>Ермекеевская</a:t>
                      </a:r>
                      <a:r>
                        <a:rPr lang="ru-RU" sz="1300" b="1" u="none" strike="noStrike" dirty="0"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ПСО № 2 ГБУЗ РБ Белорецкая ЦРКБ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ГБУЗ РБ Белорецкая ЦРКБ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effectLst/>
                        </a:rPr>
                        <a:t>Бурзянская</a:t>
                      </a:r>
                      <a:r>
                        <a:rPr lang="ru-RU" sz="1300" b="1" u="none" strike="noStrike" dirty="0"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effectLst/>
                        </a:rPr>
                        <a:t>Аскаровская</a:t>
                      </a:r>
                      <a:r>
                        <a:rPr lang="ru-RU" sz="1300" b="1" u="none" strike="noStrike" dirty="0">
                          <a:effectLst/>
                        </a:rPr>
                        <a:t> ЦРБ (</a:t>
                      </a:r>
                      <a:r>
                        <a:rPr lang="ru-RU" sz="1300" b="1" u="none" strike="noStrike" dirty="0" err="1" smtClean="0">
                          <a:effectLst/>
                        </a:rPr>
                        <a:t>Абзелиловский</a:t>
                      </a:r>
                      <a:r>
                        <a:rPr lang="ru-RU" sz="1300" b="1" u="none" strike="noStrike" dirty="0" smtClean="0">
                          <a:effectLst/>
                        </a:rPr>
                        <a:t>)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 err="1" smtClean="0">
                          <a:effectLst/>
                        </a:rPr>
                        <a:t>г.Межгорье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sng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ПСО № 17 ГБУЗ </a:t>
                      </a:r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РБ Учалинская ЦРБ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Учалинская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ПСО № 3 ГБУЗ РБ ГКБ №18 г. Уфа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Благовещенская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Нуримановская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Кушнаренковская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Чекмагушевская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Кармаскалинская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Советский 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р-н – ГКБ № 5, пол. № 40, 51,50,33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Орджоникидзевский р-н – ГКБ № 10, № 18, пол.№ 2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Октябрьский 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р-н – пол.№ 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ФГБУЗ 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Пол. 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Уфимского НЦ РАН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ПСО №  4 ГБУЗ РБ </a:t>
                      </a:r>
                      <a:r>
                        <a:rPr lang="ru-RU" sz="1300" b="1" u="sng" strike="noStrike" dirty="0" err="1">
                          <a:solidFill>
                            <a:srgbClr val="6600FF"/>
                          </a:solidFill>
                          <a:effectLst/>
                        </a:rPr>
                        <a:t>Туймазинская</a:t>
                      </a:r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 ЦРБ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Туймазинская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Бакалинская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Шаранская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Двойная волна 27"/>
          <p:cNvSpPr/>
          <p:nvPr/>
        </p:nvSpPr>
        <p:spPr>
          <a:xfrm>
            <a:off x="100172" y="84408"/>
            <a:ext cx="8784975" cy="508252"/>
          </a:xfrm>
          <a:prstGeom prst="doubleWave">
            <a:avLst/>
          </a:prstGeom>
          <a:gradFill flip="none" rotWithShape="1">
            <a:gsLst>
              <a:gs pos="8000">
                <a:srgbClr val="9900FF"/>
              </a:gs>
              <a:gs pos="22000">
                <a:srgbClr val="5400A8"/>
              </a:gs>
              <a:gs pos="39000">
                <a:srgbClr val="45706B"/>
              </a:gs>
              <a:gs pos="62000">
                <a:srgbClr val="36DA32"/>
              </a:gs>
            </a:gsLst>
            <a:lin ang="2700000" scaled="1"/>
            <a:tileRect/>
          </a:gradFill>
          <a:ln>
            <a:solidFill>
              <a:srgbClr val="36D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Зона ответственности РСЦ № 1 ГБУЗ РБ БСМП г. Уфа по ОКС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1834549"/>
              </p:ext>
            </p:extLst>
          </p:nvPr>
        </p:nvGraphicFramePr>
        <p:xfrm>
          <a:off x="0" y="768980"/>
          <a:ext cx="4932040" cy="736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2040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Приказ МЗ РБ № 2282-Д  от 26.07.2016 г.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"О совершенствовании организации оказания медицинской</a:t>
                      </a:r>
                      <a:r>
                        <a:rPr lang="ru-RU" sz="1600" b="1" u="none" strike="noStrike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 помощи больным с ССЗ в РБ"</a:t>
                      </a:r>
                      <a:endParaRPr lang="ru-RU" sz="1600" b="1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63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11351</TotalTime>
  <Words>991</Words>
  <Application>Microsoft Office PowerPoint</Application>
  <PresentationFormat>Экран (4:3)</PresentationFormat>
  <Paragraphs>277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Число коронарографий, проведенных пациентам из ПСО  в ГБУЗ РБ БСМП  г. Уфа  за 6 мес. 2018 гг.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Летальность от ОНМК за 12 мес. 2015/2016 гг., %</dc:title>
  <dc:creator>1</dc:creator>
  <cp:lastModifiedBy>Статистик</cp:lastModifiedBy>
  <cp:revision>2168</cp:revision>
  <cp:lastPrinted>2018-08-22T04:01:15Z</cp:lastPrinted>
  <dcterms:created xsi:type="dcterms:W3CDTF">2017-02-07T07:13:23Z</dcterms:created>
  <dcterms:modified xsi:type="dcterms:W3CDTF">2018-09-21T08:08:33Z</dcterms:modified>
</cp:coreProperties>
</file>