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theme/themeOverride28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rawings/drawing3.xml" ContentType="application/vnd.openxmlformats-officedocument.drawingml.chartshapes+xml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theme/themeOverride29.xml" ContentType="application/vnd.openxmlformats-officedocument.themeOverr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27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5"/>
  </p:notesMasterIdLst>
  <p:handoutMasterIdLst>
    <p:handoutMasterId r:id="rId26"/>
  </p:handoutMasterIdLst>
  <p:sldIdLst>
    <p:sldId id="1030" r:id="rId2"/>
    <p:sldId id="948" r:id="rId3"/>
    <p:sldId id="1081" r:id="rId4"/>
    <p:sldId id="919" r:id="rId5"/>
    <p:sldId id="1110" r:id="rId6"/>
    <p:sldId id="1028" r:id="rId7"/>
    <p:sldId id="1112" r:id="rId8"/>
    <p:sldId id="742" r:id="rId9"/>
    <p:sldId id="1125" r:id="rId10"/>
    <p:sldId id="982" r:id="rId11"/>
    <p:sldId id="1105" r:id="rId12"/>
    <p:sldId id="1106" r:id="rId13"/>
    <p:sldId id="1124" r:id="rId14"/>
    <p:sldId id="1123" r:id="rId15"/>
    <p:sldId id="971" r:id="rId16"/>
    <p:sldId id="741" r:id="rId17"/>
    <p:sldId id="1128" r:id="rId18"/>
    <p:sldId id="1111" r:id="rId19"/>
    <p:sldId id="1113" r:id="rId20"/>
    <p:sldId id="1114" r:id="rId21"/>
    <p:sldId id="1076" r:id="rId22"/>
    <p:sldId id="1025" r:id="rId23"/>
    <p:sldId id="6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FF"/>
    <a:srgbClr val="0000FF"/>
    <a:srgbClr val="C5FFE2"/>
    <a:srgbClr val="99FFCC"/>
    <a:srgbClr val="99FF33"/>
    <a:srgbClr val="00CC00"/>
    <a:srgbClr val="99FF99"/>
    <a:srgbClr val="990099"/>
    <a:srgbClr val="C78FFF"/>
    <a:srgbClr val="DEB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977" autoAdjust="0"/>
  </p:normalViewPr>
  <p:slideViewPr>
    <p:cSldViewPr>
      <p:cViewPr>
        <p:scale>
          <a:sx n="70" d="100"/>
          <a:sy n="70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3.xlsx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4.xlsx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5.xlsx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2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7.xlsx"/><Relationship Id="rId1" Type="http://schemas.openxmlformats.org/officeDocument/2006/relationships/themeOverride" Target="../theme/themeOverride26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8.xlsx"/><Relationship Id="rId1" Type="http://schemas.openxmlformats.org/officeDocument/2006/relationships/themeOverride" Target="../theme/themeOverride27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9.xlsx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0.xlsx"/><Relationship Id="rId1" Type="http://schemas.openxmlformats.org/officeDocument/2006/relationships/themeOverride" Target="../theme/themeOverride29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2.xlsx"/><Relationship Id="rId1" Type="http://schemas.openxmlformats.org/officeDocument/2006/relationships/themeOverride" Target="../theme/themeOverride30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935039370078737E-2"/>
          <c:y val="0.13008382464345675"/>
          <c:w val="0.89048501749781273"/>
          <c:h val="0.680232697561422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9.6363193079308674E-3"/>
                  <c:y val="-2.3237410823097274E-3"/>
                </c:manualLayout>
              </c:layout>
              <c:showVal val="1"/>
            </c:dLbl>
            <c:dLbl>
              <c:idx val="1"/>
              <c:layout>
                <c:manualLayout>
                  <c:x val="-1.1486220472440945E-3"/>
                  <c:y val="-4.9884474072952123E-3"/>
                </c:manualLayout>
              </c:layout>
              <c:showVal val="1"/>
            </c:dLbl>
            <c:dLbl>
              <c:idx val="2"/>
              <c:layout>
                <c:manualLayout>
                  <c:x val="-3.14806778838541E-3"/>
                  <c:y val="3.1612165222360436E-3"/>
                </c:manualLayout>
              </c:layout>
              <c:showVal val="1"/>
            </c:dLbl>
            <c:dLbl>
              <c:idx val="3"/>
              <c:layout>
                <c:manualLayout>
                  <c:x val="-2.777777777777901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-1.3888888888889074E-3"/>
                  <c:y val="1.3594743256150985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28.9</c:v>
                </c:pt>
                <c:pt idx="1">
                  <c:v>56.8</c:v>
                </c:pt>
                <c:pt idx="2">
                  <c:v>33.300000000000011</c:v>
                </c:pt>
                <c:pt idx="3">
                  <c:v>36.4</c:v>
                </c:pt>
                <c:pt idx="4">
                  <c:v>26.4</c:v>
                </c:pt>
                <c:pt idx="5">
                  <c:v>47.1</c:v>
                </c:pt>
                <c:pt idx="6">
                  <c:v>37.6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8181FF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1.0140379722169057E-3"/>
                  <c:y val="-9.7133348501187086E-3"/>
                </c:manualLayout>
              </c:layout>
              <c:showVal val="1"/>
            </c:dLbl>
            <c:dLbl>
              <c:idx val="1"/>
              <c:layout>
                <c:manualLayout>
                  <c:x val="6.9917572181882577E-3"/>
                  <c:y val="4.6965308269628749E-3"/>
                </c:manualLayout>
              </c:layout>
              <c:showVal val="1"/>
            </c:dLbl>
            <c:dLbl>
              <c:idx val="2"/>
              <c:layout>
                <c:manualLayout>
                  <c:x val="9.0741469816273748E-3"/>
                  <c:y val="-5.7756376158349196E-3"/>
                </c:manualLayout>
              </c:layout>
              <c:showVal val="1"/>
            </c:dLbl>
            <c:dLbl>
              <c:idx val="3"/>
              <c:layout>
                <c:manualLayout>
                  <c:x val="2.7777777777779024E-3"/>
                  <c:y val="3.6601051014207896E-3"/>
                </c:manualLayout>
              </c:layout>
              <c:showVal val="1"/>
            </c:dLbl>
            <c:dLbl>
              <c:idx val="4"/>
              <c:layout>
                <c:manualLayout>
                  <c:x val="-1.8561779042419631E-3"/>
                  <c:y val="8.1520333705730925E-3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388888888888922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44.1</c:v>
                </c:pt>
                <c:pt idx="1">
                  <c:v>45.2</c:v>
                </c:pt>
                <c:pt idx="2">
                  <c:v>25.4</c:v>
                </c:pt>
                <c:pt idx="3">
                  <c:v>41.4</c:v>
                </c:pt>
                <c:pt idx="4">
                  <c:v>41.8</c:v>
                </c:pt>
                <c:pt idx="5">
                  <c:v>40</c:v>
                </c:pt>
                <c:pt idx="6">
                  <c:v>36.6</c:v>
                </c:pt>
              </c:numCache>
            </c:numRef>
          </c:val>
        </c:ser>
        <c:dLbls/>
        <c:axId val="83296256"/>
        <c:axId val="83297792"/>
      </c:barChart>
      <c:catAx>
        <c:axId val="8329625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3297792"/>
        <c:crosses val="autoZero"/>
        <c:auto val="1"/>
        <c:lblAlgn val="ctr"/>
        <c:lblOffset val="100"/>
      </c:catAx>
      <c:valAx>
        <c:axId val="83297792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3296256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7938990637574249"/>
          <c:y val="0.19408215748068589"/>
          <c:w val="0.41965466546224389"/>
          <c:h val="7.8125777767309751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4.9089716056366098E-2"/>
          <c:y val="0.17712482404462737"/>
          <c:w val="0.94350951501383562"/>
          <c:h val="0.70829667429174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Балонная ангиопластика</c:v>
                </c:pt>
              </c:strCache>
            </c:strRef>
          </c:tx>
          <c:spPr>
            <a:solidFill>
              <a:srgbClr val="9900FF"/>
            </a:solidFill>
          </c:spPr>
          <c:dLbls>
            <c:dLbl>
              <c:idx val="0"/>
              <c:layout>
                <c:manualLayout>
                  <c:x val="1.5755857978953031E-2"/>
                  <c:y val="-3.1502202700589128E-2"/>
                </c:manualLayout>
              </c:layout>
              <c:showVal val="1"/>
            </c:dLbl>
            <c:dLbl>
              <c:idx val="1"/>
              <c:layout>
                <c:manualLayout>
                  <c:x val="1.7975556074534865E-2"/>
                  <c:y val="-1.8517022053073352E-2"/>
                </c:manualLayout>
              </c:layout>
              <c:showVal val="1"/>
            </c:dLbl>
            <c:dLbl>
              <c:idx val="2"/>
              <c:layout>
                <c:manualLayout>
                  <c:x val="2.9210278621119166E-2"/>
                  <c:y val="-2.069104843334550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110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больным из ПСО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2.1386665534348169E-2"/>
                  <c:y val="-2.7985006704812323E-2"/>
                </c:manualLayout>
              </c:layout>
              <c:showVal val="1"/>
            </c:dLbl>
            <c:dLbl>
              <c:idx val="1"/>
              <c:layout>
                <c:manualLayout>
                  <c:x val="1.7975556074534865E-2"/>
                  <c:y val="-5.1623025389708567E-2"/>
                </c:manualLayout>
              </c:layout>
              <c:showVal val="1"/>
            </c:dLbl>
            <c:dLbl>
              <c:idx val="2"/>
              <c:layout>
                <c:manualLayout>
                  <c:x val="2.4669467978642071E-2"/>
                  <c:y val="-2.4829258120014602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Лист1!$D$2:$D$3</c:f>
            </c:numRef>
          </c:val>
        </c:ser>
        <c:dLbls/>
        <c:shape val="cylinder"/>
        <c:axId val="84190720"/>
        <c:axId val="84297216"/>
        <c:axId val="0"/>
      </c:bar3DChart>
      <c:catAx>
        <c:axId val="84190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297216"/>
        <c:crosses val="autoZero"/>
        <c:auto val="1"/>
        <c:lblAlgn val="ctr"/>
        <c:lblOffset val="100"/>
      </c:catAx>
      <c:valAx>
        <c:axId val="84297216"/>
        <c:scaling>
          <c:orientation val="minMax"/>
          <c:max val="2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4190720"/>
        <c:crosses val="autoZero"/>
        <c:crossBetween val="between"/>
        <c:majorUnit val="5200"/>
      </c:valAx>
    </c:plotArea>
    <c:legend>
      <c:legendPos val="t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8.7630835863357487E-2"/>
          <c:y val="9.1040613106720181E-2"/>
          <c:w val="0.53479933193208928"/>
          <c:h val="0.16557139878004276"/>
        </c:manualLayout>
      </c:layout>
      <c:spPr>
        <a:ln>
          <a:solidFill>
            <a:srgbClr val="CC00FF"/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9.189041642052823E-4"/>
          <c:y val="6.7909121208754572E-2"/>
          <c:w val="0.93843739584490427"/>
          <c:h val="0.811725567907420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коронарография</c:v>
                </c:pt>
              </c:strCache>
            </c:strRef>
          </c:tx>
          <c:explosion val="6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0.1024159365669817"/>
                  <c:y val="1.9596588033428428E-2"/>
                </c:manualLayout>
              </c:layout>
              <c:spPr>
                <a:solidFill>
                  <a:srgbClr val="00B05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061102840452907"/>
                  <c:y val="0.13148724215827873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0.15568081436924242"/>
                  <c:y val="-0.21012356651730058"/>
                </c:manualLayout>
              </c:layout>
              <c:spPr>
                <a:solidFill>
                  <a:srgbClr val="00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-4.4487009376731737E-2"/>
                  <c:y val="-0.27628689404880946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-5.9316126808088822E-2"/>
                  <c:y val="-3.1354540853485414E-2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5"/>
              <c:layout>
                <c:manualLayout>
                  <c:x val="0.18531218737369229"/>
                  <c:y val="4.4932353195323904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112</c:v>
                </c:pt>
                <c:pt idx="1">
                  <c:v>30</c:v>
                </c:pt>
                <c:pt idx="2">
                  <c:v>171</c:v>
                </c:pt>
                <c:pt idx="3">
                  <c:v>129</c:v>
                </c:pt>
                <c:pt idx="4">
                  <c:v>0</c:v>
                </c:pt>
                <c:pt idx="5">
                  <c:v>433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perspective val="20"/>
    </c:view3D>
    <c:plotArea>
      <c:layout>
        <c:manualLayout>
          <c:layoutTarget val="inner"/>
          <c:xMode val="edge"/>
          <c:yMode val="edge"/>
          <c:x val="8.603944136456522E-3"/>
          <c:y val="8.759522933542202E-2"/>
          <c:w val="0.93122194986450157"/>
          <c:h val="0.80431073004812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стентирования</c:v>
                </c:pt>
              </c:strCache>
            </c:strRef>
          </c:tx>
          <c:explosion val="6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4.5173850535984356E-2"/>
                  <c:y val="0"/>
                </c:manualLayout>
              </c:layout>
              <c:spPr>
                <a:solidFill>
                  <a:srgbClr val="00B05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4.928717688653856E-2"/>
                  <c:y val="8.5852285430408751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0.13395168452443129"/>
                  <c:y val="-0.14377122160131092"/>
                </c:manualLayout>
              </c:layout>
              <c:spPr>
                <a:solidFill>
                  <a:srgbClr val="00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7.3334221739652802E-2"/>
                  <c:y val="-3.4701161788945896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-0.11613277865527241"/>
                  <c:y val="7.8560611706444308E-2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5"/>
              <c:layout>
                <c:manualLayout>
                  <c:x val="0.19761801149344971"/>
                  <c:y val="3.9462936446615464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</c:v>
                </c:pt>
                <c:pt idx="1">
                  <c:v>14</c:v>
                </c:pt>
                <c:pt idx="2">
                  <c:v>56</c:v>
                </c:pt>
                <c:pt idx="3">
                  <c:v>35</c:v>
                </c:pt>
                <c:pt idx="4">
                  <c:v>0</c:v>
                </c:pt>
                <c:pt idx="5">
                  <c:v>192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210"/>
      <c:perspective val="30"/>
    </c:view3D>
    <c:plotArea>
      <c:layout>
        <c:manualLayout>
          <c:layoutTarget val="inner"/>
          <c:xMode val="edge"/>
          <c:yMode val="edge"/>
          <c:x val="0.29676984543804896"/>
          <c:y val="6.0563049888700475E-2"/>
          <c:w val="0.70323015456195082"/>
          <c:h val="0.93731201887875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79646">
                  <a:lumMod val="50000"/>
                </a:srgbClr>
              </a:solidFill>
            </c:spPr>
          </c:dPt>
          <c:dPt>
            <c:idx val="2"/>
            <c:spPr>
              <a:solidFill>
                <a:srgbClr val="EBFFEB"/>
              </a:solidFill>
              <a:ln>
                <a:solidFill>
                  <a:srgbClr val="00B050"/>
                </a:solidFill>
              </a:ln>
            </c:spPr>
          </c:dPt>
          <c:dLbls>
            <c:dLbl>
              <c:idx val="0"/>
              <c:layout>
                <c:manualLayout>
                  <c:x val="0.24733678581167751"/>
                  <c:y val="-2.2317585301837268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8.7756242572374174E-2"/>
                  <c:y val="9.66109652960047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-0.1058144212932569"/>
                  <c:y val="-8.635462233887433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Стентировано</c:v>
                </c:pt>
                <c:pt idx="1">
                  <c:v>Балонная ангиопластика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329</c:v>
                </c:pt>
                <c:pt idx="1">
                  <c:v>110</c:v>
                </c:pt>
                <c:pt idx="2">
                  <c:v>563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230"/>
      <c:perspective val="30"/>
    </c:view3D>
    <c:plotArea>
      <c:layout>
        <c:manualLayout>
          <c:layoutTarget val="inner"/>
          <c:xMode val="edge"/>
          <c:yMode val="edge"/>
          <c:x val="0.28474459627942578"/>
          <c:y val="6.1726296292698092E-4"/>
          <c:w val="0.70323015456195082"/>
          <c:h val="0.93731201887875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Pt>
            <c:idx val="1"/>
            <c:spPr>
              <a:solidFill>
                <a:srgbClr val="F79646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0.24025821976570508"/>
                  <c:y val="0.22724222289142978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8.7108587261348042E-2"/>
                  <c:y val="-0.11419101778944299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Стентировано ИМ</c:v>
                </c:pt>
                <c:pt idx="1">
                  <c:v>ИМ без стентирования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204</c:v>
                </c:pt>
                <c:pt idx="1">
                  <c:v>186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230"/>
      <c:perspective val="30"/>
    </c:view3D>
    <c:plotArea>
      <c:layout>
        <c:manualLayout>
          <c:layoutTarget val="inner"/>
          <c:xMode val="edge"/>
          <c:yMode val="edge"/>
          <c:x val="0.28474459627942578"/>
          <c:y val="6.1726296292698092E-4"/>
          <c:w val="0.70323015456195082"/>
          <c:h val="0.93731201887875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Pt>
            <c:idx val="1"/>
            <c:spPr>
              <a:solidFill>
                <a:srgbClr val="F79646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0.1667710146403486"/>
                  <c:y val="0.2426636778996383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8.7108587261348042E-2"/>
                  <c:y val="-0.11419101778944299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Стентировано ИМ</c:v>
                </c:pt>
                <c:pt idx="1">
                  <c:v>ИМ без стентирования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</c:v>
                </c:pt>
                <c:pt idx="1">
                  <c:v>92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190"/>
      <c:perspective val="30"/>
    </c:view3D>
    <c:plotArea>
      <c:layout>
        <c:manualLayout>
          <c:layoutTarget val="inner"/>
          <c:xMode val="edge"/>
          <c:yMode val="edge"/>
          <c:x val="0.24555142021256898"/>
          <c:y val="0"/>
          <c:w val="0.75331033177383588"/>
          <c:h val="0.999382742555338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 с П ст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Pt>
            <c:idx val="1"/>
            <c:spPr>
              <a:solidFill>
                <a:srgbClr val="99FFCC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9933FF"/>
              </a:solidFill>
            </c:spPr>
          </c:dPt>
          <c:dLbls>
            <c:dLbl>
              <c:idx val="0"/>
              <c:layout>
                <c:manualLayout>
                  <c:x val="0.22564399566029017"/>
                  <c:y val="0.12577953353228707"/>
                </c:manualLayout>
              </c:layout>
              <c:showPercent val="1"/>
            </c:dLbl>
            <c:dLbl>
              <c:idx val="1"/>
              <c:layout>
                <c:manualLayout>
                  <c:x val="-5.6484121791680213E-2"/>
                  <c:y val="-9.2381075065661872E-3"/>
                </c:manualLayout>
              </c:layout>
              <c:showPercent val="1"/>
            </c:dLbl>
            <c:dLbl>
              <c:idx val="2"/>
              <c:layout>
                <c:manualLayout>
                  <c:x val="-5.1678414332563871E-2"/>
                  <c:y val="-0.11051824577223379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3200" b="1">
                        <a:solidFill>
                          <a:schemeClr val="bg1"/>
                        </a:solidFill>
                      </a:defRPr>
                    </a:pPr>
                    <a:r>
                      <a:rPr lang="ru-RU" sz="3200" dirty="0" smtClean="0"/>
                      <a:t>12</a:t>
                    </a:r>
                    <a:r>
                      <a:rPr lang="ru-RU" sz="3200" dirty="0"/>
                      <a:t>%</a:t>
                    </a:r>
                    <a:endParaRPr lang="ru-RU" dirty="0"/>
                  </a:p>
                </c:rich>
              </c:tx>
              <c:spPr/>
              <c:showPercent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Стентировано </c:v>
                </c:pt>
                <c:pt idx="1">
                  <c:v>Баллонная ангиопластика</c:v>
                </c:pt>
                <c:pt idx="2">
                  <c:v>ТЛТ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</c:v>
                </c:pt>
                <c:pt idx="1">
                  <c:v>55</c:v>
                </c:pt>
                <c:pt idx="2">
                  <c:v>8</c:v>
                </c:pt>
                <c:pt idx="3">
                  <c:v>29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8525809273841E-2"/>
          <c:y val="0.21660310069840041"/>
          <c:w val="0.95084735481583094"/>
          <c:h val="0.518485407880154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CCFF33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4.0741469816272984E-3"/>
                  <c:y val="-5.4074862118200393E-3"/>
                </c:manualLayout>
              </c:layout>
              <c:showVal val="1"/>
            </c:dLbl>
            <c:dLbl>
              <c:idx val="1"/>
              <c:layout>
                <c:manualLayout>
                  <c:x val="-1.5037510936132984E-2"/>
                  <c:y val="-4.2999452277427591E-4"/>
                </c:manualLayout>
              </c:layout>
              <c:showVal val="1"/>
            </c:dLbl>
            <c:dLbl>
              <c:idx val="2"/>
              <c:layout>
                <c:manualLayout>
                  <c:x val="-3.1480677883854009E-3"/>
                  <c:y val="3.1612165222360379E-3"/>
                </c:manualLayout>
              </c:layout>
              <c:showVal val="1"/>
            </c:dLbl>
            <c:dLbl>
              <c:idx val="3"/>
              <c:layout>
                <c:manualLayout>
                  <c:x val="-8.3333333333333367E-3"/>
                  <c:y val="7.0590169277142695E-3"/>
                </c:manualLayout>
              </c:layout>
              <c:showVal val="1"/>
            </c:dLbl>
            <c:dLbl>
              <c:idx val="4"/>
              <c:layout>
                <c:manualLayout>
                  <c:x val="-6.9444444444444458E-3"/>
                  <c:y val="1.07550357290541E-2"/>
                </c:manualLayout>
              </c:layout>
              <c:showVal val="1"/>
            </c:dLbl>
            <c:dLbl>
              <c:idx val="5"/>
              <c:layout>
                <c:manualLayout>
                  <c:x val="-9.7222222222222224E-3"/>
                  <c:y val="4.5583726537840779E-3"/>
                </c:manualLayout>
              </c:layout>
              <c:showVal val="1"/>
            </c:dLbl>
            <c:dLbl>
              <c:idx val="6"/>
              <c:layout>
                <c:manualLayout>
                  <c:x val="-1.3888888888887929E-3"/>
                  <c:y val="-4.5583726537840779E-3"/>
                </c:manualLayout>
              </c:layout>
              <c:showVal val="1"/>
            </c:dLbl>
            <c:dLbl>
              <c:idx val="7"/>
              <c:layout>
                <c:manualLayout>
                  <c:x val="-9.7222222222222224E-3"/>
                  <c:y val="-1.8233490615136252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86.3</c:v>
                </c:pt>
                <c:pt idx="1">
                  <c:v>75.599999999999994</c:v>
                </c:pt>
                <c:pt idx="2">
                  <c:v>87.7</c:v>
                </c:pt>
                <c:pt idx="3">
                  <c:v>79.5</c:v>
                </c:pt>
                <c:pt idx="4">
                  <c:v>76.099999999999994</c:v>
                </c:pt>
                <c:pt idx="5">
                  <c:v>75.3</c:v>
                </c:pt>
                <c:pt idx="6">
                  <c:v>81.099999999999994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E9FFAB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9.241032370953634E-5"/>
                  <c:y val="1.2008159916177031E-2"/>
                </c:manualLayout>
              </c:layout>
              <c:showVal val="1"/>
            </c:dLbl>
            <c:dLbl>
              <c:idx val="1"/>
              <c:layout>
                <c:manualLayout>
                  <c:x val="5.3573178727373489E-3"/>
                  <c:y val="-1.4710411846893224E-3"/>
                </c:manualLayout>
              </c:layout>
              <c:showVal val="1"/>
            </c:dLbl>
            <c:dLbl>
              <c:idx val="2"/>
              <c:layout>
                <c:manualLayout>
                  <c:x val="-3.4258530183726532E-3"/>
                  <c:y val="-1.092953164889311E-2"/>
                </c:manualLayout>
              </c:layout>
              <c:showVal val="1"/>
            </c:dLbl>
            <c:dLbl>
              <c:idx val="3"/>
              <c:layout>
                <c:manualLayout>
                  <c:x val="6.3255765617184646E-3"/>
                  <c:y val="8.2183520199525933E-3"/>
                </c:manualLayout>
              </c:layout>
              <c:showVal val="1"/>
            </c:dLbl>
            <c:dLbl>
              <c:idx val="4"/>
              <c:layout>
                <c:manualLayout>
                  <c:x val="1.3888888888888894E-3"/>
                  <c:y val="9.7068427966258202E-4"/>
                </c:manualLayout>
              </c:layout>
              <c:showVal val="1"/>
            </c:dLbl>
            <c:dLbl>
              <c:idx val="5"/>
              <c:layout>
                <c:manualLayout>
                  <c:x val="-1.3888888888887877E-3"/>
                  <c:y val="-1.0307433404443801E-2"/>
                </c:manualLayout>
              </c:layout>
              <c:showVal val="1"/>
            </c:dLbl>
            <c:dLbl>
              <c:idx val="6"/>
              <c:layout>
                <c:manualLayout>
                  <c:x val="-2.7777777777777796E-3"/>
                  <c:y val="-5.1537167022219013E-3"/>
                </c:manualLayout>
              </c:layout>
              <c:showVal val="1"/>
            </c:dLbl>
            <c:dLbl>
              <c:idx val="7"/>
              <c:layout>
                <c:manualLayout>
                  <c:x val="2.7777777777777835E-3"/>
                  <c:y val="-9.1167453075681089E-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72.5</c:v>
                </c:pt>
                <c:pt idx="1">
                  <c:v>60.1</c:v>
                </c:pt>
                <c:pt idx="2">
                  <c:v>91.4</c:v>
                </c:pt>
                <c:pt idx="3">
                  <c:v>70.2</c:v>
                </c:pt>
                <c:pt idx="4">
                  <c:v>73.2</c:v>
                </c:pt>
                <c:pt idx="5">
                  <c:v>72.599999999999994</c:v>
                </c:pt>
                <c:pt idx="6">
                  <c:v>77.900000000000006</c:v>
                </c:pt>
              </c:numCache>
            </c:numRef>
          </c:val>
        </c:ser>
        <c:dLbls/>
        <c:axId val="88200320"/>
        <c:axId val="88201856"/>
      </c:barChart>
      <c:catAx>
        <c:axId val="8820032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8201856"/>
        <c:crosses val="autoZero"/>
        <c:auto val="1"/>
        <c:lblAlgn val="ctr"/>
        <c:lblOffset val="100"/>
      </c:catAx>
      <c:valAx>
        <c:axId val="88201856"/>
        <c:scaling>
          <c:orientation val="minMax"/>
          <c:max val="100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8200320"/>
        <c:crosses val="autoZero"/>
        <c:crossBetween val="between"/>
        <c:majorUnit val="11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386957567804028"/>
          <c:y val="8.2050707768113074E-2"/>
          <c:w val="0.36130423009070883"/>
          <c:h val="0.13056758653070055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8525809273841E-2"/>
          <c:y val="9.3139270562886664E-2"/>
          <c:w val="0.95031474190726128"/>
          <c:h val="0.582283991940316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DEBDFF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1.379636920384952E-2"/>
                  <c:y val="-5.4074638717657693E-3"/>
                </c:manualLayout>
              </c:layout>
              <c:showVal val="1"/>
            </c:dLbl>
            <c:dLbl>
              <c:idx val="1"/>
              <c:layout>
                <c:manualLayout>
                  <c:x val="-1.0870844269466358E-2"/>
                  <c:y val="-9.0288771360070852E-3"/>
                </c:manualLayout>
              </c:layout>
              <c:showVal val="1"/>
            </c:dLbl>
            <c:dLbl>
              <c:idx val="2"/>
              <c:layout>
                <c:manualLayout>
                  <c:x val="-3.1480677883854035E-3"/>
                  <c:y val="3.1612165222360397E-3"/>
                </c:manualLayout>
              </c:layout>
              <c:showVal val="1"/>
            </c:dLbl>
            <c:dLbl>
              <c:idx val="3"/>
              <c:layout>
                <c:manualLayout>
                  <c:x val="-2.7777777777778945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1.3888888888889249E-3"/>
                  <c:y val="-4.7058494161124134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9.7222222222222224E-3"/>
                  <c:y val="4.0404066112505379E-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  <c:pt idx="7">
                  <c:v>Целевой критерий ПГГ РБ 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</c:v>
                </c:pt>
                <c:pt idx="1">
                  <c:v>50.2</c:v>
                </c:pt>
                <c:pt idx="2">
                  <c:v>17</c:v>
                </c:pt>
                <c:pt idx="3">
                  <c:v>38.700000000000003</c:v>
                </c:pt>
                <c:pt idx="4">
                  <c:v>35.6</c:v>
                </c:pt>
                <c:pt idx="5">
                  <c:v>48.5</c:v>
                </c:pt>
                <c:pt idx="6">
                  <c:v>35.300000000000011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F923F9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F923F9"/>
                </a:solidFill>
              </a:ln>
            </c:spPr>
          </c:dPt>
          <c:dLbls>
            <c:dLbl>
              <c:idx val="0"/>
              <c:layout>
                <c:manualLayout>
                  <c:x val="-4.0743657042869646E-3"/>
                  <c:y val="6.8542403721809824E-3"/>
                </c:manualLayout>
              </c:layout>
              <c:showVal val="1"/>
            </c:dLbl>
            <c:dLbl>
              <c:idx val="1"/>
              <c:layout>
                <c:manualLayout>
                  <c:x val="-6.6666666666666922E-3"/>
                  <c:y val="6.4450319917522684E-3"/>
                </c:manualLayout>
              </c:layout>
              <c:showVal val="1"/>
            </c:dLbl>
            <c:dLbl>
              <c:idx val="2"/>
              <c:layout>
                <c:manualLayout>
                  <c:x val="-6.4807524059487499E-4"/>
                  <c:y val="1.945229643372909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1715741875591381E-2"/>
                </c:manualLayout>
              </c:layout>
              <c:showVal val="1"/>
            </c:dLbl>
            <c:dLbl>
              <c:idx val="4"/>
              <c:layout>
                <c:manualLayout>
                  <c:x val="-4.1666666666666675E-3"/>
                  <c:y val="-8.3877785745643234E-3"/>
                </c:manualLayout>
              </c:layout>
              <c:showVal val="1"/>
            </c:dLbl>
            <c:dLbl>
              <c:idx val="5"/>
              <c:layout>
                <c:manualLayout>
                  <c:x val="-6.9445538057741792E-3"/>
                  <c:y val="-4.2046492163791962E-3"/>
                </c:manualLayout>
              </c:layout>
              <c:showVal val="1"/>
            </c:dLbl>
            <c:dLbl>
              <c:idx val="6"/>
              <c:layout>
                <c:manualLayout>
                  <c:x val="-8.333333333333335E-3"/>
                  <c:y val="3.8542172574342816E-17"/>
                </c:manualLayout>
              </c:layout>
              <c:showVal val="1"/>
            </c:dLbl>
            <c:dLbl>
              <c:idx val="7"/>
              <c:layout>
                <c:manualLayout>
                  <c:x val="6.3497374156128519E-4"/>
                  <c:y val="-2.5063682226517371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5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  <c:pt idx="7">
                  <c:v>Целевой критерий ПГГ РБ 2016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46.5</c:v>
                </c:pt>
                <c:pt idx="1">
                  <c:v>49.5</c:v>
                </c:pt>
                <c:pt idx="2">
                  <c:v>30</c:v>
                </c:pt>
                <c:pt idx="3">
                  <c:v>46.4</c:v>
                </c:pt>
                <c:pt idx="4">
                  <c:v>40.5</c:v>
                </c:pt>
                <c:pt idx="5">
                  <c:v>47.8</c:v>
                </c:pt>
                <c:pt idx="6">
                  <c:v>40.6</c:v>
                </c:pt>
                <c:pt idx="7">
                  <c:v>17</c:v>
                </c:pt>
              </c:numCache>
            </c:numRef>
          </c:val>
        </c:ser>
        <c:dLbls/>
        <c:axId val="88511616"/>
        <c:axId val="88513152"/>
      </c:barChart>
      <c:catAx>
        <c:axId val="8851161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8513152"/>
        <c:crosses val="autoZero"/>
        <c:auto val="1"/>
        <c:lblAlgn val="ctr"/>
        <c:lblOffset val="100"/>
      </c:catAx>
      <c:valAx>
        <c:axId val="88513152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8511616"/>
        <c:crosses val="autoZero"/>
        <c:crossBetween val="between"/>
        <c:majorUnit val="17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2587363917727193E-2"/>
          <c:y val="9.2502282760342294E-2"/>
          <c:w val="0.50342778908390196"/>
          <c:h val="0.10652329806063042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27636713813551084"/>
          <c:y val="0.13545669728188234"/>
          <c:w val="0.42411769709341895"/>
          <c:h val="0.771177095349652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4"/>
          </c:dPt>
          <c:dLbls>
            <c:dLbl>
              <c:idx val="0"/>
              <c:layout>
                <c:manualLayout>
                  <c:x val="-0.14747339955905578"/>
                  <c:y val="0.216167898817360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4.2012300023712111E-2"/>
                  <c:y val="-0.1188261185940354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 4,5 час</c:v>
                </c:pt>
                <c:pt idx="1">
                  <c:v>позднее 24 час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</c:v>
                </c:pt>
                <c:pt idx="1">
                  <c:v>147</c:v>
                </c:pt>
                <c:pt idx="2">
                  <c:v>159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935039370078737E-2"/>
          <c:y val="8.6911315890625354E-2"/>
          <c:w val="0.89048501749781273"/>
          <c:h val="0.618002461660093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6600CC"/>
            </a:solidFill>
            <a:ln>
              <a:solidFill>
                <a:srgbClr val="339966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339966"/>
                </a:solidFill>
              </a:ln>
            </c:spPr>
          </c:dPt>
          <c:dLbls>
            <c:dLbl>
              <c:idx val="0"/>
              <c:layout>
                <c:manualLayout>
                  <c:x val="-9.6363193079308674E-3"/>
                  <c:y val="-2.3237410823097274E-3"/>
                </c:manualLayout>
              </c:layout>
              <c:showVal val="1"/>
            </c:dLbl>
            <c:dLbl>
              <c:idx val="1"/>
              <c:layout>
                <c:manualLayout>
                  <c:x val="-1.1486220472440945E-3"/>
                  <c:y val="-4.9884474072952123E-3"/>
                </c:manualLayout>
              </c:layout>
              <c:showVal val="1"/>
            </c:dLbl>
            <c:dLbl>
              <c:idx val="2"/>
              <c:layout>
                <c:manualLayout>
                  <c:x val="-3.14806778838541E-3"/>
                  <c:y val="3.1612165222360436E-3"/>
                </c:manualLayout>
              </c:layout>
              <c:showVal val="1"/>
            </c:dLbl>
            <c:dLbl>
              <c:idx val="3"/>
              <c:layout>
                <c:manualLayout>
                  <c:x val="-2.777777777777901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-1.3888888888889074E-3"/>
                  <c:y val="1.3594743256150985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2000" b="1" u="sng">
                        <a:solidFill>
                          <a:srgbClr val="FF0000"/>
                        </a:solidFill>
                      </a:defRPr>
                    </a:pPr>
                    <a:r>
                      <a:rPr lang="en-US" sz="2000" smtClean="0"/>
                      <a:t>37,9</a:t>
                    </a:r>
                    <a:r>
                      <a:rPr lang="ru-RU" sz="2000" smtClean="0"/>
                      <a:t>*</a:t>
                    </a:r>
                    <a:endParaRPr lang="en-US" sz="2000"/>
                  </a:p>
                </c:rich>
              </c:tx>
              <c:spPr>
                <a:ln>
                  <a:solidFill>
                    <a:srgbClr val="FF0000"/>
                  </a:solidFill>
                </a:ln>
              </c:spPr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критерий ПГГ РБ-2016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28.9</c:v>
                </c:pt>
                <c:pt idx="1">
                  <c:v>56.8</c:v>
                </c:pt>
                <c:pt idx="2">
                  <c:v>33.300000000000011</c:v>
                </c:pt>
                <c:pt idx="3">
                  <c:v>36.4</c:v>
                </c:pt>
                <c:pt idx="4">
                  <c:v>26.4</c:v>
                </c:pt>
                <c:pt idx="5">
                  <c:v>47.1</c:v>
                </c:pt>
                <c:pt idx="6">
                  <c:v>37.6</c:v>
                </c:pt>
                <c:pt idx="7">
                  <c:v>37.9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B66DFF"/>
            </a:solidFill>
            <a:ln>
              <a:solidFill>
                <a:srgbClr val="F923F9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F923F9"/>
                </a:solidFill>
              </a:ln>
            </c:spPr>
          </c:dPt>
          <c:dLbls>
            <c:dLbl>
              <c:idx val="0"/>
              <c:layout>
                <c:manualLayout>
                  <c:x val="1.0140379722169057E-3"/>
                  <c:y val="-9.7133348501187086E-3"/>
                </c:manualLayout>
              </c:layout>
              <c:showVal val="1"/>
            </c:dLbl>
            <c:dLbl>
              <c:idx val="1"/>
              <c:layout>
                <c:manualLayout>
                  <c:x val="3.3272641473976986E-3"/>
                  <c:y val="-7.3047439173425197E-4"/>
                </c:manualLayout>
              </c:layout>
              <c:showVal val="1"/>
            </c:dLbl>
            <c:dLbl>
              <c:idx val="2"/>
              <c:layout>
                <c:manualLayout>
                  <c:x val="9.0741469816273748E-3"/>
                  <c:y val="-5.7756376158349196E-3"/>
                </c:manualLayout>
              </c:layout>
              <c:showVal val="1"/>
            </c:dLbl>
            <c:dLbl>
              <c:idx val="3"/>
              <c:layout>
                <c:manualLayout>
                  <c:x val="2.7777777777779024E-3"/>
                  <c:y val="3.6601051014207896E-3"/>
                </c:manualLayout>
              </c:layout>
              <c:showVal val="1"/>
            </c:dLbl>
            <c:dLbl>
              <c:idx val="4"/>
              <c:layout>
                <c:manualLayout>
                  <c:x val="-1.8561779042419631E-3"/>
                  <c:y val="8.1520333705730925E-3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3888888888889221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4420363549349216E-2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40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критерий ПГГ РБ-2016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44.1</c:v>
                </c:pt>
                <c:pt idx="1">
                  <c:v>45.2</c:v>
                </c:pt>
                <c:pt idx="2">
                  <c:v>25.4</c:v>
                </c:pt>
                <c:pt idx="3">
                  <c:v>41.4</c:v>
                </c:pt>
                <c:pt idx="4">
                  <c:v>41.8</c:v>
                </c:pt>
                <c:pt idx="5">
                  <c:v>40</c:v>
                </c:pt>
                <c:pt idx="6">
                  <c:v>36.6</c:v>
                </c:pt>
              </c:numCache>
            </c:numRef>
          </c:val>
        </c:ser>
        <c:dLbls/>
        <c:axId val="82506880"/>
        <c:axId val="82508416"/>
      </c:barChart>
      <c:catAx>
        <c:axId val="8250688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2508416"/>
        <c:crosses val="autoZero"/>
        <c:auto val="1"/>
        <c:lblAlgn val="ctr"/>
        <c:lblOffset val="100"/>
      </c:catAx>
      <c:valAx>
        <c:axId val="82508416"/>
        <c:scaling>
          <c:orientation val="minMax"/>
          <c:max val="6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2506880"/>
        <c:crosses val="autoZero"/>
        <c:crossBetween val="between"/>
        <c:majorUnit val="37.9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469473108355848E-2"/>
          <c:y val="3.2744865955064831E-2"/>
          <c:w val="0.41965466546224389"/>
          <c:h val="6.8742361959782255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096298432616171E-2"/>
          <c:y val="0.10873922956744278"/>
          <c:w val="0.95399311023622069"/>
          <c:h val="0.593925720184220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9900FF"/>
            </a:solidFill>
            <a:ln w="12700">
              <a:noFill/>
            </a:ln>
          </c:spPr>
          <c:dPt>
            <c:idx val="0"/>
            <c:spPr>
              <a:solidFill>
                <a:srgbClr val="FF0000"/>
              </a:solidFill>
              <a:ln w="127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38100">
                <a:noFill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9.7222222222222224E-3"/>
                  <c:y val="4.5444461143197114E-3"/>
                </c:manualLayout>
              </c:layout>
              <c:showVal val="1"/>
            </c:dLbl>
            <c:dLbl>
              <c:idx val="3"/>
              <c:layout>
                <c:manualLayout>
                  <c:x val="-1.3377357127192541E-3"/>
                  <c:y val="1.7453809932903422E-2"/>
                </c:manualLayout>
              </c:layout>
              <c:showVal val="1"/>
            </c:dLbl>
            <c:dLbl>
              <c:idx val="4"/>
              <c:layout>
                <c:manualLayout>
                  <c:x val="-1.4703371839959341E-2"/>
                  <c:y val="2.2722230571598392E-3"/>
                </c:manualLayout>
              </c:layout>
              <c:showVal val="1"/>
            </c:dLbl>
            <c:dLbl>
              <c:idx val="5"/>
              <c:layout>
                <c:manualLayout>
                  <c:x val="-2.6754714254385087E-3"/>
                  <c:y val="1.0609867097867583E-3"/>
                </c:manualLayout>
              </c:layout>
              <c:showVal val="1"/>
            </c:dLbl>
            <c:dLbl>
              <c:idx val="6"/>
              <c:layout>
                <c:manualLayout>
                  <c:x val="-2.0027062288134794E-3"/>
                  <c:y val="-2.2126795372495866E-4"/>
                </c:manualLayout>
              </c:layout>
              <c:showVal val="1"/>
            </c:dLbl>
            <c:dLbl>
              <c:idx val="7"/>
              <c:layout>
                <c:manualLayout>
                  <c:x val="-8.0264142763155268E-3"/>
                  <c:y val="4.9868731363034175E-3"/>
                </c:manualLayout>
              </c:layout>
              <c:showVal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</c:v>
                </c:pt>
                <c:pt idx="1">
                  <c:v>ПСО № 1 г. Октябрьский 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РСЦ № 1  БСМП</c:v>
                </c:pt>
                <c:pt idx="7">
                  <c:v>ИТОГО по зоне</c:v>
                </c:pt>
                <c:pt idx="8">
                  <c:v>ЦП ПГГ РБ 2016г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</c:v>
                </c:pt>
                <c:pt idx="1">
                  <c:v>1.2</c:v>
                </c:pt>
                <c:pt idx="2">
                  <c:v>0</c:v>
                </c:pt>
                <c:pt idx="3">
                  <c:v>5.3</c:v>
                </c:pt>
                <c:pt idx="4">
                  <c:v>0.70000000000000007</c:v>
                </c:pt>
                <c:pt idx="5">
                  <c:v>0</c:v>
                </c:pt>
                <c:pt idx="6">
                  <c:v>3.4</c:v>
                </c:pt>
                <c:pt idx="7">
                  <c:v>2.7</c:v>
                </c:pt>
                <c:pt idx="8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DEBDFF"/>
            </a:solidFill>
            <a:ln w="19050">
              <a:solidFill>
                <a:srgbClr val="9933FF"/>
              </a:solidFill>
            </a:ln>
          </c:spPr>
          <c:dPt>
            <c:idx val="0"/>
          </c:dPt>
          <c:dPt>
            <c:idx val="8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9486701327012766E-3"/>
                  <c:y val="-1.321442847685187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3888888888888909E-3"/>
                  <c:y val="2.360809813533202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8.231077307009553E-3"/>
                  <c:y val="-2.360651515083669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2.7777777777777835E-3"/>
                  <c:y val="4.7216196270664064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-5.2997507598233533E-3"/>
                  <c:y val="-5.1195946418207813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7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8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</c:v>
                </c:pt>
                <c:pt idx="1">
                  <c:v>ПСО № 1 г. Октябрьский 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РСЦ № 1  БСМП</c:v>
                </c:pt>
                <c:pt idx="7">
                  <c:v>ИТОГО по зоне</c:v>
                </c:pt>
                <c:pt idx="8">
                  <c:v>ЦП ПГГ РБ 2016г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1">
                  <c:v>3.2</c:v>
                </c:pt>
                <c:pt idx="2">
                  <c:v>6.4</c:v>
                </c:pt>
                <c:pt idx="3">
                  <c:v>4.8</c:v>
                </c:pt>
                <c:pt idx="4">
                  <c:v>0.8</c:v>
                </c:pt>
                <c:pt idx="5">
                  <c:v>0.70000000000000007</c:v>
                </c:pt>
                <c:pt idx="6">
                  <c:v>6.7</c:v>
                </c:pt>
                <c:pt idx="7">
                  <c:v>4.3</c:v>
                </c:pt>
              </c:numCache>
            </c:numRef>
          </c:val>
        </c:ser>
        <c:dLbls/>
        <c:axId val="87722240"/>
        <c:axId val="87848064"/>
      </c:barChart>
      <c:catAx>
        <c:axId val="87722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7848064"/>
        <c:crosses val="autoZero"/>
        <c:auto val="1"/>
        <c:lblAlgn val="ctr"/>
        <c:lblOffset val="100"/>
      </c:catAx>
      <c:valAx>
        <c:axId val="87848064"/>
        <c:scaling>
          <c:orientation val="minMax"/>
          <c:max val="7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7722240"/>
        <c:crosses val="autoZero"/>
        <c:crossBetween val="between"/>
        <c:majorUnit val="18"/>
        <c:minorUnit val="1"/>
      </c:valAx>
    </c:plotArea>
    <c:legend>
      <c:legendPos val="t"/>
      <c:layout>
        <c:manualLayout>
          <c:xMode val="edge"/>
          <c:yMode val="edge"/>
          <c:x val="4.4673420792457785E-2"/>
          <c:y val="3.3003703563920656E-2"/>
          <c:w val="0.57452989123050002"/>
          <c:h val="6.3170331952977332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226815398075242E-2"/>
          <c:y val="0.10942761444167039"/>
          <c:w val="0.91782152230972103"/>
          <c:h val="0.534813653478328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1.4814085739282882E-3"/>
                  <c:y val="8.668973342577603E-4"/>
                </c:manualLayout>
              </c:layout>
              <c:showVal val="1"/>
            </c:dLbl>
            <c:dLbl>
              <c:idx val="1"/>
              <c:layout>
                <c:manualLayout>
                  <c:x val="-2.537620297462823E-3"/>
                  <c:y val="-2.8970425564739956E-3"/>
                </c:manualLayout>
              </c:layout>
              <c:showVal val="1"/>
            </c:dLbl>
            <c:dLbl>
              <c:idx val="2"/>
              <c:layout>
                <c:manualLayout>
                  <c:x val="-3.1480677883854009E-3"/>
                  <c:y val="3.1612165222360379E-3"/>
                </c:manualLayout>
              </c:layout>
              <c:showVal val="1"/>
            </c:dLbl>
            <c:dLbl>
              <c:idx val="3"/>
              <c:layout>
                <c:manualLayout>
                  <c:x val="-1.3888888888889245E-3"/>
                  <c:y val="-1.3070980512924469E-3"/>
                </c:manualLayout>
              </c:layout>
              <c:showVal val="1"/>
            </c:dLbl>
            <c:dLbl>
              <c:idx val="4"/>
              <c:layout>
                <c:manualLayout>
                  <c:x val="-1.2975241193800851E-2"/>
                  <c:y val="-1.1907449512473561E-3"/>
                </c:manualLayout>
              </c:layout>
              <c:showVal val="1"/>
            </c:dLbl>
            <c:dLbl>
              <c:idx val="5"/>
              <c:layout>
                <c:manualLayout>
                  <c:x val="-5.5555555555555558E-3"/>
                  <c:y val="8.365954517533578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0.9</c:v>
                </c:pt>
                <c:pt idx="1">
                  <c:v>1.7</c:v>
                </c:pt>
                <c:pt idx="2">
                  <c:v>1.1000000000000001</c:v>
                </c:pt>
                <c:pt idx="3">
                  <c:v>1.9000000000000001</c:v>
                </c:pt>
                <c:pt idx="4">
                  <c:v>2.2000000000000002</c:v>
                </c:pt>
                <c:pt idx="5">
                  <c:v>1.2</c:v>
                </c:pt>
                <c:pt idx="6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 </c:v>
                </c:pt>
              </c:strCache>
            </c:strRef>
          </c:tx>
          <c:spPr>
            <a:solidFill>
              <a:srgbClr val="CCFF33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7.0369641294838409E-3"/>
                  <c:y val="6.8543782661347726E-3"/>
                </c:manualLayout>
              </c:layout>
              <c:showVal val="1"/>
            </c:dLbl>
            <c:dLbl>
              <c:idx val="1"/>
              <c:layout>
                <c:manualLayout>
                  <c:x val="4.4444133374394578E-3"/>
                  <c:y val="-1.4709889280530883E-3"/>
                </c:manualLayout>
              </c:layout>
              <c:showVal val="1"/>
            </c:dLbl>
            <c:dLbl>
              <c:idx val="2"/>
              <c:layout>
                <c:manualLayout>
                  <c:x val="9.0741469816273748E-3"/>
                  <c:y val="-5.7756376158349066E-3"/>
                </c:manualLayout>
              </c:layout>
              <c:showVal val="1"/>
            </c:dLbl>
            <c:dLbl>
              <c:idx val="3"/>
              <c:layout>
                <c:manualLayout>
                  <c:x val="2.7777777777778932E-3"/>
                  <c:y val="3.6601051014207853E-3"/>
                </c:manualLayout>
              </c:layout>
              <c:showVal val="1"/>
            </c:dLbl>
            <c:dLbl>
              <c:idx val="4"/>
              <c:layout>
                <c:manualLayout>
                  <c:x val="8.1215631353207321E-4"/>
                  <c:y val="3.3819181894481787E-3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2.7217170517144552E-4"/>
                  <c:y val="-3.78250647344710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u="sng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1.6</c:v>
                </c:pt>
                <c:pt idx="1">
                  <c:v>1.1000000000000001</c:v>
                </c:pt>
                <c:pt idx="2">
                  <c:v>1.3</c:v>
                </c:pt>
                <c:pt idx="3">
                  <c:v>1.9000000000000001</c:v>
                </c:pt>
                <c:pt idx="4">
                  <c:v>3.2</c:v>
                </c:pt>
                <c:pt idx="5">
                  <c:v>0.30000000000000004</c:v>
                </c:pt>
                <c:pt idx="6">
                  <c:v>1.3</c:v>
                </c:pt>
              </c:numCache>
            </c:numRef>
          </c:val>
        </c:ser>
        <c:dLbls/>
        <c:axId val="89337856"/>
        <c:axId val="89339392"/>
      </c:barChart>
      <c:catAx>
        <c:axId val="8933785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9339392"/>
        <c:crosses val="autoZero"/>
        <c:auto val="1"/>
        <c:lblAlgn val="ctr"/>
        <c:lblOffset val="100"/>
      </c:catAx>
      <c:valAx>
        <c:axId val="89339392"/>
        <c:scaling>
          <c:orientation val="minMax"/>
          <c:max val="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9337856"/>
        <c:crosses val="autoZero"/>
        <c:crossBetween val="between"/>
        <c:majorUnit val="8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6783021675612713E-2"/>
          <c:y val="9.4562661836177564E-2"/>
          <c:w val="0.49245825889580835"/>
          <c:h val="9.5828461246583216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080927384076993E-2"/>
          <c:y val="0.17082573605491128"/>
          <c:w val="0.95084735481583094"/>
          <c:h val="0.553655598913735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 </c:v>
                </c:pt>
              </c:strCache>
            </c:strRef>
          </c:tx>
          <c:spPr>
            <a:solidFill>
              <a:srgbClr val="99FF99"/>
            </a:solidFill>
            <a:ln>
              <a:solidFill>
                <a:srgbClr val="339966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</c:v>
                </c:pt>
                <c:pt idx="1">
                  <c:v>13.7</c:v>
                </c:pt>
                <c:pt idx="2">
                  <c:v>10.8</c:v>
                </c:pt>
                <c:pt idx="3">
                  <c:v>11.5</c:v>
                </c:pt>
                <c:pt idx="4">
                  <c:v>13.3</c:v>
                </c:pt>
                <c:pt idx="5">
                  <c:v>15.1</c:v>
                </c:pt>
                <c:pt idx="6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 </c:v>
                </c:pt>
              </c:strCache>
            </c:strRef>
          </c:tx>
          <c:spPr>
            <a:solidFill>
              <a:srgbClr val="C78FFF"/>
            </a:solidFill>
            <a:ln>
              <a:solidFill>
                <a:srgbClr val="F923F9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9.5</c:v>
                </c:pt>
                <c:pt idx="1">
                  <c:v>13.2</c:v>
                </c:pt>
                <c:pt idx="2">
                  <c:v>12.3</c:v>
                </c:pt>
                <c:pt idx="3">
                  <c:v>15</c:v>
                </c:pt>
                <c:pt idx="4">
                  <c:v>6.8</c:v>
                </c:pt>
                <c:pt idx="5">
                  <c:v>11.2</c:v>
                </c:pt>
                <c:pt idx="6">
                  <c:v>11.7</c:v>
                </c:pt>
              </c:numCache>
            </c:numRef>
          </c:val>
        </c:ser>
        <c:dLbls/>
        <c:axId val="89312640"/>
        <c:axId val="89477888"/>
      </c:barChart>
      <c:catAx>
        <c:axId val="8931264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9477888"/>
        <c:crosses val="autoZero"/>
        <c:auto val="1"/>
        <c:lblAlgn val="ctr"/>
        <c:lblOffset val="100"/>
      </c:catAx>
      <c:valAx>
        <c:axId val="89477888"/>
        <c:scaling>
          <c:orientation val="minMax"/>
          <c:max val="27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9312640"/>
        <c:crosses val="autoZero"/>
        <c:crossBetween val="between"/>
        <c:majorUnit val="32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7927091430288824"/>
          <c:y val="0.22695038840682633"/>
          <c:w val="0.39216121770831297"/>
          <c:h val="7.7554785287658121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831036745406882E-2"/>
          <c:y val="0.20909589456192976"/>
          <c:w val="0.95515255905511809"/>
          <c:h val="0.573659036800014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339966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8.8000000000000007</c:v>
                </c:pt>
                <c:pt idx="1">
                  <c:v>15.3</c:v>
                </c:pt>
                <c:pt idx="2">
                  <c:v>11.8</c:v>
                </c:pt>
                <c:pt idx="3">
                  <c:v>8.1</c:v>
                </c:pt>
                <c:pt idx="4">
                  <c:v>8.4</c:v>
                </c:pt>
                <c:pt idx="5">
                  <c:v>13.9</c:v>
                </c:pt>
                <c:pt idx="6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ysClr val="window" lastClr="FFFFFF"/>
            </a:solidFill>
            <a:ln w="38100">
              <a:solidFill>
                <a:srgbClr val="9933FF"/>
              </a:solidFill>
            </a:ln>
          </c:spPr>
          <c:dPt>
            <c:idx val="0"/>
          </c:dPt>
          <c:dLbls>
            <c:dLbl>
              <c:idx val="2"/>
              <c:layout>
                <c:manualLayout>
                  <c:x val="8.0476998364268065E-3"/>
                  <c:y val="3.485837344791035E-3"/>
                </c:manualLayout>
              </c:layout>
              <c:showVal val="1"/>
            </c:dLbl>
            <c:dLbl>
              <c:idx val="5"/>
              <c:layout>
                <c:manualLayout>
                  <c:x val="1.7436577366066002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2.6825666121422682E-3"/>
                  <c:y val="6.97167468958207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10.5</c:v>
                </c:pt>
                <c:pt idx="1">
                  <c:v>17.2</c:v>
                </c:pt>
                <c:pt idx="2">
                  <c:v>11.4</c:v>
                </c:pt>
                <c:pt idx="3">
                  <c:v>13.4</c:v>
                </c:pt>
                <c:pt idx="4">
                  <c:v>5.3</c:v>
                </c:pt>
                <c:pt idx="5">
                  <c:v>11.2</c:v>
                </c:pt>
                <c:pt idx="6">
                  <c:v>11.5</c:v>
                </c:pt>
              </c:numCache>
            </c:numRef>
          </c:val>
        </c:ser>
        <c:dLbls/>
        <c:axId val="91526272"/>
        <c:axId val="91528192"/>
      </c:barChart>
      <c:catAx>
        <c:axId val="9152627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91528192"/>
        <c:crosses val="autoZero"/>
        <c:auto val="1"/>
        <c:lblAlgn val="ctr"/>
        <c:lblOffset val="100"/>
      </c:catAx>
      <c:valAx>
        <c:axId val="91528192"/>
        <c:scaling>
          <c:orientation val="minMax"/>
          <c:max val="23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1526272"/>
        <c:crosses val="autoZero"/>
        <c:crossBetween val="between"/>
        <c:majorUnit val="24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7066074784042838"/>
          <c:y val="7.855073704874195E-2"/>
          <c:w val="0.49044203628350885"/>
          <c:h val="8.8312453991064244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080927384076993E-2"/>
          <c:y val="0.16776352188177829"/>
          <c:w val="0.95084735481583094"/>
          <c:h val="0.600284429122022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rgbClr val="339966"/>
              </a:solidFill>
            </a:ln>
          </c:spPr>
          <c:dPt>
            <c:idx val="0"/>
          </c:dPt>
          <c:dLbls>
            <c:dLbl>
              <c:idx val="0"/>
              <c:layout>
                <c:manualLayout>
                  <c:x val="-3.890499094871812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42.4</c:v>
                </c:pt>
                <c:pt idx="1">
                  <c:v>31.7</c:v>
                </c:pt>
                <c:pt idx="2">
                  <c:v>24.4</c:v>
                </c:pt>
                <c:pt idx="3">
                  <c:v>48.7</c:v>
                </c:pt>
                <c:pt idx="4">
                  <c:v>59.1</c:v>
                </c:pt>
                <c:pt idx="5">
                  <c:v>29</c:v>
                </c:pt>
                <c:pt idx="6">
                  <c:v>33.4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ysClr val="window" lastClr="FFFFFF"/>
            </a:solidFill>
            <a:ln w="38100">
              <a:solidFill>
                <a:srgbClr val="00CC00"/>
              </a:solidFill>
            </a:ln>
          </c:spPr>
          <c:dPt>
            <c:idx val="0"/>
          </c:dPt>
          <c:dLbls>
            <c:dLbl>
              <c:idx val="3"/>
              <c:layout>
                <c:manualLayout>
                  <c:x val="1.1671497284615438E-2"/>
                  <c:y val="-3.8799985677535541E-17"/>
                </c:manualLayout>
              </c:layout>
              <c:showVal val="1"/>
            </c:dLbl>
            <c:dLbl>
              <c:idx val="4"/>
              <c:layout>
                <c:manualLayout>
                  <c:x val="9.0778312213675629E-3"/>
                  <c:y val="-4.232774607085198E-3"/>
                </c:manualLayout>
              </c:layout>
              <c:showVal val="1"/>
            </c:dLbl>
            <c:dLbl>
              <c:idx val="5"/>
              <c:layout>
                <c:manualLayout>
                  <c:x val="1.1671497284615343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556199637948724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41.9</c:v>
                </c:pt>
                <c:pt idx="1">
                  <c:v>29</c:v>
                </c:pt>
                <c:pt idx="2">
                  <c:v>33.300000000000011</c:v>
                </c:pt>
                <c:pt idx="3">
                  <c:v>35.700000000000003</c:v>
                </c:pt>
                <c:pt idx="4">
                  <c:v>17.899999999999999</c:v>
                </c:pt>
                <c:pt idx="5">
                  <c:v>18.3</c:v>
                </c:pt>
                <c:pt idx="6">
                  <c:v>25.3</c:v>
                </c:pt>
              </c:numCache>
            </c:numRef>
          </c:val>
        </c:ser>
        <c:dLbls/>
        <c:axId val="91484928"/>
        <c:axId val="91486464"/>
      </c:barChart>
      <c:catAx>
        <c:axId val="9148492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91486464"/>
        <c:crosses val="autoZero"/>
        <c:auto val="1"/>
        <c:lblAlgn val="ctr"/>
        <c:lblOffset val="100"/>
      </c:catAx>
      <c:valAx>
        <c:axId val="91486464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1484928"/>
        <c:crosses val="autoZero"/>
        <c:crossBetween val="between"/>
        <c:majorUnit val="165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3352158175235445"/>
          <c:y val="1.8295251693443138E-2"/>
          <c:w val="0.56647841824764567"/>
          <c:h val="0.10723584486847747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288E-2"/>
          <c:y val="6.7670112677538738E-2"/>
          <c:w val="0.94076137134188165"/>
          <c:h val="0.61803659242540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</c:v>
                </c:pt>
                <c:pt idx="1">
                  <c:v>10</c:v>
                </c:pt>
              </c:numCache>
            </c:numRef>
          </c:val>
        </c:ser>
        <c:dLbls/>
        <c:shape val="cylinder"/>
        <c:axId val="91820032"/>
        <c:axId val="91821568"/>
        <c:axId val="0"/>
      </c:bar3DChart>
      <c:catAx>
        <c:axId val="91820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1821568"/>
        <c:crosses val="autoZero"/>
        <c:auto val="1"/>
        <c:lblAlgn val="ctr"/>
        <c:lblOffset val="100"/>
      </c:catAx>
      <c:valAx>
        <c:axId val="91821568"/>
        <c:scaling>
          <c:orientation val="minMax"/>
          <c:max val="4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1820032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9.8199479893180605E-2"/>
          <c:y val="1.8598079745525355E-3"/>
          <c:w val="0.90180052010681944"/>
          <c:h val="0.1543172834597326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632525347821097E-2"/>
          <c:y val="0.37759240519169374"/>
          <c:w val="0.93263056978343406"/>
          <c:h val="0.528982890789912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FF3399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37C19"/>
            </a:solidFill>
            <a:ln>
              <a:solidFill>
                <a:srgbClr val="F79646">
                  <a:lumMod val="20000"/>
                  <a:lumOff val="80000"/>
                </a:srgbClr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06772835805E-2"/>
                  <c:y val="-1.974750390053279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</c:v>
                </c:pt>
                <c:pt idx="1">
                  <c:v>13</c:v>
                </c:pt>
              </c:numCache>
            </c:numRef>
          </c:val>
        </c:ser>
        <c:dLbls/>
        <c:shape val="cylinder"/>
        <c:axId val="92181248"/>
        <c:axId val="92183168"/>
        <c:axId val="0"/>
      </c:bar3DChart>
      <c:catAx>
        <c:axId val="9218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2183168"/>
        <c:crosses val="autoZero"/>
        <c:auto val="1"/>
        <c:lblAlgn val="ctr"/>
        <c:lblOffset val="100"/>
      </c:catAx>
      <c:valAx>
        <c:axId val="92183168"/>
        <c:scaling>
          <c:orientation val="minMax"/>
          <c:max val="2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181248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8.9104398236261581E-2"/>
          <c:y val="0.12972713176796785"/>
          <c:w val="0.84775667002391364"/>
          <c:h val="0.20799591108234355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4113735783027125E-2"/>
          <c:y val="9.2453328960582837E-2"/>
          <c:w val="0.89326377952755898"/>
          <c:h val="0.405558800753715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8181FF"/>
            </a:solidFill>
          </c:spPr>
          <c:dLbls>
            <c:dLbl>
              <c:idx val="0"/>
              <c:layout>
                <c:manualLayout>
                  <c:x val="1.1630328081098526E-2"/>
                  <c:y val="-1.3302654053382186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артерий, ангиопластика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FF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артерий, ангиопластика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4</c:v>
                </c:pt>
              </c:numCache>
            </c:numRef>
          </c:val>
        </c:ser>
        <c:dLbls/>
        <c:shape val="cylinder"/>
        <c:axId val="92151168"/>
        <c:axId val="92435584"/>
        <c:axId val="0"/>
      </c:bar3DChart>
      <c:catAx>
        <c:axId val="92151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2435584"/>
        <c:crosses val="autoZero"/>
        <c:auto val="1"/>
        <c:lblAlgn val="ctr"/>
        <c:lblOffset val="100"/>
      </c:catAx>
      <c:valAx>
        <c:axId val="92435584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151168"/>
        <c:crosses val="autoZero"/>
        <c:crossBetween val="between"/>
        <c:majorUnit val="200"/>
      </c:valAx>
    </c:plotArea>
    <c:legend>
      <c:legendPos val="r"/>
      <c:layout>
        <c:manualLayout>
          <c:xMode val="edge"/>
          <c:yMode val="edge"/>
          <c:x val="0.29590875595328553"/>
          <c:y val="0"/>
          <c:w val="0.62471416344331454"/>
          <c:h val="0.2010217414012137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8261417281319026E-2"/>
          <c:y val="0.16649538690245544"/>
          <c:w val="0.94173855234723025"/>
          <c:h val="0.523056390240220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79646">
                  <a:lumMod val="40000"/>
                  <a:lumOff val="60000"/>
                </a:srgbClr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8</c:v>
                </c:pt>
              </c:numCache>
            </c:numRef>
          </c:val>
        </c:ser>
        <c:dLbls/>
        <c:shape val="cylinder"/>
        <c:axId val="92561792"/>
        <c:axId val="92563328"/>
        <c:axId val="0"/>
      </c:bar3DChart>
      <c:catAx>
        <c:axId val="9256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2563328"/>
        <c:crosses val="autoZero"/>
        <c:auto val="1"/>
        <c:lblAlgn val="ctr"/>
        <c:lblOffset val="100"/>
      </c:catAx>
      <c:valAx>
        <c:axId val="92563328"/>
        <c:scaling>
          <c:orientation val="minMax"/>
          <c:max val="2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561792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0.10397102770125358"/>
          <c:y val="9.5543783488001733E-3"/>
          <c:w val="0.72702868231213491"/>
          <c:h val="0.1359551379548994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288E-2"/>
          <c:y val="0.18370237774034176"/>
          <c:w val="0.94076137134188165"/>
          <c:h val="0.502004163280103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мес 2015</c:v>
                </c:pt>
              </c:strCache>
            </c:strRef>
          </c:tx>
          <c:spPr>
            <a:solidFill>
              <a:srgbClr val="9900CC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тромбоэкстракция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мес 2016</c:v>
                </c:pt>
              </c:strCache>
            </c:strRef>
          </c:tx>
          <c:spPr>
            <a:solidFill>
              <a:srgbClr val="66FFFF"/>
            </a:solidFill>
            <a:ln>
              <a:solidFill>
                <a:srgbClr val="66FF33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тромбоэкстракция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/>
        <c:shape val="cylinder"/>
        <c:axId val="92702592"/>
        <c:axId val="92704128"/>
        <c:axId val="0"/>
      </c:bar3DChart>
      <c:catAx>
        <c:axId val="92702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2704128"/>
        <c:crosses val="autoZero"/>
        <c:auto val="1"/>
        <c:lblAlgn val="ctr"/>
        <c:lblOffset val="100"/>
      </c:catAx>
      <c:valAx>
        <c:axId val="92704128"/>
        <c:scaling>
          <c:orientation val="minMax"/>
          <c:max val="2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702592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0"/>
          <c:y val="6.8335149141134852E-2"/>
          <c:w val="0.97300727269619636"/>
          <c:h val="0.1891640176181141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101893574923095E-2"/>
          <c:y val="2.6010216264797246E-2"/>
          <c:w val="0.95031474190726084"/>
          <c:h val="0.70568956327993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C5FFE2"/>
            </a:solidFill>
          </c:spPr>
          <c:dPt>
            <c:idx val="0"/>
            <c:spPr>
              <a:solidFill>
                <a:srgbClr val="FF0000"/>
              </a:solidFill>
              <a:ln>
                <a:solidFill>
                  <a:srgbClr val="0000FF"/>
                </a:solidFill>
              </a:ln>
            </c:spPr>
          </c:dPt>
          <c:dLbls>
            <c:dLbl>
              <c:idx val="0"/>
              <c:layout>
                <c:manualLayout>
                  <c:x val="-1.0693361338152223E-2"/>
                  <c:y val="9.0888922286393708E-3"/>
                </c:manualLayout>
              </c:layout>
              <c:showVal val="1"/>
            </c:dLbl>
            <c:dLbl>
              <c:idx val="1"/>
              <c:layout>
                <c:manualLayout>
                  <c:x val="-7.0329334318123332E-3"/>
                  <c:y val="-1.3134143306764465E-3"/>
                </c:manualLayout>
              </c:layout>
              <c:showVal val="1"/>
            </c:dLbl>
            <c:dLbl>
              <c:idx val="2"/>
              <c:layout>
                <c:manualLayout>
                  <c:x val="-1.0516492261269416E-2"/>
                  <c:y val="2.8505357554277229E-3"/>
                </c:manualLayout>
              </c:layout>
              <c:showVal val="1"/>
            </c:dLbl>
            <c:dLbl>
              <c:idx val="3"/>
              <c:layout>
                <c:manualLayout>
                  <c:x val="-1.6102713480329047E-3"/>
                  <c:y val="1.4644742756445011E-2"/>
                </c:manualLayout>
              </c:layout>
              <c:showVal val="1"/>
            </c:dLbl>
            <c:dLbl>
              <c:idx val="4"/>
              <c:layout>
                <c:manualLayout>
                  <c:x val="-5.2007987565697023E-3"/>
                  <c:y val="5.2010746243046939E-3"/>
                </c:manualLayout>
              </c:layout>
              <c:showVal val="1"/>
            </c:dLbl>
            <c:dLbl>
              <c:idx val="5"/>
              <c:layout>
                <c:manualLayout>
                  <c:x val="-4.4301758738418409E-5"/>
                  <c:y val="1.3468550818525812E-3"/>
                </c:manualLayout>
              </c:layout>
              <c:showVal val="1"/>
            </c:dLbl>
            <c:dLbl>
              <c:idx val="6"/>
              <c:layout>
                <c:manualLayout>
                  <c:x val="-9.4090518015910538E-3"/>
                  <c:y val="3.6973939507295517E-3"/>
                </c:manualLayout>
              </c:layout>
              <c:showVal val="1"/>
            </c:dLbl>
            <c:dLbl>
              <c:idx val="7"/>
              <c:layout>
                <c:manualLayout>
                  <c:x val="-7.0330077085060221E-3"/>
                  <c:y val="7.9957989191487989E-3"/>
                </c:manualLayout>
              </c:layout>
              <c:showVal val="1"/>
            </c:dLbl>
            <c:dLbl>
              <c:idx val="8"/>
              <c:layout>
                <c:manualLayout>
                  <c:x val="-6.7231396278578104E-3"/>
                  <c:y val="-2.9289485512890037E-2"/>
                </c:manualLayout>
              </c:layout>
              <c:showVal val="1"/>
            </c:dLbl>
            <c:dLbl>
              <c:idx val="9"/>
              <c:layout>
                <c:manualLayout>
                  <c:x val="-8.0677675534293839E-3"/>
                  <c:y val="5.857897102578007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 мониторинга снижения смертности</c:v>
                </c:pt>
                <c:pt idx="1">
                  <c:v>ПСО № 1 г. Октябрьский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ГБУЗ РБ БСМП г Уфа </c:v>
                </c:pt>
                <c:pt idx="7">
                  <c:v>ИТОГО по зоне РСЦ №1</c:v>
                </c:pt>
                <c:pt idx="8">
                  <c:v>целевой критерий ПГГ РБ 2016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</c:v>
                </c:pt>
                <c:pt idx="1">
                  <c:v>24.7</c:v>
                </c:pt>
                <c:pt idx="2">
                  <c:v>38.5</c:v>
                </c:pt>
                <c:pt idx="3">
                  <c:v>33</c:v>
                </c:pt>
                <c:pt idx="4">
                  <c:v>50.9</c:v>
                </c:pt>
                <c:pt idx="5">
                  <c:v>11.8</c:v>
                </c:pt>
                <c:pt idx="6">
                  <c:v>9.7000000000000011</c:v>
                </c:pt>
                <c:pt idx="7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9933FF"/>
            </a:solidFill>
          </c:spPr>
          <c:dPt>
            <c:idx val="0"/>
            <c:spPr>
              <a:solidFill>
                <a:srgbClr val="FF0000"/>
              </a:solidFill>
              <a:ln>
                <a:solidFill>
                  <a:srgbClr val="0000FF"/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7.5475498643206903E-3"/>
                  <c:y val="1.8380881853364848E-4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7321159596464806E-3"/>
                  <c:y val="3.7199952860072147E-3"/>
                </c:manualLayout>
              </c:layout>
              <c:showVal val="1"/>
            </c:dLbl>
            <c:dLbl>
              <c:idx val="2"/>
              <c:layout>
                <c:manualLayout>
                  <c:x val="8.2038990516111344E-3"/>
                  <c:y val="3.950390530317217E-3"/>
                </c:manualLayout>
              </c:layout>
              <c:showVal val="1"/>
            </c:dLbl>
            <c:dLbl>
              <c:idx val="3"/>
              <c:layout>
                <c:manualLayout>
                  <c:x val="1.1097471089723162E-2"/>
                  <c:y val="5.3858059463190609E-3"/>
                </c:manualLayout>
              </c:layout>
              <c:showVal val="1"/>
            </c:dLbl>
            <c:dLbl>
              <c:idx val="4"/>
              <c:layout>
                <c:manualLayout>
                  <c:x val="1.2101651330144059E-2"/>
                  <c:y val="2.9289485512890038E-3"/>
                </c:manualLayout>
              </c:layout>
              <c:showVal val="1"/>
            </c:dLbl>
            <c:dLbl>
              <c:idx val="5"/>
              <c:layout>
                <c:manualLayout>
                  <c:x val="2.7334062326364005E-3"/>
                  <c:y val="-9.5977262134207229E-3"/>
                </c:manualLayout>
              </c:layout>
              <c:showVal val="1"/>
            </c:dLbl>
            <c:dLbl>
              <c:idx val="6"/>
              <c:layout>
                <c:manualLayout>
                  <c:x val="5.4528426409811296E-3"/>
                  <c:y val="2.5680190644569341E-3"/>
                </c:manualLayout>
              </c:layout>
              <c:showVal val="1"/>
            </c:dLbl>
            <c:dLbl>
              <c:idx val="7"/>
              <c:layout>
                <c:manualLayout>
                  <c:x val="6.9444444444444493E-3"/>
                  <c:y val="-7.2831979776795813E-3"/>
                </c:manualLayout>
              </c:layout>
              <c:showVal val="1"/>
            </c:dLbl>
            <c:dLbl>
              <c:idx val="8"/>
              <c:layout>
                <c:manualLayout>
                  <c:x val="-1.2772845847913205E-3"/>
                  <c:y val="-5.8578971025780059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 мониторинга снижения смертности</c:v>
                </c:pt>
                <c:pt idx="1">
                  <c:v>ПСО № 1 г. Октябрьский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ГБУЗ РБ БСМП г Уфа </c:v>
                </c:pt>
                <c:pt idx="7">
                  <c:v>ИТОГО по зоне РСЦ №1</c:v>
                </c:pt>
                <c:pt idx="8">
                  <c:v>целевой критерий ПГГ РБ 2016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25</c:v>
                </c:pt>
                <c:pt idx="1">
                  <c:v>37.1</c:v>
                </c:pt>
                <c:pt idx="2">
                  <c:v>33.9</c:v>
                </c:pt>
                <c:pt idx="3">
                  <c:v>29.7</c:v>
                </c:pt>
                <c:pt idx="4">
                  <c:v>46.7</c:v>
                </c:pt>
                <c:pt idx="5">
                  <c:v>57.1</c:v>
                </c:pt>
                <c:pt idx="6">
                  <c:v>3.2</c:v>
                </c:pt>
                <c:pt idx="7">
                  <c:v>24.6</c:v>
                </c:pt>
                <c:pt idx="8">
                  <c:v>14.4</c:v>
                </c:pt>
              </c:numCache>
            </c:numRef>
          </c:val>
        </c:ser>
        <c:dLbls/>
        <c:axId val="83980672"/>
        <c:axId val="83982208"/>
      </c:barChart>
      <c:catAx>
        <c:axId val="8398067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300" b="1"/>
            </a:pPr>
            <a:endParaRPr lang="ru-RU"/>
          </a:p>
        </c:txPr>
        <c:crossAx val="83982208"/>
        <c:crosses val="autoZero"/>
        <c:auto val="1"/>
        <c:lblAlgn val="ctr"/>
        <c:lblOffset val="100"/>
      </c:catAx>
      <c:valAx>
        <c:axId val="83982208"/>
        <c:scaling>
          <c:orientation val="minMax"/>
          <c:max val="6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980672"/>
        <c:crosses val="autoZero"/>
        <c:crossBetween val="between"/>
        <c:majorUnit val="100"/>
        <c:minorUnit val="5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5.7681358479048164E-2"/>
          <c:y val="6.6919786246718502E-2"/>
          <c:w val="0.42194609759470436"/>
          <c:h val="6.0053823465582662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10"/>
      <c:perspective val="20"/>
    </c:view3D>
    <c:plotArea>
      <c:layout>
        <c:manualLayout>
          <c:layoutTarget val="inner"/>
          <c:xMode val="edge"/>
          <c:yMode val="edge"/>
          <c:x val="0.13645266177327089"/>
          <c:y val="6.3965257185166727E-2"/>
          <c:w val="0.82636604481170828"/>
          <c:h val="0.711102644977072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ЦАГ</c:v>
                </c:pt>
              </c:strCache>
            </c:strRef>
          </c:tx>
          <c:explosion val="4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-0.16268520190838376"/>
                  <c:y val="-0.21721200686169226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1"/>
              <c:layout>
                <c:manualLayout>
                  <c:x val="3.4302432357292301E-2"/>
                  <c:y val="2.2621454150920577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2"/>
              <c:layout>
                <c:manualLayout>
                  <c:x val="8.9668696336852913E-2"/>
                  <c:y val="-0.10805378291101429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3"/>
              <c:layout>
                <c:manualLayout>
                  <c:x val="-1.6756701361478818E-2"/>
                  <c:y val="6.9358255839952615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4"/>
              <c:layout>
                <c:manualLayout>
                  <c:x val="-9.3182230966388169E-2"/>
                  <c:y val="-7.6546400727222089E-2"/>
                </c:manualLayout>
              </c:layout>
              <c:spPr>
                <a:solidFill>
                  <a:srgbClr val="9900FF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5"/>
              <c:layout>
                <c:manualLayout>
                  <c:x val="0.1303160887467455"/>
                  <c:y val="0.1764571932306767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5</c:v>
                </c:pt>
                <c:pt idx="2">
                  <c:v>13</c:v>
                </c:pt>
                <c:pt idx="3">
                  <c:v>7</c:v>
                </c:pt>
                <c:pt idx="4">
                  <c:v>1</c:v>
                </c:pt>
                <c:pt idx="5">
                  <c:v>83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632525347821097E-2"/>
          <c:y val="0.1563797204351032"/>
          <c:w val="0.93613807867501908"/>
          <c:h val="0.703090123824625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2.6793604129455705E-2"/>
                  <c:y val="-2.2758519255436264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125</c:v>
                </c:pt>
                <c:pt idx="1">
                  <c:v>42</c:v>
                </c:pt>
              </c:numCache>
            </c:numRef>
          </c:val>
        </c:ser>
        <c:dLbls/>
        <c:shape val="cylinder"/>
        <c:axId val="93595136"/>
        <c:axId val="93596672"/>
        <c:axId val="0"/>
      </c:bar3DChart>
      <c:catAx>
        <c:axId val="935951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596672"/>
        <c:crosses val="autoZero"/>
        <c:auto val="1"/>
        <c:lblAlgn val="ctr"/>
        <c:lblOffset val="100"/>
      </c:catAx>
      <c:valAx>
        <c:axId val="93596672"/>
        <c:scaling>
          <c:orientation val="minMax"/>
          <c:max val="2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3595136"/>
        <c:crosses val="autoZero"/>
        <c:crossBetween val="between"/>
        <c:majorUnit val="600"/>
      </c:valAx>
    </c:plotArea>
    <c:legend>
      <c:legendPos val="r"/>
      <c:layout>
        <c:manualLayout>
          <c:xMode val="edge"/>
          <c:yMode val="edge"/>
          <c:x val="0.52523681293882685"/>
          <c:y val="0.16717421609239189"/>
          <c:w val="0.43846072624934967"/>
          <c:h val="0.1414191412594368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635415433942893E-2"/>
          <c:y val="0.14506477545582178"/>
          <c:w val="0.95084735481583094"/>
          <c:h val="0.65102484102847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</c:v>
                </c:pt>
              </c:strCache>
            </c:strRef>
          </c:tx>
          <c:spPr>
            <a:solidFill>
              <a:srgbClr val="9900CC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8.2408136482939633E-3"/>
                  <c:y val="2.1671339161924985E-3"/>
                </c:manualLayout>
              </c:layout>
              <c:showVal val="1"/>
            </c:dLbl>
            <c:dLbl>
              <c:idx val="1"/>
              <c:layout>
                <c:manualLayout>
                  <c:x val="-6.704177602799689E-3"/>
                  <c:y val="-4.8684100014587551E-3"/>
                </c:manualLayout>
              </c:layout>
              <c:showVal val="1"/>
            </c:dLbl>
            <c:dLbl>
              <c:idx val="2"/>
              <c:layout>
                <c:manualLayout>
                  <c:x val="-3.1480677883854074E-3"/>
                  <c:y val="3.1612165222360414E-3"/>
                </c:manualLayout>
              </c:layout>
              <c:showVal val="1"/>
            </c:dLbl>
            <c:dLbl>
              <c:idx val="3"/>
              <c:layout>
                <c:manualLayout>
                  <c:x val="-8.0347694086416524E-3"/>
                  <c:y val="9.3981367538835334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2733824398338055E-4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4.1666666666666683E-3"/>
                  <c:y val="7.574332832486377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74.2</c:v>
                </c:pt>
                <c:pt idx="1">
                  <c:v>92.1</c:v>
                </c:pt>
                <c:pt idx="2">
                  <c:v>73.400000000000006</c:v>
                </c:pt>
                <c:pt idx="3">
                  <c:v>67.7</c:v>
                </c:pt>
                <c:pt idx="4">
                  <c:v>26.2</c:v>
                </c:pt>
                <c:pt idx="5">
                  <c:v>82.3</c:v>
                </c:pt>
                <c:pt idx="6">
                  <c:v>73.2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00FFCC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1.481408573928273E-3"/>
                  <c:y val="1.4335567993453869E-3"/>
                </c:manualLayout>
              </c:layout>
              <c:showVal val="1"/>
            </c:dLbl>
            <c:dLbl>
              <c:idx val="1"/>
              <c:layout>
                <c:manualLayout>
                  <c:x val="4.4444133374394578E-3"/>
                  <c:y val="-1.4709889280530902E-3"/>
                </c:manualLayout>
              </c:layout>
              <c:showVal val="1"/>
            </c:dLbl>
            <c:dLbl>
              <c:idx val="2"/>
              <c:layout>
                <c:manualLayout>
                  <c:x val="5.0195093170504537E-3"/>
                  <c:y val="1.442264300081946E-2"/>
                </c:manualLayout>
              </c:layout>
              <c:showVal val="1"/>
            </c:dLbl>
            <c:dLbl>
              <c:idx val="3"/>
              <c:layout>
                <c:manualLayout>
                  <c:x val="1.0999159690336954E-2"/>
                  <c:y val="8.7096875518126171E-3"/>
                </c:manualLayout>
              </c:layout>
              <c:showVal val="1"/>
            </c:dLbl>
            <c:dLbl>
              <c:idx val="4"/>
              <c:layout>
                <c:manualLayout>
                  <c:x val="6.9444444444444501E-3"/>
                  <c:y val="-6.7077575879507306E-3"/>
                </c:manualLayout>
              </c:layout>
              <c:showVal val="1"/>
            </c:dLbl>
            <c:dLbl>
              <c:idx val="5"/>
              <c:layout>
                <c:manualLayout>
                  <c:x val="1.3887795275591577E-3"/>
                  <c:y val="-1.262388805414396E-2"/>
                </c:manualLayout>
              </c:layout>
              <c:showVal val="1"/>
            </c:dLbl>
            <c:dLbl>
              <c:idx val="6"/>
              <c:layout>
                <c:manualLayout>
                  <c:x val="1.3179644073092463E-2"/>
                  <c:y val="1.0099110443315166E-2"/>
                </c:manualLayout>
              </c:layout>
              <c:showVal val="1"/>
            </c:dLbl>
            <c:dLbl>
              <c:idx val="7"/>
              <c:layout>
                <c:manualLayout>
                  <c:x val="1.8921866526132623E-2"/>
                  <c:y val="2.524777610828792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u="none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74.900000000000006</c:v>
                </c:pt>
                <c:pt idx="1">
                  <c:v>55.6</c:v>
                </c:pt>
                <c:pt idx="2">
                  <c:v>73.7</c:v>
                </c:pt>
                <c:pt idx="3">
                  <c:v>63.3</c:v>
                </c:pt>
                <c:pt idx="4">
                  <c:v>19.899999999999999</c:v>
                </c:pt>
                <c:pt idx="5">
                  <c:v>62.1</c:v>
                </c:pt>
                <c:pt idx="6">
                  <c:v>63.8</c:v>
                </c:pt>
              </c:numCache>
            </c:numRef>
          </c:val>
        </c:ser>
        <c:dLbls/>
        <c:axId val="88797184"/>
        <c:axId val="89311488"/>
      </c:barChart>
      <c:catAx>
        <c:axId val="8879718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600" b="1"/>
            </a:pPr>
            <a:endParaRPr lang="ru-RU"/>
          </a:p>
        </c:txPr>
        <c:crossAx val="89311488"/>
        <c:crosses val="autoZero"/>
        <c:auto val="1"/>
        <c:lblAlgn val="ctr"/>
        <c:lblOffset val="100"/>
      </c:catAx>
      <c:valAx>
        <c:axId val="89311488"/>
        <c:scaling>
          <c:orientation val="minMax"/>
          <c:max val="1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88797184"/>
        <c:crosses val="autoZero"/>
        <c:crossBetween val="between"/>
        <c:majorUnit val="1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3466204992989"/>
          <c:y val="7.2760909921898972E-2"/>
          <c:w val="0.5804679511683879"/>
          <c:h val="6.3964346164107358E-2"/>
        </c:manualLayout>
      </c:layout>
      <c:spPr>
        <a:noFill/>
      </c:spPr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550833492846865E-2"/>
          <c:y val="0.10879475729171129"/>
          <c:w val="0.96016896325459367"/>
          <c:h val="0.711757197252815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 </c:v>
                </c:pt>
              </c:strCache>
            </c:strRef>
          </c:tx>
          <c:spPr>
            <a:solidFill>
              <a:srgbClr val="9900CC"/>
            </a:solidFill>
            <a:ln>
              <a:solidFill>
                <a:srgbClr val="0000FF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2.2000000000000002</c:v>
                </c:pt>
                <c:pt idx="1">
                  <c:v>3.4</c:v>
                </c:pt>
                <c:pt idx="2">
                  <c:v>3.8</c:v>
                </c:pt>
                <c:pt idx="3">
                  <c:v>2.7</c:v>
                </c:pt>
                <c:pt idx="4">
                  <c:v>8.5</c:v>
                </c:pt>
                <c:pt idx="5">
                  <c:v>3.6</c:v>
                </c:pt>
                <c:pt idx="6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D96DFF"/>
            </a:solidFill>
            <a:ln>
              <a:solidFill>
                <a:srgbClr val="0000FF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1.9000000000000001</c:v>
                </c:pt>
                <c:pt idx="1">
                  <c:v>1.7</c:v>
                </c:pt>
                <c:pt idx="2">
                  <c:v>2.2000000000000002</c:v>
                </c:pt>
                <c:pt idx="3">
                  <c:v>3.9</c:v>
                </c:pt>
                <c:pt idx="4">
                  <c:v>12.7</c:v>
                </c:pt>
                <c:pt idx="5">
                  <c:v>2.6</c:v>
                </c:pt>
                <c:pt idx="6">
                  <c:v>2.9</c:v>
                </c:pt>
              </c:numCache>
            </c:numRef>
          </c:val>
        </c:ser>
        <c:dLbls/>
        <c:axId val="84169472"/>
        <c:axId val="84171008"/>
      </c:barChart>
      <c:catAx>
        <c:axId val="8416947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4171008"/>
        <c:crosses val="autoZero"/>
        <c:auto val="1"/>
        <c:lblAlgn val="ctr"/>
        <c:lblOffset val="100"/>
      </c:catAx>
      <c:valAx>
        <c:axId val="84171008"/>
        <c:scaling>
          <c:orientation val="minMax"/>
          <c:max val="1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169472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0938334845244158E-2"/>
          <c:y val="0.24849885624878137"/>
          <c:w val="0.6105148888537496"/>
          <c:h val="9.2283523482964189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490923009623808E-2"/>
          <c:y val="3.4550176888144046E-2"/>
          <c:w val="0.95084735481583094"/>
          <c:h val="0.5779498549491751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 </c:v>
                </c:pt>
              </c:strCache>
            </c:strRef>
          </c:tx>
          <c:spPr>
            <a:solidFill>
              <a:srgbClr val="8181FF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2.6852580927384092E-3"/>
                  <c:y val="-1.7792059165167512E-3"/>
                </c:manualLayout>
              </c:layout>
              <c:showVal val="1"/>
            </c:dLbl>
            <c:dLbl>
              <c:idx val="1"/>
              <c:layout>
                <c:manualLayout>
                  <c:x val="-9.4819553805774188E-3"/>
                  <c:y val="-8.6166359752694825E-3"/>
                </c:manualLayout>
              </c:layout>
              <c:showVal val="1"/>
            </c:dLbl>
            <c:dLbl>
              <c:idx val="2"/>
              <c:layout>
                <c:manualLayout>
                  <c:x val="-3.1480677883854074E-3"/>
                  <c:y val="3.1612165222360414E-3"/>
                </c:manualLayout>
              </c:layout>
              <c:showVal val="1"/>
            </c:dLbl>
            <c:dLbl>
              <c:idx val="3"/>
              <c:layout>
                <c:manualLayout>
                  <c:x val="-2.7777777777778984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1.3888888888889265E-3"/>
                  <c:y val="-4.7058494161124134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показатель мониторинга снижения смертности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33.300000000000011</c:v>
                </c:pt>
                <c:pt idx="1">
                  <c:v>60</c:v>
                </c:pt>
                <c:pt idx="2">
                  <c:v>0</c:v>
                </c:pt>
                <c:pt idx="3">
                  <c:v>14.3</c:v>
                </c:pt>
                <c:pt idx="4">
                  <c:v>36.4</c:v>
                </c:pt>
                <c:pt idx="5">
                  <c:v>48.6</c:v>
                </c:pt>
                <c:pt idx="6">
                  <c:v>31.5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923F9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F923F9"/>
                </a:solidFill>
              </a:ln>
            </c:spPr>
          </c:dPt>
          <c:dLbls>
            <c:dLbl>
              <c:idx val="0"/>
              <c:layout>
                <c:manualLayout>
                  <c:x val="-1.2963455490541981E-3"/>
                  <c:y val="6.8543628297402783E-3"/>
                </c:manualLayout>
              </c:layout>
              <c:showVal val="1"/>
            </c:dLbl>
            <c:dLbl>
              <c:idx val="1"/>
              <c:layout>
                <c:manualLayout>
                  <c:x val="4.4444133374394578E-3"/>
                  <c:y val="-1.4709889280530902E-3"/>
                </c:manualLayout>
              </c:layout>
              <c:showVal val="1"/>
            </c:dLbl>
            <c:dLbl>
              <c:idx val="2"/>
              <c:layout>
                <c:manualLayout>
                  <c:x val="-6.2036307961504311E-3"/>
                  <c:y val="2.3110709819393251E-3"/>
                </c:manualLayout>
              </c:layout>
              <c:showVal val="1"/>
            </c:dLbl>
            <c:dLbl>
              <c:idx val="3"/>
              <c:layout>
                <c:manualLayout>
                  <c:x val="3.0157751814851369E-3"/>
                  <c:y val="-1.0522233910055753E-3"/>
                </c:manualLayout>
              </c:layout>
              <c:showVal val="1"/>
            </c:dLbl>
            <c:dLbl>
              <c:idx val="4"/>
              <c:layout>
                <c:manualLayout>
                  <c:x val="-6.4207337474483945E-3"/>
                  <c:y val="-4.1831053356799555E-3"/>
                </c:manualLayout>
              </c:layout>
              <c:showVal val="1"/>
            </c:dLbl>
            <c:dLbl>
              <c:idx val="5"/>
              <c:layout>
                <c:manualLayout>
                  <c:x val="4.1666385032376688E-3"/>
                  <c:y val="-1.6173358022112932E-2"/>
                </c:manualLayout>
              </c:layout>
              <c:showVal val="1"/>
            </c:dLbl>
            <c:dLbl>
              <c:idx val="6"/>
              <c:layout>
                <c:manualLayout>
                  <c:x val="2.7778294107309426E-3"/>
                  <c:y val="4.04333950552823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u="none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показатель мониторинга снижения смертности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12.5</c:v>
                </c:pt>
                <c:pt idx="1">
                  <c:v>50</c:v>
                </c:pt>
                <c:pt idx="2">
                  <c:v>31.3</c:v>
                </c:pt>
                <c:pt idx="3">
                  <c:v>66.7</c:v>
                </c:pt>
                <c:pt idx="4">
                  <c:v>50</c:v>
                </c:pt>
                <c:pt idx="5">
                  <c:v>34.6</c:v>
                </c:pt>
                <c:pt idx="6">
                  <c:v>39.700000000000003</c:v>
                </c:pt>
                <c:pt idx="7">
                  <c:v>25</c:v>
                </c:pt>
              </c:numCache>
            </c:numRef>
          </c:val>
        </c:ser>
        <c:dLbls/>
        <c:axId val="84360192"/>
        <c:axId val="84386560"/>
      </c:barChart>
      <c:catAx>
        <c:axId val="8436019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4386560"/>
        <c:crosses val="autoZero"/>
        <c:auto val="1"/>
        <c:lblAlgn val="ctr"/>
        <c:lblOffset val="100"/>
      </c:catAx>
      <c:valAx>
        <c:axId val="84386560"/>
        <c:scaling>
          <c:orientation val="minMax"/>
          <c:max val="12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360192"/>
        <c:crosses val="autoZero"/>
        <c:crossBetween val="between"/>
        <c:majorUnit val="1118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1969202445486861E-2"/>
          <c:y val="7.2314967869777785E-2"/>
          <c:w val="0.50427909011373573"/>
          <c:h val="9.2013990591435502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550833492846865E-2"/>
          <c:y val="0.10879475729171129"/>
          <c:w val="0.96016896325459367"/>
          <c:h val="0.711757197252815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 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7.5</c:v>
                </c:pt>
                <c:pt idx="1">
                  <c:v>6.8</c:v>
                </c:pt>
                <c:pt idx="2">
                  <c:v>12.3</c:v>
                </c:pt>
                <c:pt idx="3">
                  <c:v>7.1</c:v>
                </c:pt>
                <c:pt idx="4">
                  <c:v>22</c:v>
                </c:pt>
                <c:pt idx="5">
                  <c:v>9</c:v>
                </c:pt>
                <c:pt idx="6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99FF99"/>
            </a:solidFill>
            <a:ln>
              <a:solidFill>
                <a:srgbClr val="0000FF"/>
              </a:solidFill>
            </a:ln>
          </c:spPr>
          <c:dPt>
            <c:idx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8.8000000000000007</c:v>
                </c:pt>
                <c:pt idx="1">
                  <c:v>2.7</c:v>
                </c:pt>
                <c:pt idx="2">
                  <c:v>9.6</c:v>
                </c:pt>
                <c:pt idx="3">
                  <c:v>8.2000000000000011</c:v>
                </c:pt>
                <c:pt idx="4">
                  <c:v>20.7</c:v>
                </c:pt>
                <c:pt idx="5">
                  <c:v>6.6</c:v>
                </c:pt>
                <c:pt idx="6">
                  <c:v>8.2000000000000011</c:v>
                </c:pt>
              </c:numCache>
            </c:numRef>
          </c:val>
        </c:ser>
        <c:dLbls/>
        <c:axId val="84629760"/>
        <c:axId val="84639744"/>
      </c:barChart>
      <c:catAx>
        <c:axId val="8462976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4639744"/>
        <c:crosses val="autoZero"/>
        <c:auto val="1"/>
        <c:lblAlgn val="ctr"/>
        <c:lblOffset val="100"/>
      </c:catAx>
      <c:valAx>
        <c:axId val="84639744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629760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0938334845244158E-2"/>
          <c:y val="0.24849885624878137"/>
          <c:w val="0.6105148888537496"/>
          <c:h val="9.2283523482964189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490923009623808E-2"/>
          <c:y val="3.4550176888144046E-2"/>
          <c:w val="0.95084735481583094"/>
          <c:h val="0.5779498549491751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2015г. </c:v>
                </c:pt>
              </c:strCache>
            </c:strRef>
          </c:tx>
          <c:spPr>
            <a:solidFill>
              <a:srgbClr val="C0504D">
                <a:lumMod val="50000"/>
              </a:srgbClr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2.6852580927384092E-3"/>
                  <c:y val="-1.7792059165167512E-3"/>
                </c:manualLayout>
              </c:layout>
              <c:showVal val="1"/>
            </c:dLbl>
            <c:dLbl>
              <c:idx val="1"/>
              <c:layout>
                <c:manualLayout>
                  <c:x val="-9.4819553805774188E-3"/>
                  <c:y val="-8.6166359752694825E-3"/>
                </c:manualLayout>
              </c:layout>
              <c:showVal val="1"/>
            </c:dLbl>
            <c:dLbl>
              <c:idx val="2"/>
              <c:layout>
                <c:manualLayout>
                  <c:x val="-3.1480677883854074E-3"/>
                  <c:y val="3.1612165222360414E-3"/>
                </c:manualLayout>
              </c:layout>
              <c:showVal val="1"/>
            </c:dLbl>
            <c:dLbl>
              <c:idx val="3"/>
              <c:layout>
                <c:manualLayout>
                  <c:x val="-2.7777777777778984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1.3888888888889265E-3"/>
                  <c:y val="-4.7058494161124134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2.5</c:v>
                </c:pt>
                <c:pt idx="1">
                  <c:v>4.0999999999999996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  <c:pt idx="5">
                  <c:v>4.4000000000000004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2016г.</c:v>
                </c:pt>
              </c:strCache>
            </c:strRef>
          </c:tx>
          <c:spPr>
            <a:solidFill>
              <a:srgbClr val="C78FFF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-1.2963455490541981E-3"/>
                  <c:y val="6.8543628297402783E-3"/>
                </c:manualLayout>
              </c:layout>
              <c:showVal val="1"/>
            </c:dLbl>
            <c:dLbl>
              <c:idx val="1"/>
              <c:layout>
                <c:manualLayout>
                  <c:x val="4.4444133374394578E-3"/>
                  <c:y val="-1.4709889280530902E-3"/>
                </c:manualLayout>
              </c:layout>
              <c:showVal val="1"/>
            </c:dLbl>
            <c:dLbl>
              <c:idx val="2"/>
              <c:layout>
                <c:manualLayout>
                  <c:x val="-6.2036307961504311E-3"/>
                  <c:y val="2.3110709819393251E-3"/>
                </c:manualLayout>
              </c:layout>
              <c:showVal val="1"/>
            </c:dLbl>
            <c:dLbl>
              <c:idx val="3"/>
              <c:layout>
                <c:manualLayout>
                  <c:x val="3.0157751814851369E-3"/>
                  <c:y val="-1.0522233910055753E-3"/>
                </c:manualLayout>
              </c:layout>
              <c:showVal val="1"/>
            </c:dLbl>
            <c:dLbl>
              <c:idx val="4"/>
              <c:layout>
                <c:manualLayout>
                  <c:x val="-6.4207337474483945E-3"/>
                  <c:y val="-4.1831053356799555E-3"/>
                </c:manualLayout>
              </c:layout>
              <c:showVal val="1"/>
            </c:dLbl>
            <c:dLbl>
              <c:idx val="5"/>
              <c:layout>
                <c:manualLayout>
                  <c:x val="4.1666385032376688E-3"/>
                  <c:y val="-1.6173358022112932E-2"/>
                </c:manualLayout>
              </c:layout>
              <c:showVal val="1"/>
            </c:dLbl>
            <c:dLbl>
              <c:idx val="6"/>
              <c:layout>
                <c:manualLayout>
                  <c:x val="2.7778294107309426E-3"/>
                  <c:y val="4.04333950552823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u="none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1.3</c:v>
                </c:pt>
                <c:pt idx="2">
                  <c:v>0</c:v>
                </c:pt>
                <c:pt idx="3">
                  <c:v>5.5</c:v>
                </c:pt>
                <c:pt idx="4">
                  <c:v>10.3</c:v>
                </c:pt>
                <c:pt idx="5">
                  <c:v>2.2999999999999998</c:v>
                </c:pt>
                <c:pt idx="6">
                  <c:v>2.7</c:v>
                </c:pt>
              </c:numCache>
            </c:numRef>
          </c:val>
        </c:ser>
        <c:dLbls/>
        <c:axId val="85944960"/>
        <c:axId val="85971328"/>
      </c:barChart>
      <c:catAx>
        <c:axId val="8594496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5971328"/>
        <c:crosses val="autoZero"/>
        <c:auto val="1"/>
        <c:lblAlgn val="ctr"/>
        <c:lblOffset val="100"/>
      </c:catAx>
      <c:valAx>
        <c:axId val="85971328"/>
        <c:scaling>
          <c:orientation val="minMax"/>
          <c:max val="1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5944960"/>
        <c:crosses val="autoZero"/>
        <c:crossBetween val="between"/>
        <c:majorUnit val="1118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1969202445486861E-2"/>
          <c:y val="7.2314967869777785E-2"/>
          <c:w val="0.50427909011373573"/>
          <c:h val="9.2013990591435502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6.5704613549883356E-2"/>
          <c:y val="0.13736890590921072"/>
          <c:w val="0.91453271685090531"/>
          <c:h val="0.781280219223278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больных с ОКС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515673605710474E-2"/>
                  <c:y val="-2.9496533327847664E-2"/>
                </c:manualLayout>
              </c:layout>
              <c:showVal val="1"/>
            </c:dLbl>
            <c:dLbl>
              <c:idx val="1"/>
              <c:layout>
                <c:manualLayout>
                  <c:x val="1.24009658649039E-2"/>
                  <c:y val="-3.58172190409578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967</c:v>
                </c:pt>
                <c:pt idx="1">
                  <c:v>1002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Коронарографии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2.0668276441506504E-2"/>
                  <c:y val="-2.9496533327847664E-2"/>
                </c:manualLayout>
              </c:layout>
              <c:showVal val="1"/>
            </c:dLbl>
            <c:dLbl>
              <c:idx val="1"/>
              <c:layout>
                <c:manualLayout>
                  <c:x val="1.9290391345406069E-2"/>
                  <c:y val="-3.1603428565551074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793</c:v>
                </c:pt>
                <c:pt idx="1">
                  <c:v>875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т.ч. больным из ПСО</c:v>
                </c:pt>
              </c:strCache>
            </c:strRef>
          </c:tx>
          <c:dLbls>
            <c:dLbl>
              <c:idx val="0"/>
              <c:layout>
                <c:manualLayout>
                  <c:x val="2.204616153760694E-2"/>
                  <c:y val="-2.3175847614737538E-2"/>
                </c:manualLayout>
              </c:layout>
              <c:showVal val="1"/>
            </c:dLbl>
            <c:dLbl>
              <c:idx val="1"/>
              <c:layout>
                <c:manualLayout>
                  <c:x val="2.3424046633707365E-2"/>
                  <c:y val="-2.738963809014434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450</c:v>
                </c:pt>
                <c:pt idx="1">
                  <c:v>442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Лист1!$E$2:$E$3</c:f>
            </c:numRef>
          </c:val>
        </c:ser>
        <c:dLbls/>
        <c:shape val="cylinder"/>
        <c:axId val="86385408"/>
        <c:axId val="86386944"/>
        <c:axId val="0"/>
      </c:bar3DChart>
      <c:catAx>
        <c:axId val="8638540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6386944"/>
        <c:crosses val="autoZero"/>
        <c:auto val="1"/>
        <c:lblAlgn val="ctr"/>
        <c:lblOffset val="100"/>
      </c:catAx>
      <c:valAx>
        <c:axId val="86386944"/>
        <c:scaling>
          <c:orientation val="minMax"/>
          <c:max val="12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6385408"/>
        <c:crosses val="autoZero"/>
        <c:crossBetween val="between"/>
        <c:majorUnit val="1800"/>
      </c:valAx>
    </c:plotArea>
    <c:legend>
      <c:legendPos val="r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4.1145171544898357E-2"/>
          <c:y val="2.5178061679606938E-2"/>
          <c:w val="0.93261194601160091"/>
          <c:h val="7.0087114311674859E-2"/>
        </c:manualLayout>
      </c:layout>
      <c:spPr>
        <a:ln>
          <a:solidFill>
            <a:srgbClr val="00B050"/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7.2690238425238834E-2"/>
          <c:y val="0.28497354460615482"/>
          <c:w val="0.9273097615747613"/>
          <c:h val="0.59387568047994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Стентирование КА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dLbl>
              <c:idx val="0"/>
              <c:layout>
                <c:manualLayout>
                  <c:x val="2.4743561559675682E-2"/>
                  <c:y val="-6.0469471646007751E-2"/>
                </c:manualLayout>
              </c:layout>
              <c:showVal val="1"/>
            </c:dLbl>
            <c:dLbl>
              <c:idx val="1"/>
              <c:layout>
                <c:manualLayout>
                  <c:x val="4.0544664896748489E-3"/>
                  <c:y val="-3.91931760668568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287</c:v>
                </c:pt>
                <c:pt idx="1">
                  <c:v>329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больным из ПСО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3.71153423395136E-2"/>
                  <c:y val="-4.0312981097338635E-2"/>
                </c:manualLayout>
              </c:layout>
              <c:showVal val="1"/>
            </c:dLbl>
            <c:dLbl>
              <c:idx val="1"/>
              <c:layout>
                <c:manualLayout>
                  <c:x val="2.0272332448374269E-2"/>
                  <c:y val="-2.7435223246799798E-2"/>
                </c:manualLayout>
              </c:layout>
              <c:showVal val="1"/>
            </c:dLbl>
            <c:dLbl>
              <c:idx val="2"/>
              <c:layout>
                <c:manualLayout>
                  <c:x val="2.266785816703297E-2"/>
                  <c:y val="-3.968309076769247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134</c:v>
                </c:pt>
                <c:pt idx="1">
                  <c:v>137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6 мес. 2015г.</c:v>
                </c:pt>
                <c:pt idx="1">
                  <c:v>6 мес. 2016г.</c:v>
                </c:pt>
              </c:strCache>
            </c:strRef>
          </c:cat>
          <c:val>
            <c:numRef>
              <c:f>Лист1!$D$2:$D$3</c:f>
            </c:numRef>
          </c:val>
        </c:ser>
        <c:dLbls/>
        <c:shape val="cylinder"/>
        <c:axId val="84295680"/>
        <c:axId val="84390656"/>
        <c:axId val="0"/>
      </c:bar3DChart>
      <c:catAx>
        <c:axId val="84295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390656"/>
        <c:crosses val="autoZero"/>
        <c:auto val="1"/>
        <c:lblAlgn val="ctr"/>
        <c:lblOffset val="100"/>
      </c:catAx>
      <c:valAx>
        <c:axId val="84390656"/>
        <c:scaling>
          <c:orientation val="minMax"/>
          <c:max val="5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4295680"/>
        <c:crosses val="autoZero"/>
        <c:crossBetween val="between"/>
        <c:majorUnit val="800"/>
      </c:valAx>
    </c:plotArea>
    <c:legend>
      <c:legendPos val="b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0.12593254537240536"/>
          <c:y val="3.4872668468935611E-3"/>
          <c:w val="0.60205315662319936"/>
          <c:h val="0.1705105682701922"/>
        </c:manualLayout>
      </c:layout>
      <c:spPr>
        <a:ln>
          <a:solidFill>
            <a:srgbClr val="F79646">
              <a:lumMod val="75000"/>
            </a:srgbClr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0.50953</cdr:x>
      <cdr:y>0.36681</cdr:y>
    </cdr:from>
    <cdr:to>
      <cdr:x>0.52474</cdr:x>
      <cdr:y>0.64191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4824536" y="1152127"/>
          <a:ext cx="144016" cy="86409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0.63121</cdr:x>
      <cdr:y>0.36681</cdr:y>
    </cdr:from>
    <cdr:to>
      <cdr:x>0.64642</cdr:x>
      <cdr:y>0.64191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5976664" y="1152127"/>
          <a:ext cx="144016" cy="86409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0.39546</cdr:x>
      <cdr:y>0.36681</cdr:y>
    </cdr:from>
    <cdr:to>
      <cdr:x>0.41067</cdr:x>
      <cdr:y>0.64191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3744416" y="1152127"/>
          <a:ext cx="144016" cy="86409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0.85936</cdr:x>
      <cdr:y>0.37033</cdr:y>
    </cdr:from>
    <cdr:to>
      <cdr:x>0.87457</cdr:x>
      <cdr:y>0.64543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8136904" y="1163203"/>
          <a:ext cx="144017" cy="864081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0.57519</cdr:x>
      <cdr:y>0.33659</cdr:y>
    </cdr:from>
    <cdr:to>
      <cdr:x>0.5904</cdr:x>
      <cdr:y>0.61169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446211" y="1057211"/>
          <a:ext cx="144017" cy="864081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0.70947</cdr:x>
      <cdr:y>0.33208</cdr:y>
    </cdr:from>
    <cdr:to>
      <cdr:x>0.72468</cdr:x>
      <cdr:y>0.60718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6717666" y="1043068"/>
          <a:ext cx="144017" cy="86408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0.42424</cdr:x>
      <cdr:y>0.03614</cdr:y>
    </cdr:from>
    <cdr:to>
      <cdr:x>0.9697</cdr:x>
      <cdr:y>0.19277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2016224" y="247880"/>
          <a:ext cx="2592288" cy="1074144"/>
        </a:xfrm>
        <a:prstGeom xmlns:a="http://schemas.openxmlformats.org/drawingml/2006/main" prst="wedgeRoundRectCallout">
          <a:avLst>
            <a:gd name="adj1" fmla="val -33918"/>
            <a:gd name="adj2" fmla="val 138044"/>
            <a:gd name="adj3" fmla="val 16667"/>
          </a:avLst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38100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err="1" smtClean="0"/>
            <a:t>Балонная</a:t>
          </a:r>
          <a:r>
            <a:rPr lang="ru-RU" sz="2800" b="1" dirty="0" smtClean="0"/>
            <a:t> </a:t>
          </a:r>
          <a:r>
            <a:rPr lang="ru-RU" sz="2800" b="1" dirty="0" err="1" smtClean="0"/>
            <a:t>ангиопластика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0.21212</cdr:x>
      <cdr:y>0.87799</cdr:y>
    </cdr:from>
    <cdr:to>
      <cdr:x>0.8052</cdr:x>
      <cdr:y>0.98049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 flipH="1">
          <a:off x="1008112" y="6021288"/>
          <a:ext cx="2818629" cy="702945"/>
        </a:xfrm>
        <a:prstGeom xmlns:a="http://schemas.openxmlformats.org/drawingml/2006/main" prst="wedgeRoundRectCallout">
          <a:avLst>
            <a:gd name="adj1" fmla="val 11180"/>
            <a:gd name="adj2" fmla="val -243045"/>
            <a:gd name="adj3" fmla="val 16667"/>
          </a:avLst>
        </a:prstGeom>
        <a:solidFill xmlns:a="http://schemas.openxmlformats.org/drawingml/2006/main">
          <a:srgbClr val="0000FF"/>
        </a:solidFill>
        <a:ln xmlns:a="http://schemas.openxmlformats.org/drawingml/2006/main" w="38100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b="1" dirty="0" err="1" smtClean="0">
              <a:solidFill>
                <a:schemeClr val="bg1"/>
              </a:solidFill>
            </a:rPr>
            <a:t>Стентирование</a:t>
          </a:r>
          <a:endParaRPr lang="ru-RU" sz="28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0.04156</cdr:x>
      <cdr:y>0.54704</cdr:y>
    </cdr:from>
    <cdr:to>
      <cdr:x>0.95674</cdr:x>
      <cdr:y>0.54704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96552" y="1652314"/>
          <a:ext cx="8731277" cy="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EFFCC-04FB-47CF-9314-285927727839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6FA1-6947-47B3-A0C7-91E59836C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45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B3F5-0889-424C-AB3C-A5D4459589B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8E16-A1EA-4794-9BE2-FDD5C84A5F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599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948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15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790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49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27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94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13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58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589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686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68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59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75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83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61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0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47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36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1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42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2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02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59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37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4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04594" y="116632"/>
            <a:ext cx="7439813" cy="936104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Региональный сосудистый центр № 1</a:t>
            </a:r>
          </a:p>
          <a:p>
            <a:pPr algn="ctr"/>
            <a:r>
              <a:rPr lang="ru-RU" sz="2800" b="1" dirty="0" smtClean="0"/>
              <a:t>ГБУЗ РБ БСМП г. Уфа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365032" y="1196752"/>
            <a:ext cx="8383432" cy="4464496"/>
          </a:xfrm>
          <a:prstGeom prst="ellipse">
            <a:avLst/>
          </a:prstGeom>
          <a:gradFill>
            <a:gsLst>
              <a:gs pos="0">
                <a:srgbClr val="000000"/>
              </a:gs>
              <a:gs pos="7000">
                <a:srgbClr val="0A128C"/>
              </a:gs>
              <a:gs pos="58000">
                <a:srgbClr val="181CC7"/>
              </a:gs>
              <a:gs pos="80000">
                <a:srgbClr val="7005D4"/>
              </a:gs>
              <a:gs pos="99000">
                <a:srgbClr val="8C3D91">
                  <a:lumMod val="58000"/>
                </a:srgbClr>
              </a:gs>
            </a:gsLst>
            <a:lin ang="27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Анализ работы </a:t>
            </a:r>
          </a:p>
          <a:p>
            <a:pPr algn="ctr"/>
            <a:r>
              <a:rPr lang="ru-RU" sz="6000" b="1" dirty="0" smtClean="0"/>
              <a:t>за 6 мес.</a:t>
            </a:r>
          </a:p>
          <a:p>
            <a:pPr algn="ctr"/>
            <a:r>
              <a:rPr lang="ru-RU" sz="6000" b="1" dirty="0" smtClean="0"/>
              <a:t>2016 года</a:t>
            </a:r>
            <a:endParaRPr lang="ru-RU" sz="6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9618" y="5781023"/>
            <a:ext cx="3887336" cy="1058416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И.М. </a:t>
            </a:r>
            <a:r>
              <a:rPr lang="ru-RU" sz="2800" b="1" dirty="0" err="1" smtClean="0"/>
              <a:t>Карамова</a:t>
            </a:r>
            <a:endParaRPr lang="ru-RU" sz="2800" b="1" dirty="0" smtClean="0"/>
          </a:p>
          <a:p>
            <a:r>
              <a:rPr lang="ru-RU" b="1" dirty="0" smtClean="0"/>
              <a:t>Главный врач ГБУЗ РБ БСМП г. Уфа, д.м.н., профессор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3533" y="5381747"/>
            <a:ext cx="1342124" cy="13421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900FF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150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5" y="260648"/>
            <a:ext cx="2267744" cy="25922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Число </a:t>
            </a:r>
            <a:r>
              <a:rPr lang="ru-RU" sz="2000" b="1" dirty="0" err="1" smtClean="0">
                <a:solidFill>
                  <a:srgbClr val="3333FF"/>
                </a:solidFill>
              </a:rPr>
              <a:t>коронарографий</a:t>
            </a:r>
            <a:r>
              <a:rPr lang="ru-RU" sz="2000" b="1" dirty="0" smtClean="0">
                <a:solidFill>
                  <a:srgbClr val="3333FF"/>
                </a:solidFill>
              </a:rPr>
              <a:t>, проведенных пациентам из ПСО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в ГБУЗ РБ БСМП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г. Уфа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за 6 мес. 2016 гг. 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808001705"/>
              </p:ext>
            </p:extLst>
          </p:nvPr>
        </p:nvGraphicFramePr>
        <p:xfrm>
          <a:off x="395536" y="116632"/>
          <a:ext cx="8748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406" y="4077072"/>
            <a:ext cx="2411760" cy="23762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3333FF"/>
                </a:solidFill>
              </a:rPr>
              <a:t>Число </a:t>
            </a:r>
          </a:p>
          <a:p>
            <a:r>
              <a:rPr lang="ru-RU" sz="2000" b="1" dirty="0" err="1" smtClean="0">
                <a:solidFill>
                  <a:srgbClr val="3333FF"/>
                </a:solidFill>
              </a:rPr>
              <a:t>стентирований</a:t>
            </a:r>
            <a:r>
              <a:rPr lang="ru-RU" sz="2000" b="1" dirty="0" smtClean="0">
                <a:solidFill>
                  <a:srgbClr val="3333FF"/>
                </a:solidFill>
              </a:rPr>
              <a:t>, проведенных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пациентам из ПСО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в ГБУЗ РБ БСМП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г. Уфа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за 6 мес. 2016г.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001099199"/>
              </p:ext>
            </p:extLst>
          </p:nvPr>
        </p:nvGraphicFramePr>
        <p:xfrm>
          <a:off x="471582" y="3274528"/>
          <a:ext cx="8672418" cy="339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87457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0" y="1780586"/>
            <a:ext cx="3491880" cy="1504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u="sng" dirty="0" smtClean="0">
                <a:solidFill>
                  <a:srgbClr val="0000FF"/>
                </a:solidFill>
              </a:rPr>
              <a:t>За 6 мес. 2016 г.</a:t>
            </a:r>
          </a:p>
          <a:p>
            <a:r>
              <a:rPr lang="ru-RU" sz="1400" b="1" dirty="0" smtClean="0">
                <a:solidFill>
                  <a:srgbClr val="0000FF"/>
                </a:solidFill>
              </a:rPr>
              <a:t>Больных с ОКС в БСМП - 1002 чел.</a:t>
            </a:r>
          </a:p>
          <a:p>
            <a:r>
              <a:rPr lang="ru-RU" sz="1400" b="1" dirty="0" err="1" smtClean="0">
                <a:solidFill>
                  <a:srgbClr val="0000FF"/>
                </a:solidFill>
              </a:rPr>
              <a:t>Стентирование</a:t>
            </a:r>
            <a:r>
              <a:rPr lang="ru-RU" sz="1400" b="1" dirty="0" smtClean="0">
                <a:solidFill>
                  <a:srgbClr val="0000FF"/>
                </a:solidFill>
              </a:rPr>
              <a:t> – 329 чел.</a:t>
            </a:r>
          </a:p>
          <a:p>
            <a:r>
              <a:rPr lang="ru-RU" sz="1400" b="1" dirty="0" smtClean="0">
                <a:solidFill>
                  <a:srgbClr val="0000FF"/>
                </a:solidFill>
              </a:rPr>
              <a:t>Баллонная </a:t>
            </a:r>
            <a:r>
              <a:rPr lang="ru-RU" sz="1400" b="1" dirty="0" err="1" smtClean="0">
                <a:solidFill>
                  <a:srgbClr val="0000FF"/>
                </a:solidFill>
              </a:rPr>
              <a:t>ангиопластика</a:t>
            </a:r>
            <a:r>
              <a:rPr lang="ru-RU" sz="1400" b="1" dirty="0" smtClean="0">
                <a:solidFill>
                  <a:srgbClr val="0000FF"/>
                </a:solidFill>
              </a:rPr>
              <a:t> - 110 чел.</a:t>
            </a:r>
          </a:p>
          <a:p>
            <a:r>
              <a:rPr lang="ru-RU" sz="1400" b="1" dirty="0" smtClean="0">
                <a:solidFill>
                  <a:srgbClr val="0000FF"/>
                </a:solidFill>
              </a:rPr>
              <a:t>ИТОГО ЧКВ – 439 чел.</a:t>
            </a:r>
          </a:p>
          <a:p>
            <a:endParaRPr 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396598678"/>
              </p:ext>
            </p:extLst>
          </p:nvPr>
        </p:nvGraphicFramePr>
        <p:xfrm>
          <a:off x="4211960" y="-144017"/>
          <a:ext cx="475252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Левая фигурная скобка 9"/>
          <p:cNvSpPr/>
          <p:nvPr/>
        </p:nvSpPr>
        <p:spPr>
          <a:xfrm>
            <a:off x="5076056" y="2132856"/>
            <a:ext cx="576064" cy="2880320"/>
          </a:xfrm>
          <a:prstGeom prst="leftBrace">
            <a:avLst>
              <a:gd name="adj1" fmla="val 30482"/>
              <a:gd name="adj2" fmla="val 49473"/>
            </a:avLst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34788" y="3045558"/>
            <a:ext cx="2901641" cy="1054915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44%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827584" y="188640"/>
            <a:ext cx="4429313" cy="1412776"/>
          </a:xfrm>
          <a:prstGeom prst="wedgeRoundRectCallout">
            <a:avLst>
              <a:gd name="adj1" fmla="val 11693"/>
              <a:gd name="adj2" fmla="val 165221"/>
              <a:gd name="adj3" fmla="val 16667"/>
            </a:avLst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Доля больных с ОКС,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которым выполнено ЧКВ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95418" y="4509120"/>
            <a:ext cx="4429313" cy="1512168"/>
          </a:xfrm>
          <a:prstGeom prst="wedgeRoundRectCallout">
            <a:avLst>
              <a:gd name="adj1" fmla="val -42016"/>
              <a:gd name="adj2" fmla="val 82809"/>
              <a:gd name="adj3" fmla="val 16667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Целевой  показатель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мониторинга </a:t>
            </a:r>
            <a:r>
              <a:rPr lang="ru-RU" sz="2000" b="1" dirty="0">
                <a:solidFill>
                  <a:srgbClr val="FF0000"/>
                </a:solidFill>
              </a:rPr>
              <a:t>снижения </a:t>
            </a:r>
            <a:r>
              <a:rPr lang="ru-RU" sz="2000" b="1" dirty="0" smtClean="0">
                <a:solidFill>
                  <a:srgbClr val="FF0000"/>
                </a:solidFill>
              </a:rPr>
              <a:t>смертности-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д</a:t>
            </a:r>
            <a:r>
              <a:rPr lang="ru-RU" sz="2000" b="1" dirty="0" smtClean="0">
                <a:solidFill>
                  <a:srgbClr val="FF0000"/>
                </a:solidFill>
              </a:rPr>
              <a:t>оля больных с ОКС,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которым выполнено ЧКВ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98276" y="6021288"/>
            <a:ext cx="2267744" cy="692981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20-25%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64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4981856" y="332656"/>
            <a:ext cx="392392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0000FF"/>
                </a:solidFill>
              </a:rPr>
              <a:t>За 6 мес. 2016 г.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Больных с ИМ в БСМП - 390 чел.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Из них </a:t>
            </a:r>
            <a:r>
              <a:rPr lang="ru-RU" sz="2000" b="1" dirty="0" err="1" smtClean="0">
                <a:solidFill>
                  <a:srgbClr val="0000FF"/>
                </a:solidFill>
              </a:rPr>
              <a:t>стентированы</a:t>
            </a:r>
            <a:r>
              <a:rPr lang="ru-RU" sz="2000" b="1" dirty="0" smtClean="0">
                <a:solidFill>
                  <a:srgbClr val="0000FF"/>
                </a:solidFill>
              </a:rPr>
              <a:t>  – 204 чел.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266279988"/>
              </p:ext>
            </p:extLst>
          </p:nvPr>
        </p:nvGraphicFramePr>
        <p:xfrm>
          <a:off x="3721208" y="1938179"/>
          <a:ext cx="5184576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 flipH="1">
            <a:off x="251520" y="188640"/>
            <a:ext cx="4536504" cy="2088232"/>
          </a:xfrm>
          <a:prstGeom prst="wedgeRoundRectCallout">
            <a:avLst>
              <a:gd name="adj1" fmla="val -73417"/>
              <a:gd name="adj2" fmla="val 116598"/>
              <a:gd name="adj3" fmla="val 16667"/>
            </a:avLst>
          </a:prstGeom>
          <a:solidFill>
            <a:srgbClr val="FF0000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Доля пациентов с ИМ, которым проведено </a:t>
            </a:r>
            <a:r>
              <a:rPr lang="ru-RU" sz="3200" b="1" dirty="0" err="1" smtClean="0">
                <a:solidFill>
                  <a:schemeClr val="bg1"/>
                </a:solidFill>
              </a:rPr>
              <a:t>стентирование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общем кол-ве ИМ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8276" y="6021288"/>
            <a:ext cx="2267744" cy="69298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25,8%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89212" y="3798168"/>
            <a:ext cx="3661119" cy="2088232"/>
          </a:xfrm>
          <a:prstGeom prst="wedgeRoundRectCallout">
            <a:avLst>
              <a:gd name="adj1" fmla="val 1590"/>
              <a:gd name="adj2" fmla="val 67313"/>
              <a:gd name="adj3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Целевой  </a:t>
            </a:r>
            <a:r>
              <a:rPr lang="ru-RU" sz="2000" b="1" dirty="0" smtClean="0">
                <a:solidFill>
                  <a:srgbClr val="FF0000"/>
                </a:solidFill>
              </a:rPr>
              <a:t>критерий ПГГ РБ 2016 – доля пациентов с ИМ, которым проведено </a:t>
            </a:r>
            <a:r>
              <a:rPr lang="ru-RU" sz="2000" b="1" dirty="0" err="1" smtClean="0">
                <a:solidFill>
                  <a:srgbClr val="FF0000"/>
                </a:solidFill>
              </a:rPr>
              <a:t>стентирование</a:t>
            </a:r>
            <a:r>
              <a:rPr lang="ru-RU" sz="2000" b="1" dirty="0" smtClean="0">
                <a:solidFill>
                  <a:srgbClr val="FF0000"/>
                </a:solidFill>
              </a:rPr>
              <a:t>, в общем количестве пациентов с ИМ</a:t>
            </a:r>
          </a:p>
        </p:txBody>
      </p:sp>
    </p:spTree>
    <p:extLst>
      <p:ext uri="{BB962C8B-B14F-4D97-AF65-F5344CB8AC3E}">
        <p14:creationId xmlns:p14="http://schemas.microsoft.com/office/powerpoint/2010/main" xmlns="" val="84848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4981856" y="332656"/>
            <a:ext cx="392392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0000FF"/>
                </a:solidFill>
              </a:rPr>
              <a:t>За 6 мес. 2016 г.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Больных с ИМ с п СТ в БСМП - 252 чел.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Из них </a:t>
            </a:r>
            <a:r>
              <a:rPr lang="ru-RU" sz="2000" b="1" dirty="0" err="1" smtClean="0">
                <a:solidFill>
                  <a:srgbClr val="0000FF"/>
                </a:solidFill>
              </a:rPr>
              <a:t>стентированы</a:t>
            </a:r>
            <a:r>
              <a:rPr lang="ru-RU" sz="2000" b="1" dirty="0" smtClean="0">
                <a:solidFill>
                  <a:srgbClr val="0000FF"/>
                </a:solidFill>
              </a:rPr>
              <a:t>  – 160 чел.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88646170"/>
              </p:ext>
            </p:extLst>
          </p:nvPr>
        </p:nvGraphicFramePr>
        <p:xfrm>
          <a:off x="3721208" y="1938179"/>
          <a:ext cx="5184576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 flipH="1">
            <a:off x="198276" y="188640"/>
            <a:ext cx="4783580" cy="2088232"/>
          </a:xfrm>
          <a:prstGeom prst="wedgeRoundRectCallout">
            <a:avLst>
              <a:gd name="adj1" fmla="val -73417"/>
              <a:gd name="adj2" fmla="val 116598"/>
              <a:gd name="adj3" fmla="val 16667"/>
            </a:avLst>
          </a:prstGeom>
          <a:solidFill>
            <a:srgbClr val="FF0000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Доля пациентов с </a:t>
            </a:r>
            <a:r>
              <a:rPr lang="ru-RU" sz="2800" b="1" u="sng" dirty="0" smtClean="0">
                <a:solidFill>
                  <a:schemeClr val="bg1"/>
                </a:solidFill>
              </a:rPr>
              <a:t>ИМ с п СТ</a:t>
            </a:r>
            <a:r>
              <a:rPr lang="ru-RU" sz="2800" b="1" dirty="0" smtClean="0">
                <a:solidFill>
                  <a:schemeClr val="bg1"/>
                </a:solidFill>
              </a:rPr>
              <a:t>, которым проведено </a:t>
            </a:r>
            <a:r>
              <a:rPr lang="ru-RU" sz="2800" b="1" dirty="0" err="1" smtClean="0">
                <a:solidFill>
                  <a:schemeClr val="bg1"/>
                </a:solidFill>
              </a:rPr>
              <a:t>стентирование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 общем кол-ве </a:t>
            </a:r>
            <a:r>
              <a:rPr lang="ru-RU" sz="2800" b="1" u="sng" dirty="0" smtClean="0">
                <a:solidFill>
                  <a:schemeClr val="bg1"/>
                </a:solidFill>
              </a:rPr>
              <a:t>ИМ с п СТ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8276" y="6021288"/>
            <a:ext cx="2267744" cy="69298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25,8%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89212" y="3798168"/>
            <a:ext cx="3661119" cy="2088232"/>
          </a:xfrm>
          <a:prstGeom prst="wedgeRoundRectCallout">
            <a:avLst>
              <a:gd name="adj1" fmla="val 1590"/>
              <a:gd name="adj2" fmla="val 67313"/>
              <a:gd name="adj3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Целевой  </a:t>
            </a:r>
            <a:r>
              <a:rPr lang="ru-RU" sz="2000" b="1" dirty="0" smtClean="0">
                <a:solidFill>
                  <a:srgbClr val="FF0000"/>
                </a:solidFill>
              </a:rPr>
              <a:t>критерий ПГГ РБ 2016 – доля пациентов с ИМ, которым проведено </a:t>
            </a:r>
            <a:r>
              <a:rPr lang="ru-RU" sz="2000" b="1" dirty="0" err="1" smtClean="0">
                <a:solidFill>
                  <a:srgbClr val="FF0000"/>
                </a:solidFill>
              </a:rPr>
              <a:t>стентирование</a:t>
            </a:r>
            <a:r>
              <a:rPr lang="ru-RU" sz="2000" b="1" dirty="0" smtClean="0">
                <a:solidFill>
                  <a:srgbClr val="FF0000"/>
                </a:solidFill>
              </a:rPr>
              <a:t>, в общем количестве пациентов с ИМ</a:t>
            </a:r>
          </a:p>
        </p:txBody>
      </p:sp>
    </p:spTree>
    <p:extLst>
      <p:ext uri="{BB962C8B-B14F-4D97-AF65-F5344CB8AC3E}">
        <p14:creationId xmlns:p14="http://schemas.microsoft.com/office/powerpoint/2010/main" xmlns="" val="205854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00600" cy="367240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Фармакоинвазивная</a:t>
            </a:r>
            <a:r>
              <a:rPr lang="ru-RU" b="1" dirty="0" smtClean="0">
                <a:solidFill>
                  <a:srgbClr val="C00000"/>
                </a:solidFill>
              </a:rPr>
              <a:t> терапия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при ИМ </a:t>
            </a:r>
            <a:r>
              <a:rPr lang="ru-RU" b="1" dirty="0">
                <a:solidFill>
                  <a:srgbClr val="C00000"/>
                </a:solidFill>
              </a:rPr>
              <a:t>с </a:t>
            </a:r>
            <a:r>
              <a:rPr lang="ru-RU" b="1" dirty="0">
                <a:solidFill>
                  <a:srgbClr val="C00000"/>
                </a:solidFill>
                <a:cs typeface="Calibri"/>
              </a:rPr>
              <a:t>↑</a:t>
            </a:r>
            <a:r>
              <a:rPr lang="en-US" b="1" dirty="0" smtClean="0">
                <a:solidFill>
                  <a:srgbClr val="C00000"/>
                </a:solidFill>
                <a:cs typeface="Calibri"/>
              </a:rPr>
              <a:t>ST</a:t>
            </a:r>
            <a:r>
              <a:rPr lang="ru-RU" b="1" dirty="0" smtClean="0">
                <a:solidFill>
                  <a:srgbClr val="C00000"/>
                </a:solidFill>
                <a:cs typeface="Calibri"/>
              </a:rPr>
              <a:t/>
            </a:r>
            <a:br>
              <a:rPr lang="ru-RU" b="1" dirty="0" smtClean="0">
                <a:solidFill>
                  <a:srgbClr val="C00000"/>
                </a:solidFill>
                <a:cs typeface="Calibri"/>
              </a:rPr>
            </a:br>
            <a:r>
              <a:rPr lang="ru-RU" b="1" dirty="0" smtClean="0">
                <a:solidFill>
                  <a:srgbClr val="C00000"/>
                </a:solidFill>
                <a:cs typeface="Calibri"/>
              </a:rPr>
              <a:t/>
            </a:r>
            <a:br>
              <a:rPr lang="ru-RU" b="1" dirty="0" smtClean="0">
                <a:solidFill>
                  <a:srgbClr val="C00000"/>
                </a:solidFill>
                <a:cs typeface="Calibri"/>
              </a:rPr>
            </a:br>
            <a:r>
              <a:rPr lang="ru-RU" sz="7200" b="1" u="sng" dirty="0" smtClean="0">
                <a:solidFill>
                  <a:srgbClr val="FF0000"/>
                </a:solidFill>
                <a:cs typeface="Calibri"/>
              </a:rPr>
              <a:t>88,5%</a:t>
            </a:r>
            <a:r>
              <a:rPr lang="ru-RU" sz="7200" b="1" dirty="0" smtClean="0">
                <a:solidFill>
                  <a:srgbClr val="FF0000"/>
                </a:solidFill>
                <a:cs typeface="Calibri"/>
              </a:rPr>
              <a:t>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4954076"/>
            <a:ext cx="5146592" cy="2098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00FF"/>
                </a:solidFill>
              </a:rPr>
              <a:t>За 6 мес. 2016 г.</a:t>
            </a:r>
          </a:p>
          <a:p>
            <a:r>
              <a:rPr lang="ru-RU" sz="1800" b="1" dirty="0" smtClean="0">
                <a:solidFill>
                  <a:srgbClr val="0000FF"/>
                </a:solidFill>
              </a:rPr>
              <a:t>Больных с </a:t>
            </a:r>
            <a:r>
              <a:rPr lang="ru-RU" sz="1800" b="1" u="sng" dirty="0" smtClean="0">
                <a:solidFill>
                  <a:srgbClr val="0000FF"/>
                </a:solidFill>
              </a:rPr>
              <a:t>ИМ с </a:t>
            </a:r>
            <a:r>
              <a:rPr lang="ru-RU" sz="1800" b="1" u="sng" dirty="0" smtClean="0">
                <a:solidFill>
                  <a:srgbClr val="0000FF"/>
                </a:solidFill>
                <a:latin typeface="Calibri"/>
                <a:cs typeface="Calibri"/>
              </a:rPr>
              <a:t>↑</a:t>
            </a:r>
            <a:r>
              <a:rPr lang="en-US" sz="1800" b="1" u="sng" dirty="0" smtClean="0">
                <a:solidFill>
                  <a:srgbClr val="0000FF"/>
                </a:solidFill>
                <a:latin typeface="Calibri"/>
                <a:cs typeface="Calibri"/>
              </a:rPr>
              <a:t>ST</a:t>
            </a:r>
            <a:r>
              <a:rPr lang="ru-RU" sz="1800" b="1" dirty="0" smtClean="0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lang="ru-RU" sz="1800" b="1" dirty="0" smtClean="0">
                <a:solidFill>
                  <a:srgbClr val="0000FF"/>
                </a:solidFill>
              </a:rPr>
              <a:t>в БСМП - 252 чел.</a:t>
            </a:r>
          </a:p>
          <a:p>
            <a:r>
              <a:rPr lang="ru-RU" sz="1800" b="1" dirty="0" smtClean="0">
                <a:solidFill>
                  <a:srgbClr val="0000FF"/>
                </a:solidFill>
              </a:rPr>
              <a:t>Из них </a:t>
            </a:r>
            <a:r>
              <a:rPr lang="ru-RU" sz="1800" b="1" dirty="0" err="1" smtClean="0">
                <a:solidFill>
                  <a:srgbClr val="0000FF"/>
                </a:solidFill>
              </a:rPr>
              <a:t>стентированы</a:t>
            </a:r>
            <a:r>
              <a:rPr lang="ru-RU" sz="1800" b="1" dirty="0" smtClean="0">
                <a:solidFill>
                  <a:srgbClr val="0000FF"/>
                </a:solidFill>
              </a:rPr>
              <a:t>  – 160 чел.</a:t>
            </a:r>
          </a:p>
          <a:p>
            <a:r>
              <a:rPr lang="ru-RU" sz="1800" b="1" dirty="0" smtClean="0">
                <a:solidFill>
                  <a:srgbClr val="0000FF"/>
                </a:solidFill>
              </a:rPr>
              <a:t>Из них </a:t>
            </a:r>
            <a:r>
              <a:rPr lang="ru-RU" sz="1800" b="1" dirty="0" err="1" smtClean="0">
                <a:solidFill>
                  <a:srgbClr val="0000FF"/>
                </a:solidFill>
              </a:rPr>
              <a:t>баллоннная</a:t>
            </a:r>
            <a:r>
              <a:rPr lang="ru-RU" sz="1800" b="1" dirty="0" smtClean="0">
                <a:solidFill>
                  <a:srgbClr val="0000FF"/>
                </a:solidFill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</a:rPr>
              <a:t>ангиопластика</a:t>
            </a:r>
            <a:r>
              <a:rPr lang="ru-RU" sz="1800" b="1" dirty="0" smtClean="0">
                <a:solidFill>
                  <a:srgbClr val="0000FF"/>
                </a:solidFill>
              </a:rPr>
              <a:t> – 55 чел. </a:t>
            </a:r>
          </a:p>
          <a:p>
            <a:r>
              <a:rPr lang="ru-RU" sz="1800" b="1" dirty="0" smtClean="0">
                <a:solidFill>
                  <a:srgbClr val="0000FF"/>
                </a:solidFill>
              </a:rPr>
              <a:t>Проведено ТЛТ – 8 чел.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644925377"/>
              </p:ext>
            </p:extLst>
          </p:nvPr>
        </p:nvGraphicFramePr>
        <p:xfrm>
          <a:off x="3131840" y="116632"/>
          <a:ext cx="583264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5412032" y="1589762"/>
            <a:ext cx="22825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Стентировано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0272" y="2312876"/>
            <a:ext cx="203103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Баллонная </a:t>
            </a:r>
            <a:r>
              <a:rPr lang="ru-RU" sz="2000" b="1" dirty="0" err="1" smtClean="0">
                <a:solidFill>
                  <a:schemeClr val="tx1"/>
                </a:solidFill>
              </a:rPr>
              <a:t>ангиопластика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67570" y="4149080"/>
            <a:ext cx="1197896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ТЛТ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31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 rot="21109688">
            <a:off x="366195" y="580776"/>
            <a:ext cx="8249136" cy="5341383"/>
          </a:xfrm>
          <a:prstGeom prst="ribbon2">
            <a:avLst>
              <a:gd name="adj1" fmla="val 10308"/>
              <a:gd name="adj2" fmla="val 68577"/>
            </a:avLst>
          </a:prstGeom>
          <a:gradFill flip="none" rotWithShape="1">
            <a:gsLst>
              <a:gs pos="51000">
                <a:srgbClr val="0000FF"/>
              </a:gs>
              <a:gs pos="78000">
                <a:srgbClr val="00CCFF"/>
              </a:gs>
              <a:gs pos="18000">
                <a:srgbClr val="99CCFF"/>
              </a:gs>
            </a:gsLst>
            <a:lin ang="13500000" scaled="1"/>
            <a:tileRect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chemeClr val="bg1"/>
                </a:solidFill>
              </a:rPr>
              <a:t>Работа 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5400" b="1" i="1" dirty="0">
                <a:solidFill>
                  <a:schemeClr val="bg1"/>
                </a:solidFill>
              </a:rPr>
              <a:t>первичных сосудистых отделений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9600" b="1" i="1" dirty="0" smtClean="0">
                <a:solidFill>
                  <a:schemeClr val="bg1"/>
                </a:solidFill>
              </a:rPr>
              <a:t>ОНМК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880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78418088"/>
              </p:ext>
            </p:extLst>
          </p:nvPr>
        </p:nvGraphicFramePr>
        <p:xfrm>
          <a:off x="-324544" y="1180783"/>
          <a:ext cx="9468544" cy="246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950" y="792410"/>
            <a:ext cx="8663252" cy="61555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Госпитализация пациентов с ОНМК до 24 час. за 6 мес. 2015/2016 гг.</a:t>
            </a:r>
            <a:r>
              <a:rPr lang="ru-RU" sz="1400" b="1" dirty="0" smtClean="0">
                <a:solidFill>
                  <a:srgbClr val="0000FF"/>
                </a:solidFill>
              </a:rPr>
              <a:t>, % 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(с учетом переведенных в РСЦ)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714" y="3645024"/>
            <a:ext cx="8841202" cy="70788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Госпитализация пациентов с ОНМК до 6 час. </a:t>
            </a:r>
            <a:r>
              <a:rPr lang="ru-RU" sz="2000" b="1" dirty="0">
                <a:solidFill>
                  <a:srgbClr val="0000FF"/>
                </a:solidFill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</a:rPr>
              <a:t>6 мес. 2015/2016 </a:t>
            </a:r>
            <a:r>
              <a:rPr lang="ru-RU" sz="2000" b="1" dirty="0">
                <a:solidFill>
                  <a:srgbClr val="0000FF"/>
                </a:solidFill>
              </a:rPr>
              <a:t>гг., % </a:t>
            </a:r>
          </a:p>
          <a:p>
            <a:pPr algn="ctr"/>
            <a:r>
              <a:rPr lang="ru-RU" sz="1400" b="1" dirty="0">
                <a:solidFill>
                  <a:srgbClr val="0000FF"/>
                </a:solidFill>
              </a:rPr>
              <a:t>(с учетом </a:t>
            </a:r>
            <a:r>
              <a:rPr lang="ru-RU" sz="1400" b="1" dirty="0" smtClean="0">
                <a:solidFill>
                  <a:srgbClr val="0000FF"/>
                </a:solidFill>
              </a:rPr>
              <a:t>переведенных </a:t>
            </a:r>
            <a:r>
              <a:rPr lang="ru-RU" sz="1400" b="1" dirty="0">
                <a:solidFill>
                  <a:srgbClr val="0000FF"/>
                </a:solidFill>
              </a:rPr>
              <a:t>в РСЦ</a:t>
            </a:r>
            <a:r>
              <a:rPr lang="ru-RU" sz="2000" b="1" dirty="0" smtClean="0">
                <a:solidFill>
                  <a:srgbClr val="0000FF"/>
                </a:solidFill>
              </a:rPr>
              <a:t>)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940862386"/>
              </p:ext>
            </p:extLst>
          </p:nvPr>
        </p:nvGraphicFramePr>
        <p:xfrm>
          <a:off x="-396552" y="4080942"/>
          <a:ext cx="9540552" cy="302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4758529"/>
              </p:ext>
            </p:extLst>
          </p:nvPr>
        </p:nvGraphicFramePr>
        <p:xfrm>
          <a:off x="178592" y="33316"/>
          <a:ext cx="877118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570"/>
                <a:gridCol w="3575566"/>
                <a:gridCol w="16760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Переведено из ПСО </a:t>
                      </a:r>
                    </a:p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ОНМК в зоне РСЦ </a:t>
                      </a:r>
                      <a:endParaRPr lang="ru-RU" sz="1400" dirty="0">
                        <a:solidFill>
                          <a:srgbClr val="6600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6600CC"/>
                          </a:solidFill>
                        </a:rPr>
                        <a:t>за 6 мес. 2015 г. – 50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6 мес. 2016 г. – 66 чел.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202237" y="2163832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26671" y="2169709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524328" y="2201610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>
          <a:xfrm>
            <a:off x="7848364" y="6139366"/>
            <a:ext cx="1295636" cy="718634"/>
          </a:xfrm>
          <a:prstGeom prst="wedgeRoundRectCallout">
            <a:avLst>
              <a:gd name="adj1" fmla="val -14214"/>
              <a:gd name="adj2" fmla="val -22308"/>
              <a:gd name="adj3" fmla="val 16667"/>
            </a:avLst>
          </a:prstGeom>
          <a:solidFill>
            <a:srgbClr val="FF0000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Целевой  показатель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ПГГ РБ 2016</a:t>
            </a:r>
            <a:endParaRPr lang="ru-RU" sz="1400" u="sng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968044" y="2201610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841202" y="2216114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28184" y="2237938"/>
            <a:ext cx="21602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16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617194"/>
              </p:ext>
            </p:extLst>
          </p:nvPr>
        </p:nvGraphicFramePr>
        <p:xfrm>
          <a:off x="423517" y="3005637"/>
          <a:ext cx="8361414" cy="121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8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№ поликлиники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СМП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Кол-во больных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7740" y="2060848"/>
            <a:ext cx="871296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Госпитализация больных с ОНМК по г. Уфе позднее 24 час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(поликлиники, СМП) по итогам 6 мес. 2016 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954" y="4797152"/>
            <a:ext cx="8712968" cy="206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FF"/>
                </a:solidFill>
              </a:rPr>
              <a:t>Госпитализация больных с ОНМК позднее 24 час связана: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chemeClr val="tx1"/>
                </a:solidFill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</a:rPr>
              <a:t> поздней обращаемостью пациентов за медицинской помощью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Недостаточным уровнем квалификации медицинских работников первичного звена (госпитализация только при повторном обращении)</a:t>
            </a:r>
          </a:p>
          <a:p>
            <a:pPr algn="ctr"/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2394772"/>
              </p:ext>
            </p:extLst>
          </p:nvPr>
        </p:nvGraphicFramePr>
        <p:xfrm>
          <a:off x="1835696" y="30702"/>
          <a:ext cx="3964220" cy="21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08520" y="433098"/>
            <a:ext cx="30813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00FF"/>
                </a:solidFill>
              </a:rPr>
              <a:t>Кол-во больных с ИИ, поступивших в период терапевтического окна в БСМП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8267" y="171487"/>
            <a:ext cx="45397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 smtClean="0">
                <a:solidFill>
                  <a:srgbClr val="FF0000"/>
                </a:solidFill>
              </a:rPr>
              <a:t>Сигнальный  индикатор </a:t>
            </a:r>
          </a:p>
          <a:p>
            <a:pPr algn="ctr">
              <a:lnSpc>
                <a:spcPct val="1500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 smtClean="0">
                <a:solidFill>
                  <a:srgbClr val="FF0000"/>
                </a:solidFill>
              </a:rPr>
              <a:t>программы снижения смертности</a:t>
            </a:r>
          </a:p>
          <a:p>
            <a:pPr algn="ctr">
              <a:lnSpc>
                <a:spcPct val="1500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35%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38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410" y="188640"/>
            <a:ext cx="8854334" cy="707886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Тромболитическая</a:t>
            </a:r>
            <a:r>
              <a:rPr lang="ru-RU" sz="2000" b="1" dirty="0" smtClean="0">
                <a:solidFill>
                  <a:srgbClr val="0000FF"/>
                </a:solidFill>
              </a:rPr>
              <a:t> терапия при ОНМК за 6 мес. 2015/2016 гг.,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(% от ИИ)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7272639"/>
              </p:ext>
            </p:extLst>
          </p:nvPr>
        </p:nvGraphicFramePr>
        <p:xfrm>
          <a:off x="-349654" y="836712"/>
          <a:ext cx="9493654" cy="4689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Овал 3"/>
          <p:cNvSpPr/>
          <p:nvPr/>
        </p:nvSpPr>
        <p:spPr>
          <a:xfrm>
            <a:off x="94216" y="1628800"/>
            <a:ext cx="877384" cy="43617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5,0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101888" y="2497589"/>
            <a:ext cx="862600" cy="4717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2,6</a:t>
            </a:r>
            <a:endParaRPr lang="ru-RU" sz="2400" b="1" dirty="0">
              <a:solidFill>
                <a:srgbClr val="0000FF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7426" y="2174018"/>
            <a:ext cx="83529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4113" y="3140968"/>
            <a:ext cx="8226872" cy="0"/>
          </a:xfrm>
          <a:prstGeom prst="line">
            <a:avLst/>
          </a:prstGeom>
          <a:ln w="3810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076056" y="2969299"/>
            <a:ext cx="1152128" cy="1978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7426" y="4221087"/>
            <a:ext cx="562166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1886" y="4947493"/>
            <a:ext cx="3371515" cy="1759934"/>
          </a:xfrm>
          <a:prstGeom prst="wedgeRoundRectCallout">
            <a:avLst>
              <a:gd name="adj1" fmla="val -33782"/>
              <a:gd name="adj2" fmla="val -93924"/>
              <a:gd name="adj3" fmla="val 16667"/>
            </a:avLst>
          </a:prstGeom>
          <a:solidFill>
            <a:srgbClr val="FF0000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Целевой  показатель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мониторинга </a:t>
            </a:r>
            <a:r>
              <a:rPr lang="ru-RU" b="1" dirty="0">
                <a:solidFill>
                  <a:schemeClr val="bg1"/>
                </a:solidFill>
              </a:rPr>
              <a:t>снижения </a:t>
            </a:r>
            <a:r>
              <a:rPr lang="ru-RU" b="1" dirty="0" smtClean="0">
                <a:solidFill>
                  <a:schemeClr val="bg1"/>
                </a:solidFill>
              </a:rPr>
              <a:t>смертности-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д</a:t>
            </a:r>
            <a:r>
              <a:rPr lang="ru-RU" b="1" dirty="0" smtClean="0">
                <a:solidFill>
                  <a:schemeClr val="bg1"/>
                </a:solidFill>
              </a:rPr>
              <a:t>оля больных с ИИ, которым выполнен системный </a:t>
            </a:r>
            <a:r>
              <a:rPr lang="ru-RU" b="1" dirty="0" err="1" smtClean="0">
                <a:solidFill>
                  <a:schemeClr val="bg1"/>
                </a:solidFill>
              </a:rPr>
              <a:t>тромболизис</a:t>
            </a:r>
            <a:r>
              <a:rPr lang="ru-RU" b="1" dirty="0" smtClean="0">
                <a:solidFill>
                  <a:schemeClr val="bg1"/>
                </a:solidFill>
              </a:rPr>
              <a:t> - 5%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16166" y="4221088"/>
            <a:ext cx="909639" cy="45719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220072" y="5126047"/>
            <a:ext cx="3827672" cy="1656184"/>
          </a:xfrm>
          <a:prstGeom prst="wedgeRoundRectCallout">
            <a:avLst>
              <a:gd name="adj1" fmla="val 36797"/>
              <a:gd name="adj2" fmla="val -113309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Целевой  </a:t>
            </a:r>
            <a:r>
              <a:rPr lang="ru-RU" b="1" dirty="0" smtClean="0">
                <a:solidFill>
                  <a:srgbClr val="FF0000"/>
                </a:solidFill>
              </a:rPr>
              <a:t>критерий ПГГ РБ 2016 – удельный вес пациентов с ИИ, которым проведена ТЛТ в первые 6 час госпитализации в общем кол-ве ИИ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9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8153" y="44624"/>
            <a:ext cx="7668343" cy="369332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Летальность от ОНМК в зоне РСЦ № 1 за 6 мес. 2015/2016гг., % от ОНМК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5572140"/>
            <a:ext cx="2928958" cy="1000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994292629"/>
              </p:ext>
            </p:extLst>
          </p:nvPr>
        </p:nvGraphicFramePr>
        <p:xfrm>
          <a:off x="-216532" y="3682831"/>
          <a:ext cx="986509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75656" y="3140968"/>
            <a:ext cx="7560840" cy="646331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FF"/>
                </a:solidFill>
              </a:rPr>
              <a:t>Досуточная</a:t>
            </a:r>
            <a:r>
              <a:rPr lang="ru-RU" b="1" dirty="0" smtClean="0">
                <a:solidFill>
                  <a:srgbClr val="0000FF"/>
                </a:solidFill>
              </a:rPr>
              <a:t> летальность от ОНМК в зоне РСЦ № 1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за 6 мес. 2015/2016гг., % от ОНМК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598970" y="4725622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829073" y="4230654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3387908923"/>
              </p:ext>
            </p:extLst>
          </p:nvPr>
        </p:nvGraphicFramePr>
        <p:xfrm>
          <a:off x="-252536" y="-188546"/>
          <a:ext cx="939653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3754819" y="1403688"/>
            <a:ext cx="120455" cy="801176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557424" y="764704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83010" y="908720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71920" y="1007195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5041825" y="1428020"/>
            <a:ext cx="120455" cy="801176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187624" y="5007440"/>
            <a:ext cx="120455" cy="801176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811799" y="5065705"/>
            <a:ext cx="120455" cy="801176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6372200" y="5042577"/>
            <a:ext cx="120455" cy="801176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04725" y="4818221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7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3519264"/>
          </a:xfrm>
        </p:spPr>
        <p:txBody>
          <a:bodyPr>
            <a:noAutofit/>
          </a:bodyPr>
          <a:lstStyle/>
          <a:p>
            <a:r>
              <a:rPr lang="ru-RU" sz="9600" b="1" i="1" dirty="0">
                <a:solidFill>
                  <a:srgbClr val="FF0000"/>
                </a:solidFill>
              </a:rPr>
              <a:t/>
            </a:r>
            <a:br>
              <a:rPr lang="ru-RU" sz="9600" b="1" i="1" dirty="0">
                <a:solidFill>
                  <a:srgbClr val="FF0000"/>
                </a:solidFill>
              </a:rPr>
            </a:br>
            <a:endParaRPr lang="ru-RU" sz="9600" dirty="0"/>
          </a:p>
        </p:txBody>
      </p:sp>
      <p:sp>
        <p:nvSpPr>
          <p:cNvPr id="4" name="Лента лицом вверх 3"/>
          <p:cNvSpPr/>
          <p:nvPr/>
        </p:nvSpPr>
        <p:spPr>
          <a:xfrm rot="21109688">
            <a:off x="366195" y="580776"/>
            <a:ext cx="8249136" cy="5341383"/>
          </a:xfrm>
          <a:prstGeom prst="ribbon2">
            <a:avLst>
              <a:gd name="adj1" fmla="val 10308"/>
              <a:gd name="adj2" fmla="val 68577"/>
            </a:avLst>
          </a:prstGeom>
          <a:gradFill flip="none" rotWithShape="1">
            <a:gsLst>
              <a:gs pos="50000">
                <a:srgbClr val="00B050"/>
              </a:gs>
              <a:gs pos="23000">
                <a:srgbClr val="00B050">
                  <a:shade val="67500"/>
                  <a:satMod val="115000"/>
                </a:srgbClr>
              </a:gs>
              <a:gs pos="76000">
                <a:srgbClr val="00EE00"/>
              </a:gs>
            </a:gsLst>
            <a:lin ang="2700000" scaled="1"/>
            <a:tileRect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chemeClr val="bg1"/>
                </a:solidFill>
              </a:rPr>
              <a:t>Работа 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5400" b="1" i="1" dirty="0">
                <a:solidFill>
                  <a:schemeClr val="bg1"/>
                </a:solidFill>
              </a:rPr>
              <a:t>первичных сосудистых отделений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9600" b="1" i="1" dirty="0">
                <a:solidFill>
                  <a:schemeClr val="bg1"/>
                </a:solidFill>
              </a:rPr>
              <a:t>ОКС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068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242751909"/>
              </p:ext>
            </p:extLst>
          </p:nvPr>
        </p:nvGraphicFramePr>
        <p:xfrm>
          <a:off x="-324544" y="0"/>
          <a:ext cx="9468544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818" y="51434"/>
            <a:ext cx="3419872" cy="400110"/>
          </a:xfrm>
          <a:prstGeom prst="rect">
            <a:avLst/>
          </a:prstGeom>
          <a:solidFill>
            <a:schemeClr val="bg1"/>
          </a:solidFill>
          <a:ln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Летальность от ИИ, %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5572140"/>
            <a:ext cx="2928958" cy="1000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730085728"/>
              </p:ext>
            </p:extLst>
          </p:nvPr>
        </p:nvGraphicFramePr>
        <p:xfrm>
          <a:off x="-540568" y="3857604"/>
          <a:ext cx="979308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4355" y="3500438"/>
            <a:ext cx="3563888" cy="400110"/>
          </a:xfrm>
          <a:prstGeom prst="rect">
            <a:avLst/>
          </a:prstGeom>
          <a:solidFill>
            <a:schemeClr val="bg1"/>
          </a:solidFill>
          <a:ln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Летальность от ГИ, %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72063" y="4778064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04889" y="4799970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99754" y="4994128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56749" y="908720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451584" y="1156204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397220" y="1556792"/>
            <a:ext cx="180020" cy="1257326"/>
          </a:xfrm>
          <a:prstGeom prst="straightConnector1">
            <a:avLst/>
          </a:prstGeom>
          <a:ln w="63500" cap="sq" cmpd="sng">
            <a:solidFill>
              <a:srgbClr val="FF0000"/>
            </a:solidFill>
            <a:prstDash val="solid"/>
            <a:miter lim="800000"/>
            <a:headEnd type="none"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068102" y="1553457"/>
            <a:ext cx="180020" cy="1257326"/>
          </a:xfrm>
          <a:prstGeom prst="straightConnector1">
            <a:avLst/>
          </a:prstGeom>
          <a:ln w="63500" cap="sq" cmpd="sng">
            <a:solidFill>
              <a:srgbClr val="FF0000"/>
            </a:solidFill>
            <a:prstDash val="solid"/>
            <a:miter lim="800000"/>
            <a:headEnd type="none"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986324" y="1556792"/>
            <a:ext cx="180020" cy="1257326"/>
          </a:xfrm>
          <a:prstGeom prst="straightConnector1">
            <a:avLst/>
          </a:prstGeom>
          <a:ln w="63500" cap="sq" cmpd="sng">
            <a:solidFill>
              <a:srgbClr val="FF0000"/>
            </a:solidFill>
            <a:prstDash val="solid"/>
            <a:miter lim="800000"/>
            <a:headEnd type="none"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64748" y="4651560"/>
            <a:ext cx="603354" cy="49496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3618233" y="4899044"/>
            <a:ext cx="180020" cy="1257326"/>
          </a:xfrm>
          <a:prstGeom prst="straightConnector1">
            <a:avLst/>
          </a:prstGeom>
          <a:ln w="63500" cap="sq" cmpd="sng">
            <a:solidFill>
              <a:srgbClr val="FF0000"/>
            </a:solidFill>
            <a:prstDash val="solid"/>
            <a:miter lim="800000"/>
            <a:headEnd type="none"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92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321897" cy="61667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Вмешательства, проводимые больным с ОНМК 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за 6 мес. 2015/2016 гг.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275674"/>
              </p:ext>
            </p:extLst>
          </p:nvPr>
        </p:nvGraphicFramePr>
        <p:xfrm>
          <a:off x="-396552" y="476672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98127800"/>
              </p:ext>
            </p:extLst>
          </p:nvPr>
        </p:nvGraphicFramePr>
        <p:xfrm>
          <a:off x="4788024" y="0"/>
          <a:ext cx="45882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79589137"/>
              </p:ext>
            </p:extLst>
          </p:nvPr>
        </p:nvGraphicFramePr>
        <p:xfrm>
          <a:off x="3995936" y="4086513"/>
          <a:ext cx="5580112" cy="342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926956837"/>
              </p:ext>
            </p:extLst>
          </p:nvPr>
        </p:nvGraphicFramePr>
        <p:xfrm>
          <a:off x="-396552" y="4106170"/>
          <a:ext cx="4248472" cy="296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2321190323"/>
              </p:ext>
            </p:extLst>
          </p:nvPr>
        </p:nvGraphicFramePr>
        <p:xfrm>
          <a:off x="2771800" y="2492896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915816" y="2708920"/>
            <a:ext cx="2520280" cy="158417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39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187"/>
            <a:ext cx="4464496" cy="6206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Число ЦАГ, проведенных за </a:t>
            </a:r>
            <a:r>
              <a:rPr lang="ru-RU" sz="2000" b="1" dirty="0">
                <a:solidFill>
                  <a:srgbClr val="0000FF"/>
                </a:solidFill>
              </a:rPr>
              <a:t>6</a:t>
            </a:r>
            <a:r>
              <a:rPr lang="ru-RU" sz="2000" b="1" dirty="0" smtClean="0">
                <a:solidFill>
                  <a:srgbClr val="0000FF"/>
                </a:solidFill>
              </a:rPr>
              <a:t> мес. 2015 / 2016 гг.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382627407"/>
              </p:ext>
            </p:extLst>
          </p:nvPr>
        </p:nvGraphicFramePr>
        <p:xfrm>
          <a:off x="1259632" y="2924944"/>
          <a:ext cx="788436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57504510"/>
              </p:ext>
            </p:extLst>
          </p:nvPr>
        </p:nvGraphicFramePr>
        <p:xfrm>
          <a:off x="0" y="260648"/>
          <a:ext cx="57961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3843046"/>
            <a:ext cx="2555776" cy="8280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FF"/>
                </a:solidFill>
              </a:rPr>
              <a:t>ЦАГ, проведенные больным из ПСО 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за 6 мес. 2016 гг.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60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89447831"/>
              </p:ext>
            </p:extLst>
          </p:nvPr>
        </p:nvGraphicFramePr>
        <p:xfrm>
          <a:off x="-252536" y="1124744"/>
          <a:ext cx="9396536" cy="503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88640"/>
            <a:ext cx="640871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Доля больных, независимых в повседневной жизни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к концу стационарного лечения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после перенесённого ОНМК, %  </a:t>
            </a:r>
            <a:endParaRPr lang="ru-RU" sz="2000" b="1" u="sng" dirty="0">
              <a:solidFill>
                <a:srgbClr val="0000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8064" y="3645024"/>
            <a:ext cx="1440160" cy="2304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8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3" y="1196752"/>
            <a:ext cx="8352929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Динамика госпитализации пациентов с ОКС до 12 час.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в зоне РСЦ №  1 ГБУЗ РБ БСМП г. Уфа за 6 мес. 2015/2016 гг., % </a:t>
            </a:r>
          </a:p>
          <a:p>
            <a:pPr algn="ctr"/>
            <a:r>
              <a:rPr lang="ru-RU" sz="1400" b="1" i="1" dirty="0" smtClean="0">
                <a:solidFill>
                  <a:srgbClr val="0000FF"/>
                </a:solidFill>
              </a:rPr>
              <a:t>(с вычетом переведённых из ПСО в РСЦ)</a:t>
            </a:r>
            <a:endParaRPr lang="ru-RU" sz="1400" i="1" dirty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8225843"/>
              </p:ext>
            </p:extLst>
          </p:nvPr>
        </p:nvGraphicFramePr>
        <p:xfrm>
          <a:off x="202644" y="188640"/>
          <a:ext cx="8329796" cy="68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923"/>
                <a:gridCol w="3805873"/>
              </a:tblGrid>
              <a:tr h="6846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Госпитализировано с ОКС  в зоне РСЦ № 1 </a:t>
                      </a:r>
                      <a:r>
                        <a:rPr lang="ru-RU" sz="1400" b="1" i="1" dirty="0" smtClean="0">
                          <a:solidFill>
                            <a:srgbClr val="0000FF"/>
                          </a:solidFill>
                        </a:rPr>
                        <a:t>(с вычетом переведённых из ПСО в РСЦ)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за 6 мес. 2015 г. – 2501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6 мес. 2016 г. –  2677 чел.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4760229"/>
              </p:ext>
            </p:extLst>
          </p:nvPr>
        </p:nvGraphicFramePr>
        <p:xfrm>
          <a:off x="2715767" y="5943600"/>
          <a:ext cx="6404956" cy="69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588"/>
                <a:gridCol w="3832368"/>
              </a:tblGrid>
              <a:tr h="6926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Переведено в РСЦ из ПСО больных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за 6 мес. 2015 г.</a:t>
                      </a:r>
                      <a:r>
                        <a:rPr lang="ru-RU" sz="1800" b="1" baseline="0" dirty="0" smtClean="0">
                          <a:solidFill>
                            <a:srgbClr val="0000FF"/>
                          </a:solidFill>
                        </a:rPr>
                        <a:t> - 443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6 мес. 2016 г. -  455 чел.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2514875896"/>
              </p:ext>
            </p:extLst>
          </p:nvPr>
        </p:nvGraphicFramePr>
        <p:xfrm>
          <a:off x="-341507" y="1688089"/>
          <a:ext cx="9971027" cy="411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506159" y="4166125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593976" y="4143118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84605" y="4166125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8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775332990"/>
              </p:ext>
            </p:extLst>
          </p:nvPr>
        </p:nvGraphicFramePr>
        <p:xfrm>
          <a:off x="0" y="1556792"/>
          <a:ext cx="95784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88640"/>
            <a:ext cx="892899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Динамика госпитализации пациентов с ИМ до 6 час от начала заболевания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за 6 мес. 2015/2016 г г.,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(% от ИМ</a:t>
            </a:r>
            <a:r>
              <a:rPr lang="ru-RU" sz="2000" b="1" u="sng" dirty="0" smtClean="0">
                <a:solidFill>
                  <a:srgbClr val="0000FF"/>
                </a:solidFill>
              </a:rPr>
              <a:t>,  </a:t>
            </a:r>
            <a:r>
              <a:rPr lang="ru-RU" sz="2000" b="1" i="1" u="sng" dirty="0" smtClean="0">
                <a:solidFill>
                  <a:srgbClr val="0000FF"/>
                </a:solidFill>
              </a:rPr>
              <a:t>без учета переведённых </a:t>
            </a:r>
            <a:r>
              <a:rPr lang="ru-RU" sz="2000" b="1" i="1" dirty="0" smtClean="0">
                <a:solidFill>
                  <a:srgbClr val="0000FF"/>
                </a:solidFill>
              </a:rPr>
              <a:t>из ПСО)</a:t>
            </a:r>
            <a:endParaRPr lang="ru-RU" sz="2000" i="1" dirty="0">
              <a:solidFill>
                <a:srgbClr val="0000FF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884368" y="4928199"/>
            <a:ext cx="1152128" cy="877065"/>
          </a:xfrm>
          <a:prstGeom prst="wedgeRoundRectCallout">
            <a:avLst>
              <a:gd name="adj1" fmla="val 50241"/>
              <a:gd name="adj2" fmla="val -3066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Целевой </a:t>
            </a:r>
            <a:r>
              <a:rPr lang="ru-RU" sz="1400" b="1" dirty="0" smtClean="0">
                <a:solidFill>
                  <a:srgbClr val="FF0000"/>
                </a:solidFill>
              </a:rPr>
              <a:t>критерий ПГГ РБ 2016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483768" y="4365103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32240" y="4365104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789118" y="4365104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91880" y="4350861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53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72564"/>
            <a:ext cx="8431092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FF"/>
                </a:solidFill>
              </a:rPr>
              <a:t>Тромболитическая</a:t>
            </a:r>
            <a:r>
              <a:rPr lang="ru-RU" sz="2400" b="1" dirty="0" smtClean="0">
                <a:solidFill>
                  <a:srgbClr val="0000FF"/>
                </a:solidFill>
              </a:rPr>
              <a:t> терапия за 6 мес. 2015/2016 гг. 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(% от ОИМ с ↑ </a:t>
            </a:r>
            <a:r>
              <a:rPr lang="en-US" sz="2400" b="1" dirty="0" smtClean="0">
                <a:solidFill>
                  <a:srgbClr val="0000FF"/>
                </a:solidFill>
              </a:rPr>
              <a:t>ST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40352" y="2492896"/>
            <a:ext cx="864096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rgbClr val="FF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2025449817"/>
              </p:ext>
            </p:extLst>
          </p:nvPr>
        </p:nvGraphicFramePr>
        <p:xfrm>
          <a:off x="-396552" y="900946"/>
          <a:ext cx="9540552" cy="433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647564" y="2924944"/>
            <a:ext cx="82809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27584" y="3429000"/>
            <a:ext cx="7920880" cy="0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-7795" y="4195936"/>
            <a:ext cx="1032043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2708" y="5181772"/>
            <a:ext cx="3835052" cy="1296144"/>
          </a:xfrm>
          <a:prstGeom prst="wedgeRoundRectCallout">
            <a:avLst>
              <a:gd name="adj1" fmla="val -39346"/>
              <a:gd name="adj2" fmla="val -122901"/>
              <a:gd name="adj3" fmla="val 16667"/>
            </a:avLst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Целевой  показатель мониторинга снижения </a:t>
            </a:r>
            <a:r>
              <a:rPr lang="ru-RU" b="1" dirty="0" smtClean="0">
                <a:solidFill>
                  <a:schemeClr val="bg1"/>
                </a:solidFill>
              </a:rPr>
              <a:t>смертности-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ТЛТ на </a:t>
            </a:r>
            <a:r>
              <a:rPr lang="ru-RU" b="1" dirty="0" err="1" smtClean="0">
                <a:solidFill>
                  <a:schemeClr val="bg1"/>
                </a:solidFill>
              </a:rPr>
              <a:t>догоспитальном</a:t>
            </a:r>
            <a:r>
              <a:rPr lang="ru-RU" b="1" dirty="0" smtClean="0">
                <a:solidFill>
                  <a:schemeClr val="bg1"/>
                </a:solidFill>
              </a:rPr>
              <a:t> и госпитальном этапе – 20-25%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88426" y="4179801"/>
            <a:ext cx="1032043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009675" y="5181772"/>
            <a:ext cx="2888961" cy="695500"/>
          </a:xfrm>
          <a:prstGeom prst="wedgeRoundRectCallout">
            <a:avLst>
              <a:gd name="adj1" fmla="val 48242"/>
              <a:gd name="adj2" fmla="val -201937"/>
              <a:gd name="adj3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Целевой  </a:t>
            </a:r>
            <a:r>
              <a:rPr lang="ru-RU" b="1" dirty="0" smtClean="0">
                <a:solidFill>
                  <a:srgbClr val="FF0000"/>
                </a:solidFill>
              </a:rPr>
              <a:t>критерий ПГГ РБ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 2016 год  - 14,4%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5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04567576"/>
              </p:ext>
            </p:extLst>
          </p:nvPr>
        </p:nvGraphicFramePr>
        <p:xfrm>
          <a:off x="-468560" y="48187"/>
          <a:ext cx="9612560" cy="315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15816" y="78188"/>
            <a:ext cx="596639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Летальность от ОКС за 6 мес. 2015/2016 гг., %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027665711"/>
              </p:ext>
            </p:extLst>
          </p:nvPr>
        </p:nvGraphicFramePr>
        <p:xfrm>
          <a:off x="-324544" y="3717033"/>
          <a:ext cx="9468544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4"/>
          <p:cNvSpPr txBox="1"/>
          <p:nvPr/>
        </p:nvSpPr>
        <p:spPr>
          <a:xfrm>
            <a:off x="107504" y="3183694"/>
            <a:ext cx="624175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Досуточная</a:t>
            </a:r>
            <a:r>
              <a:rPr lang="ru-RU" sz="2000" b="1" dirty="0" smtClean="0">
                <a:solidFill>
                  <a:srgbClr val="0000FF"/>
                </a:solidFill>
              </a:rPr>
              <a:t> летальность от ОКС за 6 мес. 2015/2016 гг., </a:t>
            </a:r>
            <a:r>
              <a:rPr lang="ru-RU" sz="1600" b="1" u="sng" dirty="0" smtClean="0">
                <a:solidFill>
                  <a:srgbClr val="0000FF"/>
                </a:solidFill>
              </a:rPr>
              <a:t>% от умерших от ОКС </a:t>
            </a:r>
            <a:endParaRPr lang="ru-RU" sz="1600" b="1" u="sng" dirty="0">
              <a:solidFill>
                <a:srgbClr val="0000FF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493270" y="3183694"/>
            <a:ext cx="2309900" cy="1263378"/>
          </a:xfrm>
          <a:prstGeom prst="wedgeRoundRectCallout">
            <a:avLst>
              <a:gd name="adj1" fmla="val 41951"/>
              <a:gd name="adj2" fmla="val 106175"/>
              <a:gd name="adj3" fmla="val 16667"/>
            </a:avLst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Целевой  показатель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мониторинга </a:t>
            </a:r>
            <a:r>
              <a:rPr lang="ru-RU" sz="1600" b="1" dirty="0">
                <a:solidFill>
                  <a:schemeClr val="bg1"/>
                </a:solidFill>
              </a:rPr>
              <a:t>снижения </a:t>
            </a:r>
            <a:r>
              <a:rPr lang="ru-RU" sz="1600" b="1" dirty="0" smtClean="0">
                <a:solidFill>
                  <a:schemeClr val="bg1"/>
                </a:solidFill>
              </a:rPr>
              <a:t>смертности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</a:rPr>
              <a:t>уточная летальность от ОКС – менее 25%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07504" y="5301208"/>
            <a:ext cx="85689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004048" y="1772816"/>
            <a:ext cx="14401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349254" y="1772816"/>
            <a:ext cx="14401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499992" y="1772816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73190" y="620688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144116" y="4581128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35696" y="4581128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38355" y="4298076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319141" y="4742656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415987" y="4742656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915816" y="4859771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8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39763753"/>
              </p:ext>
            </p:extLst>
          </p:nvPr>
        </p:nvGraphicFramePr>
        <p:xfrm>
          <a:off x="-468560" y="48187"/>
          <a:ext cx="9612560" cy="315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15816" y="78188"/>
            <a:ext cx="596639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Летальность от ИМ за 6 мес. 2015/2016 гг., %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993295371"/>
              </p:ext>
            </p:extLst>
          </p:nvPr>
        </p:nvGraphicFramePr>
        <p:xfrm>
          <a:off x="-324544" y="3717033"/>
          <a:ext cx="9468544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4"/>
          <p:cNvSpPr txBox="1"/>
          <p:nvPr/>
        </p:nvSpPr>
        <p:spPr>
          <a:xfrm>
            <a:off x="107504" y="3183694"/>
            <a:ext cx="624175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Досуточная</a:t>
            </a:r>
            <a:r>
              <a:rPr lang="ru-RU" sz="2000" b="1" dirty="0" smtClean="0">
                <a:solidFill>
                  <a:srgbClr val="0000FF"/>
                </a:solidFill>
              </a:rPr>
              <a:t> летальность от ИМ за 6 мес. 2015/2016 гг., </a:t>
            </a:r>
            <a:r>
              <a:rPr lang="ru-RU" sz="1600" b="1" u="sng" dirty="0" smtClean="0">
                <a:solidFill>
                  <a:srgbClr val="0000FF"/>
                </a:solidFill>
              </a:rPr>
              <a:t>% от ИМ</a:t>
            </a:r>
            <a:endParaRPr lang="ru-RU" sz="1600" b="1" u="sng" dirty="0">
              <a:solidFill>
                <a:srgbClr val="0000FF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004048" y="1772816"/>
            <a:ext cx="14401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043608" y="1750024"/>
            <a:ext cx="14401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3183583" y="1556792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73190" y="620688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08120" y="4675466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913258" y="4041411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319141" y="4742656"/>
            <a:ext cx="435996" cy="297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39552" y="1536434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1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29"/>
            <a:ext cx="8784976" cy="836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Число </a:t>
            </a:r>
            <a:r>
              <a:rPr lang="ru-RU" sz="2400" b="1" dirty="0" err="1" smtClean="0">
                <a:solidFill>
                  <a:srgbClr val="0000FF"/>
                </a:solidFill>
              </a:rPr>
              <a:t>коронарографий</a:t>
            </a:r>
            <a:r>
              <a:rPr lang="ru-RU" sz="2400" b="1" dirty="0" smtClean="0">
                <a:solidFill>
                  <a:srgbClr val="0000FF"/>
                </a:solidFill>
              </a:rPr>
              <a:t>, проведенных больным с ОКС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ГБУЗ РБ БСМП г. Уфа за 6 мес.2015/2016 гг.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3949321"/>
              </p:ext>
            </p:extLst>
          </p:nvPr>
        </p:nvGraphicFramePr>
        <p:xfrm>
          <a:off x="-180528" y="836712"/>
          <a:ext cx="9217024" cy="602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вал 2"/>
          <p:cNvSpPr/>
          <p:nvPr/>
        </p:nvSpPr>
        <p:spPr>
          <a:xfrm>
            <a:off x="7020272" y="2472676"/>
            <a:ext cx="1872208" cy="11521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87,3%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от числа больных с   ОКС</a:t>
            </a:r>
          </a:p>
        </p:txBody>
      </p:sp>
      <p:sp>
        <p:nvSpPr>
          <p:cNvPr id="7" name="Овал 6"/>
          <p:cNvSpPr/>
          <p:nvPr/>
        </p:nvSpPr>
        <p:spPr>
          <a:xfrm>
            <a:off x="2915816" y="2492896"/>
            <a:ext cx="1944216" cy="111168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82%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 числа больных с   ОКС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31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29"/>
            <a:ext cx="8784976" cy="836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Оперативные вмешательства, проведенные больным с ОКС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ГБУЗ РБ БСМП г. Уфа за 6 мес.2015/2016 гг.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3938867"/>
              </p:ext>
            </p:extLst>
          </p:nvPr>
        </p:nvGraphicFramePr>
        <p:xfrm>
          <a:off x="251520" y="836712"/>
          <a:ext cx="504238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7304974"/>
              </p:ext>
            </p:extLst>
          </p:nvPr>
        </p:nvGraphicFramePr>
        <p:xfrm>
          <a:off x="3707904" y="3789040"/>
          <a:ext cx="5652120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12400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18031</TotalTime>
  <Words>1167</Words>
  <Application>Microsoft Office PowerPoint</Application>
  <PresentationFormat>Экран (4:3)</PresentationFormat>
  <Paragraphs>372</Paragraphs>
  <Slides>23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Число коронарографий, проведенных больным с ОКС  в ГБУЗ РБ БСМП г. Уфа за 6 мес.2015/2016 гг. </vt:lpstr>
      <vt:lpstr>Оперативные вмешательства, проведенные больным с ОКС  в ГБУЗ РБ БСМП г. Уфа за 6 мес.2015/2016 гг. </vt:lpstr>
      <vt:lpstr>Число коронарографий, проведенных пациентам из ПСО  в ГБУЗ РБ БСМП  г. Уфа  за 6 мес. 2016 гг. </vt:lpstr>
      <vt:lpstr>Слайд 11</vt:lpstr>
      <vt:lpstr>Слайд 12</vt:lpstr>
      <vt:lpstr>Слайд 13</vt:lpstr>
      <vt:lpstr>Фармакоинвазивная терапия  при ИМ с ↑ST  88,5% </vt:lpstr>
      <vt:lpstr>Слайд 15</vt:lpstr>
      <vt:lpstr>Слайд 16</vt:lpstr>
      <vt:lpstr>Слайд 17</vt:lpstr>
      <vt:lpstr>Слайд 18</vt:lpstr>
      <vt:lpstr>Слайд 19</vt:lpstr>
      <vt:lpstr>Слайд 20</vt:lpstr>
      <vt:lpstr>Вмешательства, проводимые больным с ОНМК  за 6 мес. 2015/2016 гг.</vt:lpstr>
      <vt:lpstr>Число ЦАГ, проведенных за 6 мес. 2015 / 2016 гг.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Статистик</cp:lastModifiedBy>
  <cp:revision>4470</cp:revision>
  <cp:lastPrinted>2016-07-20T10:30:56Z</cp:lastPrinted>
  <dcterms:modified xsi:type="dcterms:W3CDTF">2016-08-23T05:31:29Z</dcterms:modified>
</cp:coreProperties>
</file>