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6"/>
  </p:notesMasterIdLst>
  <p:sldIdLst>
    <p:sldId id="285" r:id="rId2"/>
    <p:sldId id="286" r:id="rId3"/>
    <p:sldId id="273" r:id="rId4"/>
    <p:sldId id="272" r:id="rId5"/>
    <p:sldId id="274" r:id="rId6"/>
    <p:sldId id="278" r:id="rId7"/>
    <p:sldId id="279" r:id="rId8"/>
    <p:sldId id="280" r:id="rId9"/>
    <p:sldId id="283" r:id="rId10"/>
    <p:sldId id="304" r:id="rId11"/>
    <p:sldId id="293" r:id="rId12"/>
    <p:sldId id="295" r:id="rId13"/>
    <p:sldId id="297" r:id="rId14"/>
    <p:sldId id="301" r:id="rId15"/>
    <p:sldId id="287" r:id="rId16"/>
    <p:sldId id="299" r:id="rId17"/>
    <p:sldId id="284" r:id="rId18"/>
    <p:sldId id="291" r:id="rId19"/>
    <p:sldId id="300" r:id="rId20"/>
    <p:sldId id="288" r:id="rId21"/>
    <p:sldId id="289" r:id="rId22"/>
    <p:sldId id="302" r:id="rId23"/>
    <p:sldId id="281" r:id="rId24"/>
    <p:sldId id="282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C442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494" autoAdjust="0"/>
  </p:normalViewPr>
  <p:slideViewPr>
    <p:cSldViewPr>
      <p:cViewPr varScale="1">
        <p:scale>
          <a:sx n="66" d="100"/>
          <a:sy n="66" d="100"/>
        </p:scale>
        <p:origin x="-140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E7FBEF-A766-4512-A9BC-E9EA4E3ED566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2BE02-B6CB-4E38-A1AF-297BE7D0E0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772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F9A9DB0-E4C8-4F18-AA78-E4872931B5AD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7BAE61-FCBE-4D41-ACAB-E6ED9D8A2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9A9DB0-E4C8-4F18-AA78-E4872931B5AD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BAE61-FCBE-4D41-ACAB-E6ED9D8A2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9A9DB0-E4C8-4F18-AA78-E4872931B5AD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BAE61-FCBE-4D41-ACAB-E6ED9D8A2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9A9DB0-E4C8-4F18-AA78-E4872931B5AD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BAE61-FCBE-4D41-ACAB-E6ED9D8A29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9A9DB0-E4C8-4F18-AA78-E4872931B5AD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BAE61-FCBE-4D41-ACAB-E6ED9D8A29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9A9DB0-E4C8-4F18-AA78-E4872931B5AD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BAE61-FCBE-4D41-ACAB-E6ED9D8A29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9A9DB0-E4C8-4F18-AA78-E4872931B5AD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BAE61-FCBE-4D41-ACAB-E6ED9D8A2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9A9DB0-E4C8-4F18-AA78-E4872931B5AD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BAE61-FCBE-4D41-ACAB-E6ED9D8A29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9A9DB0-E4C8-4F18-AA78-E4872931B5AD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BAE61-FCBE-4D41-ACAB-E6ED9D8A2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F9A9DB0-E4C8-4F18-AA78-E4872931B5AD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BAE61-FCBE-4D41-ACAB-E6ED9D8A2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F9A9DB0-E4C8-4F18-AA78-E4872931B5AD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7BAE61-FCBE-4D41-ACAB-E6ED9D8A29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F9A9DB0-E4C8-4F18-AA78-E4872931B5AD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97BAE61-FCBE-4D41-ACAB-E6ED9D8A2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1000108"/>
            <a:ext cx="8929718" cy="285752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ПЕРВИЧНЫЕ РЕЗУЛЬТАТЫ РЕАЛИЗАЦИИ МЕРОПРИЯТИЙ ПИЛОТНОГО ПРОЕКТА </a:t>
            </a:r>
            <a:b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МЕДИЦИНСКОЙ РЕАБИЛИТАЦИИ</a:t>
            </a:r>
            <a:endParaRPr lang="ru-RU" sz="4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4429132"/>
            <a:ext cx="9144000" cy="2714619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Заведующий отделением </a:t>
            </a:r>
          </a:p>
          <a:p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нейрореабилитации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ГБУЗ РБ БСМП г. Уфа </a:t>
            </a:r>
          </a:p>
          <a:p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Хасбиев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А. А. 2018 г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Documents and Settings\статистик\Рабочий стол\на сайт об отд. рнейрореабилитации\IMG_600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6000768"/>
            <a:ext cx="2143108" cy="85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Documents and Settings\статистик\Рабочий стол\на сайт об отд. рнейрореабилитации\IMG_600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51520" y="260648"/>
            <a:ext cx="8640960" cy="864096"/>
          </a:xfrm>
          <a:prstGeom prst="round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ГБУЗ РБ БСМП г. Уфа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1520" y="1484784"/>
            <a:ext cx="3096344" cy="1267868"/>
          </a:xfrm>
          <a:prstGeom prst="roundRect">
            <a:avLst/>
          </a:prstGeom>
          <a:gradFill flip="none" rotWithShape="1">
            <a:gsLst>
              <a:gs pos="0">
                <a:srgbClr val="9900CC">
                  <a:shade val="30000"/>
                  <a:satMod val="115000"/>
                </a:srgbClr>
              </a:gs>
              <a:gs pos="50000">
                <a:srgbClr val="9900CC">
                  <a:shade val="67500"/>
                  <a:satMod val="115000"/>
                </a:srgbClr>
              </a:gs>
              <a:gs pos="100000">
                <a:srgbClr val="9900CC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prstClr val="white"/>
                </a:solidFill>
              </a:rPr>
              <a:t>Терапевтический </a:t>
            </a:r>
            <a:r>
              <a:rPr lang="ru-RU" sz="2400" b="1" dirty="0" smtClean="0">
                <a:solidFill>
                  <a:prstClr val="white"/>
                </a:solidFill>
              </a:rPr>
              <a:t>блок</a:t>
            </a:r>
            <a:r>
              <a:rPr lang="ru-RU" sz="2400" b="1" dirty="0">
                <a:solidFill>
                  <a:prstClr val="white"/>
                </a:solidFill>
              </a:rPr>
              <a:t> </a:t>
            </a:r>
            <a:r>
              <a:rPr lang="ru-RU" sz="2400" b="1" dirty="0" smtClean="0">
                <a:solidFill>
                  <a:prstClr val="white"/>
                </a:solidFill>
              </a:rPr>
              <a:t>-  </a:t>
            </a:r>
          </a:p>
          <a:p>
            <a:pPr algn="ctr"/>
            <a:r>
              <a:rPr lang="ru-RU" sz="2400" b="1" dirty="0" smtClean="0">
                <a:solidFill>
                  <a:prstClr val="white"/>
                </a:solidFill>
              </a:rPr>
              <a:t>265 коек</a:t>
            </a:r>
            <a:endParaRPr lang="ru-RU" sz="2400" b="1" dirty="0">
              <a:solidFill>
                <a:prstClr val="white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023828" y="2204864"/>
            <a:ext cx="3096344" cy="1224136"/>
          </a:xfrm>
          <a:prstGeom prst="roundRect">
            <a:avLst/>
          </a:prstGeom>
          <a:gradFill flip="none" rotWithShape="1">
            <a:gsLst>
              <a:gs pos="0">
                <a:srgbClr val="9900CC">
                  <a:shade val="30000"/>
                  <a:satMod val="115000"/>
                </a:srgbClr>
              </a:gs>
              <a:gs pos="50000">
                <a:srgbClr val="9900CC">
                  <a:shade val="67500"/>
                  <a:satMod val="115000"/>
                </a:srgbClr>
              </a:gs>
              <a:gs pos="100000">
                <a:srgbClr val="9900CC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prstClr val="white"/>
                </a:solidFill>
              </a:rPr>
              <a:t>Хирургический </a:t>
            </a:r>
          </a:p>
          <a:p>
            <a:pPr algn="ctr"/>
            <a:r>
              <a:rPr lang="ru-RU" sz="2400" b="1" dirty="0" smtClean="0">
                <a:solidFill>
                  <a:prstClr val="white"/>
                </a:solidFill>
              </a:rPr>
              <a:t>блок -  </a:t>
            </a:r>
          </a:p>
          <a:p>
            <a:pPr algn="ctr"/>
            <a:r>
              <a:rPr lang="ru-RU" sz="2400" b="1" dirty="0" smtClean="0">
                <a:solidFill>
                  <a:prstClr val="white"/>
                </a:solidFill>
              </a:rPr>
              <a:t>345 коек</a:t>
            </a:r>
            <a:endParaRPr lang="ru-RU" sz="2400" b="1" dirty="0">
              <a:solidFill>
                <a:prstClr val="white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914249" y="1484784"/>
            <a:ext cx="3096344" cy="1332148"/>
          </a:xfrm>
          <a:prstGeom prst="roundRect">
            <a:avLst/>
          </a:prstGeom>
          <a:gradFill flip="none" rotWithShape="1">
            <a:gsLst>
              <a:gs pos="0">
                <a:srgbClr val="9900CC">
                  <a:shade val="30000"/>
                  <a:satMod val="115000"/>
                </a:srgbClr>
              </a:gs>
              <a:gs pos="50000">
                <a:srgbClr val="9900CC">
                  <a:shade val="67500"/>
                  <a:satMod val="115000"/>
                </a:srgbClr>
              </a:gs>
              <a:gs pos="100000">
                <a:srgbClr val="9900CC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prstClr val="white"/>
                </a:solidFill>
              </a:rPr>
              <a:t>Педиатрический блок</a:t>
            </a:r>
            <a:r>
              <a:rPr lang="ru-RU" sz="2400" b="1" dirty="0">
                <a:solidFill>
                  <a:prstClr val="white"/>
                </a:solidFill>
              </a:rPr>
              <a:t> </a:t>
            </a:r>
            <a:r>
              <a:rPr lang="ru-RU" sz="2400" b="1" dirty="0" smtClean="0">
                <a:solidFill>
                  <a:prstClr val="white"/>
                </a:solidFill>
              </a:rPr>
              <a:t>-  </a:t>
            </a:r>
          </a:p>
          <a:p>
            <a:pPr algn="ctr"/>
            <a:r>
              <a:rPr lang="ru-RU" sz="2400" b="1" dirty="0" smtClean="0">
                <a:solidFill>
                  <a:prstClr val="white"/>
                </a:solidFill>
              </a:rPr>
              <a:t>180 коек</a:t>
            </a:r>
            <a:endParaRPr lang="ru-RU" sz="2400" b="1" dirty="0">
              <a:solidFill>
                <a:prstClr val="white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3808" y="3199459"/>
            <a:ext cx="3286465" cy="1368152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prstClr val="white"/>
                </a:solidFill>
              </a:rPr>
              <a:t>Региональный сосудистый центр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633086" y="3199459"/>
            <a:ext cx="3358473" cy="144016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>
                <a:solidFill>
                  <a:prstClr val="white"/>
                </a:solidFill>
              </a:rPr>
              <a:t>Травмацентр</a:t>
            </a:r>
            <a:r>
              <a:rPr lang="ru-RU" sz="2400" b="1" dirty="0">
                <a:solidFill>
                  <a:prstClr val="white"/>
                </a:solidFill>
              </a:rPr>
              <a:t> 1 уровня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27584" y="4941168"/>
            <a:ext cx="7353183" cy="172819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prstClr val="white"/>
              </a:solidFill>
            </a:endParaRPr>
          </a:p>
          <a:p>
            <a:pPr algn="ctr"/>
            <a:r>
              <a:rPr lang="ru-RU" sz="2400" b="1" dirty="0" smtClean="0">
                <a:solidFill>
                  <a:prstClr val="white"/>
                </a:solidFill>
              </a:rPr>
              <a:t>ОТДЕЛЕНИЯ МЕДИЦИНСКОЙ РЕАБИЛИТАЦИИ</a:t>
            </a: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ru-RU" sz="2400" b="1" u="sng" dirty="0" err="1">
                <a:solidFill>
                  <a:prstClr val="white"/>
                </a:solidFill>
              </a:rPr>
              <a:t>Нейрореабилитация</a:t>
            </a:r>
            <a:r>
              <a:rPr lang="ru-RU" sz="2400" b="1" u="sng" dirty="0">
                <a:solidFill>
                  <a:prstClr val="white"/>
                </a:solidFill>
              </a:rPr>
              <a:t> 30 коек – пилотный </a:t>
            </a:r>
            <a:r>
              <a:rPr lang="ru-RU" sz="2400" b="1" u="sng" dirty="0" smtClean="0">
                <a:solidFill>
                  <a:prstClr val="white"/>
                </a:solidFill>
              </a:rPr>
              <a:t>проект</a:t>
            </a:r>
            <a:endParaRPr lang="ru-RU" sz="2400" b="1" u="sng" dirty="0">
              <a:solidFill>
                <a:prstClr val="white"/>
              </a:solidFill>
            </a:endParaRP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ru-RU" sz="2400" b="1" dirty="0" err="1">
                <a:solidFill>
                  <a:prstClr val="white"/>
                </a:solidFill>
              </a:rPr>
              <a:t>Кардиореабилитация</a:t>
            </a:r>
            <a:r>
              <a:rPr lang="ru-RU" sz="2400" b="1" dirty="0">
                <a:solidFill>
                  <a:prstClr val="white"/>
                </a:solidFill>
              </a:rPr>
              <a:t> 15 коек</a:t>
            </a:r>
          </a:p>
          <a:p>
            <a:pPr algn="ctr"/>
            <a:endParaRPr lang="ru-RU" sz="24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241343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99592" y="116632"/>
            <a:ext cx="7500938" cy="428625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</a:t>
            </a:r>
            <a:r>
              <a:rPr lang="ru-RU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нейрореабилитации</a:t>
            </a:r>
            <a:endParaRPr lang="ru-RU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214312" y="714375"/>
            <a:ext cx="2701501" cy="857250"/>
          </a:xfrm>
          <a:prstGeom prst="round2DiagRect">
            <a:avLst/>
          </a:prstGeom>
          <a:solidFill>
            <a:srgbClr val="D5FFD5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800000"/>
                </a:solidFill>
              </a:rPr>
              <a:t>Острый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800000"/>
                </a:solidFill>
              </a:rPr>
              <a:t>период</a:t>
            </a:r>
            <a:r>
              <a:rPr lang="ru-RU" dirty="0">
                <a:solidFill>
                  <a:srgbClr val="800000"/>
                </a:solidFill>
              </a:rPr>
              <a:t> </a:t>
            </a: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3131839" y="714375"/>
            <a:ext cx="2880321" cy="857250"/>
          </a:xfrm>
          <a:prstGeom prst="round2DiagRect">
            <a:avLst/>
          </a:prstGeom>
          <a:solidFill>
            <a:srgbClr val="D5FFD5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800000"/>
                </a:solidFill>
              </a:rPr>
              <a:t>Ранний  и поздний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800000"/>
                </a:solidFill>
              </a:rPr>
              <a:t>восстановительный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800000"/>
                </a:solidFill>
              </a:rPr>
              <a:t>период 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6300191" y="2286000"/>
            <a:ext cx="2700933" cy="1285875"/>
          </a:xfrm>
          <a:prstGeom prst="round2Diag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/>
                </a:solidFill>
              </a:rPr>
              <a:t>Санаторно-курортный и амбулаторный этапы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6300192" y="714375"/>
            <a:ext cx="2700933" cy="857250"/>
          </a:xfrm>
          <a:prstGeom prst="round2DiagRect">
            <a:avLst/>
          </a:prstGeom>
          <a:solidFill>
            <a:srgbClr val="D5FFD5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800000"/>
                </a:solidFill>
              </a:rPr>
              <a:t>Поздний восстановительный период</a:t>
            </a:r>
          </a:p>
        </p:txBody>
      </p:sp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214313" y="1714500"/>
            <a:ext cx="2701500" cy="357188"/>
          </a:xfrm>
          <a:prstGeom prst="round2DiagRect">
            <a:avLst/>
          </a:prstGeom>
          <a:solidFill>
            <a:srgbClr val="D5FFD5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800000"/>
                </a:solidFill>
              </a:rPr>
              <a:t>1 этап </a:t>
            </a:r>
          </a:p>
        </p:txBody>
      </p:sp>
      <p:sp>
        <p:nvSpPr>
          <p:cNvPr id="24" name="Прямоугольник с двумя скругленными противолежащими углами 23"/>
          <p:cNvSpPr/>
          <p:nvPr/>
        </p:nvSpPr>
        <p:spPr>
          <a:xfrm>
            <a:off x="214313" y="2214563"/>
            <a:ext cx="2701501" cy="1428750"/>
          </a:xfrm>
          <a:prstGeom prst="round2Diag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/>
                </a:solidFill>
              </a:rPr>
              <a:t>Клинические отделения,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/>
                </a:solidFill>
              </a:rPr>
              <a:t>БИТ</a:t>
            </a:r>
            <a:r>
              <a:rPr lang="ru-RU" b="1" dirty="0">
                <a:solidFill>
                  <a:schemeClr val="bg1"/>
                </a:solidFill>
              </a:rPr>
              <a:t>, </a:t>
            </a:r>
            <a:r>
              <a:rPr lang="ru-RU" b="1" dirty="0" smtClean="0">
                <a:solidFill>
                  <a:schemeClr val="bg1"/>
                </a:solidFill>
              </a:rPr>
              <a:t>ОРИТ, </a:t>
            </a:r>
            <a:r>
              <a:rPr lang="ru-RU" b="1" dirty="0" err="1" smtClean="0">
                <a:solidFill>
                  <a:schemeClr val="bg1"/>
                </a:solidFill>
              </a:rPr>
              <a:t>оперблок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5" name="Прямоугольник с двумя скругленными противолежащими углами 24"/>
          <p:cNvSpPr/>
          <p:nvPr/>
        </p:nvSpPr>
        <p:spPr>
          <a:xfrm>
            <a:off x="142873" y="3786188"/>
            <a:ext cx="2772941" cy="2928937"/>
          </a:xfrm>
          <a:prstGeom prst="round2DiagRect">
            <a:avLst/>
          </a:prstGeom>
          <a:solidFill>
            <a:srgbClr val="FFE8D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dirty="0">
                <a:solidFill>
                  <a:srgbClr val="3333FF"/>
                </a:solidFill>
              </a:rPr>
              <a:t>Приказ </a:t>
            </a:r>
            <a:r>
              <a:rPr lang="ru-RU" sz="1500" b="1" dirty="0" smtClean="0">
                <a:solidFill>
                  <a:srgbClr val="3333FF"/>
                </a:solidFill>
              </a:rPr>
              <a:t>МЗ РФ </a:t>
            </a:r>
            <a:r>
              <a:rPr lang="ru-RU" sz="1500" b="1" dirty="0">
                <a:solidFill>
                  <a:srgbClr val="3333FF"/>
                </a:solidFill>
              </a:rPr>
              <a:t>№ 928н от 15.11.2012 г. </a:t>
            </a:r>
            <a:endParaRPr lang="ru-RU" sz="1500" b="1" dirty="0" smtClean="0">
              <a:solidFill>
                <a:srgbClr val="3333FF"/>
              </a:solidFill>
            </a:endParaRPr>
          </a:p>
          <a:p>
            <a:pPr algn="ctr">
              <a:defRPr/>
            </a:pPr>
            <a:r>
              <a:rPr lang="ru-RU" sz="1500" b="1" dirty="0" smtClean="0">
                <a:solidFill>
                  <a:srgbClr val="3333FF"/>
                </a:solidFill>
              </a:rPr>
              <a:t>«</a:t>
            </a:r>
            <a:r>
              <a:rPr lang="ru-RU" sz="1500" b="1" dirty="0">
                <a:solidFill>
                  <a:srgbClr val="3333FF"/>
                </a:solidFill>
              </a:rPr>
              <a:t>Об утверждении Порядка оказания медицинской помощи больным с </a:t>
            </a:r>
            <a:r>
              <a:rPr lang="ru-RU" sz="1500" b="1" dirty="0" smtClean="0">
                <a:solidFill>
                  <a:srgbClr val="3333FF"/>
                </a:solidFill>
              </a:rPr>
              <a:t>острыми нарушениями мозгового кровообращения» </a:t>
            </a:r>
          </a:p>
          <a:p>
            <a:pPr algn="ctr">
              <a:defRPr/>
            </a:pPr>
            <a:r>
              <a:rPr lang="ru-RU" sz="1500" b="1" dirty="0" smtClean="0">
                <a:solidFill>
                  <a:srgbClr val="3333FF"/>
                </a:solidFill>
              </a:rPr>
              <a:t>(</a:t>
            </a:r>
            <a:r>
              <a:rPr lang="ru-RU" sz="1500" b="1" dirty="0">
                <a:solidFill>
                  <a:srgbClr val="3333FF"/>
                </a:solidFill>
              </a:rPr>
              <a:t>по профилю неврология)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500" b="1" dirty="0">
              <a:solidFill>
                <a:srgbClr val="3333FF"/>
              </a:solidFill>
            </a:endParaRPr>
          </a:p>
        </p:txBody>
      </p:sp>
      <p:sp>
        <p:nvSpPr>
          <p:cNvPr id="26" name="Прямоугольник с двумя скругленными противолежащими углами 25"/>
          <p:cNvSpPr/>
          <p:nvPr/>
        </p:nvSpPr>
        <p:spPr>
          <a:xfrm>
            <a:off x="3131839" y="1714500"/>
            <a:ext cx="2808313" cy="357188"/>
          </a:xfrm>
          <a:prstGeom prst="round2DiagRect">
            <a:avLst/>
          </a:prstGeom>
          <a:solidFill>
            <a:srgbClr val="D5FFD5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800000"/>
                </a:solidFill>
              </a:rPr>
              <a:t>2 этап</a:t>
            </a:r>
          </a:p>
        </p:txBody>
      </p:sp>
      <p:sp>
        <p:nvSpPr>
          <p:cNvPr id="27" name="Прямоугольник с двумя скругленными противолежащими углами 26"/>
          <p:cNvSpPr/>
          <p:nvPr/>
        </p:nvSpPr>
        <p:spPr>
          <a:xfrm>
            <a:off x="3131840" y="2214562"/>
            <a:ext cx="2808312" cy="1357313"/>
          </a:xfrm>
          <a:prstGeom prst="round2Diag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u="sng" cap="all" dirty="0" smtClean="0">
                <a:solidFill>
                  <a:schemeClr val="bg1"/>
                </a:solidFill>
              </a:rPr>
              <a:t>Отделение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u="sng" cap="all" dirty="0" err="1" smtClean="0">
                <a:solidFill>
                  <a:schemeClr val="bg1"/>
                </a:solidFill>
              </a:rPr>
              <a:t>НейрореабилитациИ</a:t>
            </a:r>
            <a:endParaRPr lang="ru-RU" sz="1600" b="1" u="sng" cap="all" dirty="0">
              <a:solidFill>
                <a:schemeClr val="bg1"/>
              </a:solidFill>
            </a:endParaRPr>
          </a:p>
        </p:txBody>
      </p:sp>
      <p:sp>
        <p:nvSpPr>
          <p:cNvPr id="30" name="Прямоугольник с двумя скругленными противолежащими углами 29"/>
          <p:cNvSpPr/>
          <p:nvPr/>
        </p:nvSpPr>
        <p:spPr>
          <a:xfrm>
            <a:off x="3131840" y="3786188"/>
            <a:ext cx="2753548" cy="2928937"/>
          </a:xfrm>
          <a:prstGeom prst="round2DiagRect">
            <a:avLst/>
          </a:prstGeom>
          <a:solidFill>
            <a:srgbClr val="FFE8D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rgbClr val="3333FF"/>
                </a:solidFill>
              </a:rPr>
              <a:t>Приказ Минздрава России от 29.12.2012 г.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rgbClr val="3333FF"/>
                </a:solidFill>
              </a:rPr>
              <a:t>№ 1705н  </a:t>
            </a:r>
            <a:endParaRPr lang="ru-RU" sz="1500" b="1" dirty="0" smtClean="0">
              <a:solidFill>
                <a:srgbClr val="3333FF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solidFill>
                  <a:srgbClr val="3333FF"/>
                </a:solidFill>
              </a:rPr>
              <a:t>«</a:t>
            </a:r>
            <a:r>
              <a:rPr lang="ru-RU" sz="1500" b="1" dirty="0">
                <a:solidFill>
                  <a:srgbClr val="3333FF"/>
                </a:solidFill>
              </a:rPr>
              <a:t>О порядке организации медицинской реабилитации»</a:t>
            </a:r>
          </a:p>
        </p:txBody>
      </p:sp>
      <p:sp>
        <p:nvSpPr>
          <p:cNvPr id="34" name="Прямоугольник с двумя скругленными противолежащими углами 33"/>
          <p:cNvSpPr/>
          <p:nvPr/>
        </p:nvSpPr>
        <p:spPr>
          <a:xfrm>
            <a:off x="6300192" y="1714500"/>
            <a:ext cx="2629496" cy="357188"/>
          </a:xfrm>
          <a:prstGeom prst="round2DiagRect">
            <a:avLst/>
          </a:prstGeom>
          <a:solidFill>
            <a:srgbClr val="D5FFD5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800000"/>
                </a:solidFill>
              </a:rPr>
              <a:t>3 </a:t>
            </a:r>
            <a:r>
              <a:rPr lang="ru-RU" b="1" dirty="0">
                <a:solidFill>
                  <a:srgbClr val="800000"/>
                </a:solidFill>
              </a:rPr>
              <a:t>этап</a:t>
            </a:r>
          </a:p>
        </p:txBody>
      </p:sp>
      <p:sp>
        <p:nvSpPr>
          <p:cNvPr id="35" name="Прямоугольник с двумя скругленными противолежащими углами 34"/>
          <p:cNvSpPr/>
          <p:nvPr/>
        </p:nvSpPr>
        <p:spPr>
          <a:xfrm>
            <a:off x="6300192" y="3714750"/>
            <a:ext cx="2700933" cy="3000375"/>
          </a:xfrm>
          <a:prstGeom prst="round2DiagRect">
            <a:avLst/>
          </a:prstGeom>
          <a:solidFill>
            <a:srgbClr val="FFE8D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00FF"/>
                </a:solidFill>
              </a:rPr>
              <a:t>Постановление Правительства РБ от 14.10.2013г. № 457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00FF"/>
                </a:solidFill>
              </a:rPr>
              <a:t>«Об утверждении порядка медицинской реабилитации (долечивания) работающих граждан в условиях санаторно-курортных организаций непосредственно после стационарного лечения» </a:t>
            </a:r>
          </a:p>
        </p:txBody>
      </p:sp>
    </p:spTree>
    <p:extLst>
      <p:ext uri="{BB962C8B-B14F-4D97-AF65-F5344CB8AC3E}">
        <p14:creationId xmlns:p14="http://schemas.microsoft.com/office/powerpoint/2010/main" xmlns="" val="326560759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70117" y="260648"/>
            <a:ext cx="8424936" cy="144016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Мультидисциплинарная</a:t>
            </a:r>
            <a:r>
              <a:rPr lang="ru-RU" sz="4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бригада</a:t>
            </a:r>
            <a:endParaRPr lang="ru-RU" sz="4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1807371"/>
            <a:ext cx="5904656" cy="2390227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Wingdings" pitchFamily="2" charset="2"/>
              <a:buChar char="ü"/>
            </a:pPr>
            <a:r>
              <a:rPr lang="ru-RU" sz="2400" b="1" dirty="0" smtClean="0"/>
              <a:t>Невролог</a:t>
            </a:r>
          </a:p>
          <a:p>
            <a:pPr marL="571500" indent="-571500">
              <a:buFont typeface="Wingdings" pitchFamily="2" charset="2"/>
              <a:buChar char="ü"/>
            </a:pPr>
            <a:r>
              <a:rPr lang="ru-RU" sz="2400" b="1" dirty="0" smtClean="0"/>
              <a:t>Врач ЛФК</a:t>
            </a:r>
          </a:p>
          <a:p>
            <a:pPr marL="571500" indent="-571500">
              <a:buFont typeface="Wingdings" pitchFamily="2" charset="2"/>
              <a:buChar char="ü"/>
            </a:pPr>
            <a:r>
              <a:rPr lang="ru-RU" sz="2400" b="1" dirty="0" smtClean="0"/>
              <a:t>Физиотерапевт</a:t>
            </a:r>
          </a:p>
          <a:p>
            <a:pPr marL="571500" indent="-571500">
              <a:buFont typeface="Wingdings" pitchFamily="2" charset="2"/>
              <a:buChar char="ü"/>
            </a:pPr>
            <a:r>
              <a:rPr lang="ru-RU" sz="2400" b="1" dirty="0" err="1"/>
              <a:t>И</a:t>
            </a:r>
            <a:r>
              <a:rPr lang="ru-RU" sz="2400" b="1" dirty="0" err="1" smtClean="0"/>
              <a:t>глорефлексотерапевт</a:t>
            </a:r>
            <a:endParaRPr lang="ru-RU" sz="24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773650" y="3933056"/>
            <a:ext cx="5952440" cy="266040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b="1" dirty="0" smtClean="0"/>
          </a:p>
          <a:p>
            <a:pPr marL="571500" indent="-571500">
              <a:buFont typeface="Wingdings" pitchFamily="2" charset="2"/>
              <a:buChar char="ü"/>
            </a:pPr>
            <a:r>
              <a:rPr lang="ru-RU" sz="2400" b="1" dirty="0" smtClean="0"/>
              <a:t>Клинический психолог</a:t>
            </a:r>
          </a:p>
          <a:p>
            <a:pPr marL="571500" indent="-571500">
              <a:buFont typeface="Wingdings" pitchFamily="2" charset="2"/>
              <a:buChar char="ü"/>
            </a:pPr>
            <a:r>
              <a:rPr lang="ru-RU" sz="2400" b="1" dirty="0" smtClean="0"/>
              <a:t>Логопед</a:t>
            </a:r>
          </a:p>
          <a:p>
            <a:pPr marL="571500" indent="-571500">
              <a:buFont typeface="Wingdings" pitchFamily="2" charset="2"/>
              <a:buChar char="ü"/>
            </a:pPr>
            <a:r>
              <a:rPr lang="ru-RU" sz="2400" b="1" dirty="0" smtClean="0"/>
              <a:t>Инструктор-методист ЛФК</a:t>
            </a:r>
          </a:p>
          <a:p>
            <a:pPr marL="571500" indent="-571500">
              <a:buFont typeface="Wingdings" pitchFamily="2" charset="2"/>
              <a:buChar char="ü"/>
            </a:pPr>
            <a:r>
              <a:rPr lang="ru-RU" sz="2400" b="1" dirty="0" smtClean="0"/>
              <a:t>Инструктор ЛФК</a:t>
            </a:r>
          </a:p>
          <a:p>
            <a:pPr marL="571500" indent="-571500">
              <a:buFont typeface="Wingdings" pitchFamily="2" charset="2"/>
              <a:buChar char="ü"/>
            </a:pPr>
            <a:r>
              <a:rPr lang="ru-RU" sz="2400" b="1" dirty="0" smtClean="0"/>
              <a:t>Медсестра универсальная</a:t>
            </a:r>
          </a:p>
          <a:p>
            <a:pPr marL="571500" indent="-571500">
              <a:buFont typeface="Wingdings" pitchFamily="2" charset="2"/>
              <a:buChar char="ü"/>
            </a:pPr>
            <a:r>
              <a:rPr lang="ru-RU" sz="2400" b="1" dirty="0" smtClean="0"/>
              <a:t>Социальный работник</a:t>
            </a:r>
          </a:p>
          <a:p>
            <a:pPr marL="571500" indent="-571500">
              <a:buFont typeface="Wingdings" pitchFamily="2" charset="2"/>
              <a:buChar char="ü"/>
            </a:pPr>
            <a:endParaRPr lang="ru-RU" sz="32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55505166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857364"/>
            <a:ext cx="9144000" cy="5000636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2800" b="1" dirty="0">
                <a:solidFill>
                  <a:srgbClr val="002060"/>
                </a:solidFill>
                <a:latin typeface="Calibri"/>
                <a:ea typeface="Times New Roman"/>
                <a:cs typeface="Times New Roman"/>
              </a:rPr>
              <a:t>Стол для </a:t>
            </a:r>
            <a:r>
              <a:rPr lang="ru-RU" sz="2800" b="1" dirty="0" err="1">
                <a:solidFill>
                  <a:srgbClr val="002060"/>
                </a:solidFill>
                <a:latin typeface="Calibri"/>
                <a:ea typeface="Times New Roman"/>
                <a:cs typeface="Times New Roman"/>
              </a:rPr>
              <a:t>кинезиотерапии</a:t>
            </a:r>
            <a:r>
              <a:rPr lang="ru-RU" sz="2800" b="1" dirty="0">
                <a:solidFill>
                  <a:srgbClr val="002060"/>
                </a:solidFill>
                <a:latin typeface="Calibri"/>
                <a:ea typeface="Times New Roman"/>
                <a:cs typeface="Times New Roman"/>
              </a:rPr>
              <a:t> – 1.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2800" b="1" dirty="0" err="1">
                <a:solidFill>
                  <a:srgbClr val="002060"/>
                </a:solidFill>
                <a:latin typeface="Calibri"/>
                <a:ea typeface="Times New Roman"/>
                <a:cs typeface="Times New Roman"/>
              </a:rPr>
              <a:t>Степпер</a:t>
            </a:r>
            <a:r>
              <a:rPr lang="ru-RU" sz="2800" b="1" dirty="0">
                <a:solidFill>
                  <a:srgbClr val="002060"/>
                </a:solidFill>
                <a:latin typeface="Calibri"/>
                <a:ea typeface="Times New Roman"/>
                <a:cs typeface="Times New Roman"/>
              </a:rPr>
              <a:t> – 2.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2800" b="1" dirty="0" err="1">
                <a:solidFill>
                  <a:srgbClr val="002060"/>
                </a:solidFill>
                <a:latin typeface="Calibri"/>
                <a:ea typeface="Times New Roman"/>
                <a:cs typeface="Times New Roman"/>
              </a:rPr>
              <a:t>Тредбан</a:t>
            </a:r>
            <a:r>
              <a:rPr lang="ru-RU" sz="2800" b="1" dirty="0">
                <a:solidFill>
                  <a:srgbClr val="002060"/>
                </a:solidFill>
                <a:latin typeface="Calibri"/>
                <a:ea typeface="Times New Roman"/>
                <a:cs typeface="Times New Roman"/>
              </a:rPr>
              <a:t> с разгрузкой веса – 1.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2800" b="1" dirty="0">
                <a:solidFill>
                  <a:srgbClr val="002060"/>
                </a:solidFill>
                <a:latin typeface="Calibri"/>
                <a:ea typeface="Times New Roman"/>
                <a:cs typeface="Times New Roman"/>
              </a:rPr>
              <a:t>Велотренажер – 1.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2800" b="1" dirty="0">
                <a:solidFill>
                  <a:srgbClr val="002060"/>
                </a:solidFill>
                <a:latin typeface="Calibri"/>
                <a:ea typeface="Times New Roman"/>
                <a:cs typeface="Times New Roman"/>
              </a:rPr>
              <a:t>Прикроватный тренажер </a:t>
            </a:r>
            <a:r>
              <a:rPr lang="en-US" sz="2800" b="1" dirty="0" err="1">
                <a:solidFill>
                  <a:srgbClr val="002060"/>
                </a:solidFill>
                <a:latin typeface="Calibri"/>
                <a:ea typeface="Times New Roman"/>
                <a:cs typeface="Times New Roman"/>
              </a:rPr>
              <a:t>Thera-trener</a:t>
            </a:r>
            <a:r>
              <a:rPr lang="ru-RU" sz="2800" b="1" dirty="0">
                <a:solidFill>
                  <a:srgbClr val="002060"/>
                </a:solidFill>
                <a:latin typeface="Calibri"/>
                <a:ea typeface="Times New Roman"/>
                <a:cs typeface="Times New Roman"/>
              </a:rPr>
              <a:t>.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US" sz="2800" b="1" dirty="0">
                <a:solidFill>
                  <a:srgbClr val="002060"/>
                </a:solidFill>
                <a:latin typeface="Calibri"/>
                <a:ea typeface="Times New Roman"/>
                <a:cs typeface="Times New Roman"/>
              </a:rPr>
              <a:t>Balance-</a:t>
            </a:r>
            <a:r>
              <a:rPr lang="en-US" sz="2800" b="1" dirty="0" err="1">
                <a:solidFill>
                  <a:srgbClr val="002060"/>
                </a:solidFill>
                <a:latin typeface="Calibri"/>
                <a:ea typeface="Times New Roman"/>
                <a:cs typeface="Times New Roman"/>
              </a:rPr>
              <a:t>Treiner</a:t>
            </a:r>
            <a:r>
              <a:rPr lang="en-US" sz="2800" b="1" dirty="0">
                <a:solidFill>
                  <a:srgbClr val="002060"/>
                </a:solidFill>
                <a:latin typeface="Calibri"/>
                <a:ea typeface="Times New Roman"/>
                <a:cs typeface="Times New Roman"/>
              </a:rPr>
              <a:t>  </a:t>
            </a:r>
            <a:r>
              <a:rPr lang="ru-RU" sz="2800" b="1" dirty="0">
                <a:solidFill>
                  <a:srgbClr val="002060"/>
                </a:solidFill>
                <a:latin typeface="Calibri"/>
                <a:ea typeface="Times New Roman"/>
                <a:cs typeface="Times New Roman"/>
              </a:rPr>
              <a:t>с БОС.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2800" b="1" dirty="0">
                <a:solidFill>
                  <a:srgbClr val="002060"/>
                </a:solidFill>
                <a:latin typeface="Calibri"/>
                <a:ea typeface="Times New Roman"/>
                <a:cs typeface="Times New Roman"/>
              </a:rPr>
              <a:t>Тренажерный комплекс «</a:t>
            </a:r>
            <a:r>
              <a:rPr lang="ru-RU" sz="2800" b="1" dirty="0" err="1">
                <a:solidFill>
                  <a:srgbClr val="002060"/>
                </a:solidFill>
                <a:latin typeface="Calibri"/>
                <a:ea typeface="Times New Roman"/>
                <a:cs typeface="Times New Roman"/>
              </a:rPr>
              <a:t>Оксицикл</a:t>
            </a:r>
            <a:r>
              <a:rPr lang="ru-RU" sz="2800" b="1" dirty="0">
                <a:solidFill>
                  <a:srgbClr val="002060"/>
                </a:solidFill>
                <a:latin typeface="Calibri"/>
                <a:ea typeface="Times New Roman"/>
                <a:cs typeface="Times New Roman"/>
              </a:rPr>
              <a:t>».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2800" b="1" dirty="0">
                <a:solidFill>
                  <a:srgbClr val="002060"/>
                </a:solidFill>
                <a:latin typeface="Calibri"/>
                <a:ea typeface="Times New Roman"/>
                <a:cs typeface="Times New Roman"/>
              </a:rPr>
              <a:t>Динамическая лестница </a:t>
            </a:r>
            <a:r>
              <a:rPr lang="en-US" sz="2800" b="1" dirty="0">
                <a:solidFill>
                  <a:srgbClr val="002060"/>
                </a:solidFill>
                <a:latin typeface="Calibri"/>
                <a:ea typeface="Times New Roman"/>
                <a:cs typeface="Times New Roman"/>
              </a:rPr>
              <a:t>DST</a:t>
            </a:r>
            <a:r>
              <a:rPr lang="ru-RU" sz="2800" b="1" dirty="0">
                <a:solidFill>
                  <a:srgbClr val="002060"/>
                </a:solidFill>
                <a:latin typeface="Calibri"/>
                <a:ea typeface="Times New Roman"/>
                <a:cs typeface="Times New Roman"/>
              </a:rPr>
              <a:t>.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2800" b="1" dirty="0">
                <a:solidFill>
                  <a:srgbClr val="002060"/>
                </a:solidFill>
                <a:latin typeface="Calibri"/>
                <a:ea typeface="Times New Roman"/>
                <a:cs typeface="Times New Roman"/>
              </a:rPr>
              <a:t>Аппарат для </a:t>
            </a:r>
            <a:r>
              <a:rPr lang="ru-RU" sz="2800" b="1" dirty="0" err="1">
                <a:solidFill>
                  <a:srgbClr val="002060"/>
                </a:solidFill>
                <a:latin typeface="Calibri"/>
                <a:ea typeface="Times New Roman"/>
                <a:cs typeface="Times New Roman"/>
              </a:rPr>
              <a:t>прессотерапии</a:t>
            </a:r>
            <a:r>
              <a:rPr lang="ru-RU" sz="2800" b="1" dirty="0">
                <a:solidFill>
                  <a:srgbClr val="002060"/>
                </a:solidFill>
                <a:latin typeface="Calibri"/>
                <a:ea typeface="Times New Roman"/>
                <a:cs typeface="Times New Roman"/>
              </a:rPr>
              <a:t> – 5.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2800" b="1" dirty="0">
                <a:solidFill>
                  <a:srgbClr val="002060"/>
                </a:solidFill>
                <a:latin typeface="Calibri"/>
                <a:ea typeface="Times New Roman"/>
                <a:cs typeface="Times New Roman"/>
              </a:rPr>
              <a:t>Стол-</a:t>
            </a:r>
            <a:r>
              <a:rPr lang="ru-RU" sz="2800" b="1" dirty="0" err="1">
                <a:solidFill>
                  <a:srgbClr val="002060"/>
                </a:solidFill>
                <a:latin typeface="Calibri"/>
                <a:ea typeface="Times New Roman"/>
                <a:cs typeface="Times New Roman"/>
              </a:rPr>
              <a:t>вертикализатор</a:t>
            </a:r>
            <a:r>
              <a:rPr lang="ru-RU" sz="2800" b="1" dirty="0">
                <a:solidFill>
                  <a:srgbClr val="002060"/>
                </a:solidFill>
                <a:latin typeface="Calibri"/>
                <a:ea typeface="Times New Roman"/>
                <a:cs typeface="Times New Roman"/>
              </a:rPr>
              <a:t> – 1.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2800" b="1" dirty="0">
                <a:solidFill>
                  <a:srgbClr val="002060"/>
                </a:solidFill>
                <a:latin typeface="Calibri"/>
                <a:ea typeface="Times New Roman"/>
                <a:cs typeface="Times New Roman"/>
              </a:rPr>
              <a:t>Настольные зеркала – 3 </a:t>
            </a:r>
            <a:r>
              <a:rPr lang="ru-RU" sz="2800" b="1" dirty="0" smtClean="0">
                <a:solidFill>
                  <a:srgbClr val="002060"/>
                </a:solidFill>
                <a:latin typeface="Calibri"/>
                <a:ea typeface="Times New Roman"/>
                <a:cs typeface="Times New Roman"/>
              </a:rPr>
              <a:t>шт.</a:t>
            </a:r>
            <a:endParaRPr lang="ru-RU" sz="2800" b="1" dirty="0">
              <a:solidFill>
                <a:srgbClr val="002060"/>
              </a:solidFill>
              <a:latin typeface="Calibri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2800" b="1" dirty="0" err="1">
                <a:solidFill>
                  <a:srgbClr val="002060"/>
                </a:solidFill>
                <a:latin typeface="Calibri"/>
                <a:ea typeface="Times New Roman"/>
                <a:cs typeface="Times New Roman"/>
              </a:rPr>
              <a:t>Стабилографическая</a:t>
            </a:r>
            <a:r>
              <a:rPr lang="ru-RU" sz="2800" b="1" dirty="0">
                <a:solidFill>
                  <a:srgbClr val="002060"/>
                </a:solidFill>
                <a:latin typeface="Calibri"/>
                <a:ea typeface="Times New Roman"/>
                <a:cs typeface="Times New Roman"/>
              </a:rPr>
              <a:t> платформа с БОС.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solidFill>
                  <a:srgbClr val="1C4429"/>
                </a:solidFill>
                <a:effectLst/>
                <a:latin typeface="Times New Roman"/>
                <a:ea typeface="Times New Roman"/>
                <a:cs typeface="Times New Roman"/>
              </a:rPr>
              <a:t>ТРЕНАЖЁРЫ И ОБОРУДОВАНИЕ ИСПОЛЬЗУЕМЫЕ ДЛЯ ПРОВЕДЕНИЯ КИНЕЗОТЕРАПИИ И ЛФК 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  <a:effectLst/>
                <a:latin typeface="Calibri"/>
                <a:ea typeface="Times New Roman"/>
                <a:cs typeface="Times New Roman"/>
              </a:rPr>
              <a:t/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effectLst/>
                <a:latin typeface="Calibri"/>
                <a:ea typeface="Times New Roman"/>
                <a:cs typeface="Times New Roman"/>
              </a:rPr>
            </a:br>
            <a:endParaRPr lang="ru-RU" sz="2800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6101964"/>
      </p:ext>
    </p:extLst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29582"/>
            <a:ext cx="9001156" cy="59708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момента открытия отделения 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рамках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Пилотного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проекта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Развитие системы медицинской реабилитации в Российской Федерации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»,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проводится обучение специалистов МДБ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базе ведущих ВУЗов и клиник нашей страны,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 именно: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ФГБОУ ВО РНИМУ им. Пирогова Минздрава России;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МГУ имени М. В. Ломоносова, факультет психологии;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Первый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СПбГМУ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им. Академика И. П. Павлова и других.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настоящее время проходят обучение врачи-неврологи, планируется обучение психолога, логопеда, инструкторов-методистов, медицинских сестёр отделения.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179512" y="188640"/>
            <a:ext cx="8784976" cy="48245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b="1" dirty="0" smtClean="0">
              <a:solidFill>
                <a:prstClr val="black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В ОТДЕЛЕНИЕ НЕЙРОРЕАБИЛИТАЦИИ  ПЕРЕВОДИТСЯ:</a:t>
            </a:r>
          </a:p>
          <a:p>
            <a:pPr marL="0" indent="0" algn="ctr">
              <a:buFont typeface="Arial" pitchFamily="34" charset="0"/>
              <a:buNone/>
            </a:pPr>
            <a:endPara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около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35%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больных, поступивших с ОНМК; 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больных, имеющих положительный реабилитационный потенциал</a:t>
            </a:r>
          </a:p>
          <a:p>
            <a:pPr marL="0" indent="0">
              <a:buFont typeface="Arial" pitchFamily="34" charset="0"/>
              <a:buNone/>
            </a:pP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499992" y="4149080"/>
            <a:ext cx="4546400" cy="20162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sz="3000" b="1" dirty="0" smtClean="0">
              <a:solidFill>
                <a:prstClr val="black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ru-RU" sz="3000" b="1" dirty="0">
              <a:solidFill>
                <a:prstClr val="black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39552" y="3645024"/>
            <a:ext cx="4338736" cy="252028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sz="3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278190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9144000" cy="6143644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1 января 2018 года, согласно &lt;Письмо&gt; Минздрава России N 11-7/10/2-8080, ФФОМС N 13572/26-2/и от 21.11.2017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«О методических рекомендациях по способам оплаты медицинской помощи за счет средств обязательного медицинского страхования», в отделении используется Шкала Реабилитационной Маршрутизации (ШРМ) для определения маршрутизации на этапах реабилитационной помощи, разработанная Союзом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Реабилитологов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России.</a:t>
            </a:r>
          </a:p>
          <a:p>
            <a:pPr algn="just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Также вся лечебная работа в отделении ведётся на основании порядка оказания медицинской реабилитации, утверждённого приказом МЗ РФ № 1705н от 29 декабря 2012 года и клинических рекомендаций, принятых Союзом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Реабилитологов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России под руководством главного специалиста по медицинской реабилитации Минздрава России, профессора, д.м.н. Ивановой Г. Е.</a:t>
            </a:r>
          </a:p>
          <a:p>
            <a:pPr algn="just">
              <a:buNone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5214942" cy="6007291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Малонагрузочные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функциональные пробы с комфортным апноэ, активным и пассивным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полуортостазом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Мартине-Кушелевского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Шкала NIHSS,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Рэнкина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Ривермид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ШРМ;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Шкала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Ашворт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шкала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ВАШ, 6-тибальная шкала силы, шкала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МоСА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Госпитальная шкала тревоги, шкала оценки глотания;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Шкала равновесия Берга, тест ходьбы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Хаузера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тест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Френчай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тест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FIM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другие.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143504" y="714356"/>
            <a:ext cx="3543296" cy="128588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1C4429"/>
                </a:solidFill>
                <a:latin typeface="Times New Roman" pitchFamily="18" charset="0"/>
                <a:cs typeface="Times New Roman" pitchFamily="18" charset="0"/>
              </a:rPr>
              <a:t>ИСПОЛЬЗУЕМЫЕ ШКАЛЫ И КЛИНИЧЕСКИЕ ТЕСТЫ</a:t>
            </a:r>
            <a:endParaRPr lang="ru-RU" sz="2800" dirty="0">
              <a:solidFill>
                <a:srgbClr val="1C44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5" descr="http://moygarag.ru/uploads/posts/2017-05/1493897795_1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3714752"/>
            <a:ext cx="3857620" cy="314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24778183"/>
              </p:ext>
            </p:extLst>
          </p:nvPr>
        </p:nvGraphicFramePr>
        <p:xfrm>
          <a:off x="285720" y="1556792"/>
          <a:ext cx="8643998" cy="5301210"/>
        </p:xfrm>
        <a:graphic>
          <a:graphicData uri="http://schemas.openxmlformats.org/drawingml/2006/table">
            <a:tbl>
              <a:tblPr/>
              <a:tblGrid>
                <a:gridCol w="1669863"/>
                <a:gridCol w="5991862"/>
                <a:gridCol w="982273"/>
              </a:tblGrid>
              <a:tr h="6423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Verdana"/>
                        </a:rPr>
                        <a:t>I60.2</a:t>
                      </a:r>
                      <a:endParaRPr lang="ru-RU" sz="12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Verdana"/>
                        </a:rPr>
                        <a:t>Субарахноидальное кровоизлияние из передней соединительной артерии</a:t>
                      </a:r>
                      <a:endParaRPr lang="ru-RU" sz="12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Verdana"/>
                        </a:rPr>
                        <a:t>1</a:t>
                      </a:r>
                      <a:endParaRPr lang="ru-RU" sz="12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690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Verdana"/>
                        </a:rPr>
                        <a:t>I60.6</a:t>
                      </a:r>
                      <a:endParaRPr lang="ru-RU" sz="12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Verdana"/>
                        </a:rPr>
                        <a:t>Субарахноидальное кровоизлияние из других внутричерепных артерий</a:t>
                      </a:r>
                      <a:endParaRPr lang="ru-RU" sz="12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Verdana"/>
                        </a:rPr>
                        <a:t>1</a:t>
                      </a:r>
                      <a:endParaRPr lang="ru-RU" sz="12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690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Verdana"/>
                        </a:rPr>
                        <a:t>I61.0</a:t>
                      </a:r>
                      <a:endParaRPr lang="ru-RU" sz="1200" b="1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Verdana"/>
                        </a:rPr>
                        <a:t>Внутримозговое кровоизлияние в полушарие субкортикальное</a:t>
                      </a:r>
                      <a:endParaRPr lang="ru-RU" sz="12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Verdana"/>
                        </a:rPr>
                        <a:t>7</a:t>
                      </a:r>
                      <a:endParaRPr lang="ru-RU" sz="12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690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Verdana"/>
                        </a:rPr>
                        <a:t>I61.2</a:t>
                      </a:r>
                      <a:endParaRPr lang="ru-RU" sz="1200" b="1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Verdana"/>
                        </a:rPr>
                        <a:t>Внутримозговое кровоизлияние в полушарие </a:t>
                      </a:r>
                      <a:r>
                        <a:rPr lang="ru-RU" sz="1200" b="1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Verdana"/>
                        </a:rPr>
                        <a:t>неуточненное</a:t>
                      </a:r>
                      <a:endParaRPr lang="ru-RU" sz="12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Verdana"/>
                        </a:rPr>
                        <a:t>8</a:t>
                      </a:r>
                      <a:endParaRPr lang="ru-RU" sz="12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6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Verdana"/>
                        </a:rPr>
                        <a:t>I61.4</a:t>
                      </a:r>
                      <a:endParaRPr lang="ru-RU" sz="1200" b="1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Verdana"/>
                        </a:rPr>
                        <a:t>Внутримозговое кровоизлияние в мозжечок</a:t>
                      </a:r>
                      <a:endParaRPr lang="ru-RU" sz="12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Verdana"/>
                        </a:rPr>
                        <a:t>2</a:t>
                      </a:r>
                      <a:endParaRPr lang="ru-RU" sz="12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690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Verdana"/>
                        </a:rPr>
                        <a:t>I63.2</a:t>
                      </a:r>
                      <a:endParaRPr lang="ru-RU" sz="1200" b="1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Verdana"/>
                        </a:rPr>
                        <a:t>Инфаркт мозга, вызванный </a:t>
                      </a:r>
                      <a:r>
                        <a:rPr lang="ru-RU" sz="1200" b="1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Verdana"/>
                        </a:rPr>
                        <a:t>неуточненной</a:t>
                      </a:r>
                      <a:r>
                        <a:rPr lang="ru-RU" sz="12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Verdana"/>
                        </a:rPr>
                        <a:t> закупоркой или стенозом </a:t>
                      </a:r>
                      <a:r>
                        <a:rPr lang="ru-RU" sz="1200" b="1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Verdana"/>
                        </a:rPr>
                        <a:t>прецеребральных</a:t>
                      </a:r>
                      <a:r>
                        <a:rPr lang="ru-RU" sz="12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Verdana"/>
                        </a:rPr>
                        <a:t> артерий</a:t>
                      </a:r>
                      <a:endParaRPr lang="ru-RU" sz="12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Verdana"/>
                        </a:rPr>
                        <a:t>1</a:t>
                      </a:r>
                      <a:endParaRPr lang="ru-RU" sz="12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690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Verdana"/>
                        </a:rPr>
                        <a:t>I63.3</a:t>
                      </a:r>
                      <a:endParaRPr lang="ru-RU" sz="1200" b="1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Verdana"/>
                        </a:rPr>
                        <a:t>Инфаркт мозга, вызванный тромбозом мозговых артерий</a:t>
                      </a:r>
                      <a:endParaRPr lang="ru-RU" sz="12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Verdana"/>
                        </a:rPr>
                        <a:t>7</a:t>
                      </a:r>
                      <a:endParaRPr lang="ru-RU" sz="12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690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Verdana"/>
                        </a:rPr>
                        <a:t>I63.4</a:t>
                      </a:r>
                      <a:endParaRPr lang="ru-RU" sz="1200" b="1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Verdana"/>
                        </a:rPr>
                        <a:t>Инфаркт мозга, вызванный эмболией мозговых артерий</a:t>
                      </a:r>
                      <a:endParaRPr lang="ru-RU" sz="12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Verdana"/>
                        </a:rPr>
                        <a:t>13</a:t>
                      </a:r>
                      <a:endParaRPr lang="ru-RU" sz="12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690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Verdana"/>
                        </a:rPr>
                        <a:t>I63.5</a:t>
                      </a:r>
                      <a:endParaRPr lang="ru-RU" sz="1200" b="1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Verdana"/>
                        </a:rPr>
                        <a:t>Инфаркт мозга, вызванный </a:t>
                      </a:r>
                      <a:r>
                        <a:rPr lang="ru-RU" sz="1200" b="1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Verdana"/>
                        </a:rPr>
                        <a:t>неуточненной</a:t>
                      </a:r>
                      <a:r>
                        <a:rPr lang="ru-RU" sz="12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Verdana"/>
                        </a:rPr>
                        <a:t> закупоркой или стенозом мозговых артерий</a:t>
                      </a:r>
                      <a:endParaRPr lang="ru-RU" sz="12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Verdana"/>
                        </a:rPr>
                        <a:t>35</a:t>
                      </a:r>
                      <a:endParaRPr lang="ru-RU" sz="12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6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Verdana"/>
                        </a:rPr>
                        <a:t>I67.8</a:t>
                      </a:r>
                      <a:endParaRPr lang="ru-RU" sz="1200" b="1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Verdana"/>
                        </a:rPr>
                        <a:t>Другие уточненные поражения сосудов мозга</a:t>
                      </a:r>
                      <a:endParaRPr lang="ru-RU" sz="12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Verdana"/>
                        </a:rPr>
                        <a:t>273</a:t>
                      </a:r>
                      <a:endParaRPr lang="ru-RU" sz="12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6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Verdana"/>
                        </a:rPr>
                        <a:t>I67.9</a:t>
                      </a:r>
                      <a:endParaRPr lang="ru-RU" sz="1200" b="1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Verdana"/>
                        </a:rPr>
                        <a:t>Цереброваскулярная болезнь </a:t>
                      </a:r>
                      <a:r>
                        <a:rPr lang="ru-RU" sz="1200" b="1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Verdana"/>
                        </a:rPr>
                        <a:t>неуточненная</a:t>
                      </a:r>
                      <a:endParaRPr lang="ru-RU" sz="12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Verdana"/>
                        </a:rPr>
                        <a:t>10</a:t>
                      </a:r>
                      <a:endParaRPr lang="ru-RU" sz="12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14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Verdana"/>
                        </a:rPr>
                        <a:t>I69.1</a:t>
                      </a:r>
                      <a:endParaRPr lang="ru-RU" sz="1200" b="1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Verdana"/>
                        </a:rPr>
                        <a:t>Последствия внутричерепного кровоизлияния</a:t>
                      </a:r>
                      <a:endParaRPr lang="ru-RU" sz="12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Verdana"/>
                        </a:rPr>
                        <a:t>1</a:t>
                      </a:r>
                      <a:endParaRPr lang="ru-RU" sz="12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4305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ПРОЛЕЧЕННЫХ ПАЦИЕНТОВ С ЦЕРЕБРОВАСКУЛЯРНЫМИ ЗАБОЛЕВАНИЯМИ В 2017</a:t>
            </a:r>
            <a:endParaRPr lang="ru-RU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7488104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00066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2013 год – создание профессиональной организации «Союза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Реабилитологов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России».</a:t>
            </a:r>
          </a:p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2014 год – Образовательный профессорский курс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физической и реабилитационной медицине в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ESPRM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2015 год – стартовал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Пилотный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проект «Развитие системы МР в РФ» (13 субъектов, 27 млн. населения).</a:t>
            </a:r>
          </a:p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2016 год – продолжение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Пилотного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проекта, разработка профессиональных стандартов.</a:t>
            </a:r>
          </a:p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2017 год – стартовал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 Пилотного проекта (4 субъекта, Башкортостан, Воронеж, Москва, Калининград, 22 млн. населения).</a:t>
            </a:r>
            <a:endParaRPr lang="ru-RU" sz="24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ЭТАПЫ РАЗВИТИЯ МЕДИЦИНСКОЙ РЕАБИЛИТАЦИИ В РОССИИ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5376672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40000" lnSpcReduction="20000"/>
          </a:bodyPr>
          <a:lstStyle/>
          <a:p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всего	 - 466			</a:t>
            </a:r>
          </a:p>
          <a:p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т.ч. при поступлении: - 466			</a:t>
            </a:r>
          </a:p>
          <a:p>
            <a:r>
              <a:rPr lang="ru-RU" sz="6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Рэнкин</a:t>
            </a: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	14			</a:t>
            </a:r>
          </a:p>
          <a:p>
            <a:r>
              <a:rPr lang="ru-RU" sz="6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Рэнкин</a:t>
            </a: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	88			</a:t>
            </a:r>
          </a:p>
          <a:p>
            <a:r>
              <a:rPr lang="ru-RU" sz="6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Рэнкин</a:t>
            </a: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	140			</a:t>
            </a:r>
          </a:p>
          <a:p>
            <a:r>
              <a:rPr lang="ru-RU" sz="6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Рэнкин</a:t>
            </a: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4	98			</a:t>
            </a:r>
          </a:p>
          <a:p>
            <a:r>
              <a:rPr lang="ru-RU" sz="6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Рэнкин</a:t>
            </a: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5	71			</a:t>
            </a:r>
          </a:p>
          <a:p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баллы при выписке				</a:t>
            </a:r>
          </a:p>
          <a:p>
            <a:r>
              <a:rPr lang="ru-RU" sz="6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Рэнкин</a:t>
            </a: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0	3			</a:t>
            </a:r>
          </a:p>
          <a:p>
            <a:r>
              <a:rPr lang="ru-RU" sz="6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Рэнкин</a:t>
            </a: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	85			</a:t>
            </a:r>
          </a:p>
          <a:p>
            <a:r>
              <a:rPr lang="ru-RU" sz="6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Рэнкин</a:t>
            </a: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	134			</a:t>
            </a:r>
          </a:p>
          <a:p>
            <a:r>
              <a:rPr lang="ru-RU" sz="6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Рэнкин</a:t>
            </a: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	82			</a:t>
            </a:r>
          </a:p>
          <a:p>
            <a:r>
              <a:rPr lang="ru-RU" sz="6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Рэнкин</a:t>
            </a: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4	86			</a:t>
            </a:r>
          </a:p>
          <a:p>
            <a:r>
              <a:rPr lang="ru-RU" sz="6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Рэнкин</a:t>
            </a: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5	21			</a:t>
            </a:r>
          </a:p>
          <a:p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Средняя продолжительность мед. реабилитации – 16,7 к/д.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rgbClr val="1C4429"/>
                </a:solidFill>
                <a:latin typeface="Times New Roman" pitchFamily="18" charset="0"/>
                <a:cs typeface="Times New Roman" pitchFamily="18" charset="0"/>
              </a:rPr>
              <a:t>ВСЕГО ПРОЛЕЧЕНО ПАЦИЕНТОВ В 2017 ГОДУ</a:t>
            </a:r>
            <a:endParaRPr lang="ru-RU" sz="3600" dirty="0">
              <a:solidFill>
                <a:srgbClr val="1C442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1 балл - 293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2 балла - 10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3 балла - 1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Число пациентов, направленных на 3 этап реабилитации -  465 в амбулаторно-поликлинических условиях.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Число пациентов, направленных для оказания санаторно-курортной помощи – 1.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ИЗМЕНЕНИЯ ПО ШКАЛЕ РЭНКИН ПРИ ПОСТУПЛЕНИИ И ПРИ ВЫПИСКЕ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4876800"/>
            <a:ext cx="8358246" cy="1981200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настоящее время проводится консультирование и перевод на второй этап реабилитации пациентов из ПСО через ЦУК РМИАЦ (ПРОМЕД).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2"/>
          </p:nvPr>
        </p:nvSpPr>
        <p:spPr>
          <a:xfrm flipV="1">
            <a:off x="2285984" y="6286520"/>
            <a:ext cx="3974592" cy="214314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</p:txBody>
      </p:sp>
      <p:pic>
        <p:nvPicPr>
          <p:cNvPr id="9" name="Содержимое 8" descr="http://systematy.ru/userfiles/image/sot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6550" y="274638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ТАКИМ ОБРАЗОМ, ОСНОВНОЙ ЦЕЛЬЮ РЕАБИЛИТАЦИИ ЯВЛЯЕТСЯ СНИЖЕНИЕ ИНВАЛИДНОСТИ И ПОВЫШЕНИЕ НЕЗАВИСИМОСТИ ПАЦИЕНТА ОТ ОКРУЖЕНИЯ. </a:t>
            </a:r>
          </a:p>
          <a:p>
            <a:pPr algn="just">
              <a:buNone/>
            </a:pP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УСИЛИЯ МДБ ДОЛЖНЫ БЫТЬ НАПРАВЛЕНЫ НА ВОССТАНОВЛЕНИЕ АКТИВНОСТИ И УЧАСТИЯ (ЧЕРЕЗ ПЕРЕОБУЧЕНИЕ, КОМПЕНСАЦИЮ ИЛИ АДАПТАЦИЮ ПАЦИЕНТА К НОВЫМ УСЛОВИЯМ ФУНКЦИОНИРОВАНИЯ), НА МОДИФИКАЦИЮ СРЕДЫ ОБИТАНИЯ ПАЦИЕНТА, НА РАЗРЕШЕНИЕ ПСИХОЛОГИЧЕСКИХ И СОЦИАЛЬНЫХ ПРОБЛЕМ, А ТАКЖЕ НА ВОССТАНОВЛЕНИЕ НАРУШЕННЫХ ФУНКЦИЙ.</a:t>
            </a:r>
          </a:p>
          <a:p>
            <a:pPr algn="just">
              <a:buNone/>
            </a:pP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 ДАЛЬНЕЙШЕМ ПЛАНИРУЕТСЯ ПРОДОЛЖИТЬ ОБУЧЕНИЕ СПЕЦИАЛИСТОВ МДБ НАШЕГО ОТДЕЛЕНИЯ В РАМКАХ ПИЛОТНОГО ПРОЕКТА И ДООСНАЩЕНИЕ НЕДОСТАЮЩИМ ОБОРУДОВАНИЕМ СОГЛАСНО ПОРЯДКА И СТАНДАРТОВ ОСНАЩЕНИЯ.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ВЫВОДЫ и ПРЕДЛОЖЕНИЯ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http://fb.ru/misc/i/gallery/409/864108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ru-RU" sz="36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Реабилитация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координированное применение медицинских, социальных, педагогических и профессиональных мероприятий в целях подготовки (или переподготовки) пациента на оптимум самообслуживания и/или работоспособности.</a:t>
            </a:r>
          </a:p>
          <a:p>
            <a:pPr marL="109728" indent="0" algn="just">
              <a:buNone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Современная медицинская реабилитация должна осуществляться в рамках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биопсихосоциальной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модели, то есть на основе пациент-ориентированного подхода и с соблюдением принципов: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мультидисциплинарного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подхода, раннего начала, непрерывности,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этапности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преемственности реабилитационных мероприятий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СОВРЕМЕННАЯ «НОВАЯ» МОДЕЛЬ РЕАБИЛИТАЦИИ</a:t>
            </a:r>
            <a:endParaRPr lang="ru-RU" sz="2800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990677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4214810" cy="667875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ТЕРМИНЫ, ИСПОЛЬЗУЕМЫЕ В РЕАБИЛИТАЦИОННОЙ МЕДИЦИНЕ</a:t>
            </a:r>
            <a:endParaRPr lang="ru-RU" sz="2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РЕАБИЛИТАЦИОННЫЙ ПОТЕНЦИАЛ </a:t>
            </a:r>
            <a:r>
              <a:rPr lang="ru-RU" sz="2400" b="1" dirty="0">
                <a:solidFill>
                  <a:srgbClr val="DA1F28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обоснование вероятности достижения конкретных целей реабилитации в намеченный отрезок времени с учётом характера заболевания, его течения, индивидуальных ресурсов пациента и его компенсаторных возможностей.</a:t>
            </a:r>
          </a:p>
        </p:txBody>
      </p:sp>
      <p:pic>
        <p:nvPicPr>
          <p:cNvPr id="3" name="Рисунок 2" descr="http://mdtur.com/wp-content/uploads/2013/05/trenajery-dlya-reabilitatsiyi-posle-insult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1428736"/>
            <a:ext cx="4857752" cy="421481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08541258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23083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РЕАБИЛИТАЦИОННЫЙ ДИАГНОЗ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полное отражение проблем пациента, описывающее все компоненты здоровья в категориях МКФ, оценивающий не только медицинские, но и психологические, социальные и иные проблемы, влияющие на функционирование пациента и являющиеся для него значимыми.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822" name="Picture 6" descr="http://pitermed.com/img/imagemanager/052016/17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2643183"/>
            <a:ext cx="5715008" cy="421481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428604"/>
            <a:ext cx="8286808" cy="526297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МКФ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предназначена для управления работой МДБ и установления реабилитационных целей и задач. Реабилитационный диагноз в категориях МКФ отражает функциональное состояние пациента и делает «прозрачным» процесс реабилитации. </a:t>
            </a:r>
          </a:p>
          <a:p>
            <a:pPr algn="just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процессе заседания МДБ формулируется также цель реабилитации и подцели на определённый период (например, на 1 неделю).</a:t>
            </a:r>
          </a:p>
          <a:p>
            <a:pPr algn="just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Каждая проблема пациента, зашифрованная доменами МКФ, закрепляется за соответствующим участником МДБ и служит одной из задач реабилитации.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7643834" cy="378565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РЕАБИЛИТАЦИОННАЯ ЦЕЛЬ -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устанавливается по правилу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SMART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(аббревиатура расшифровывается следующим образом)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 (specific) –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Конкретная;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(measurable) –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Измеряемая;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A(achievable) –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Достижимая;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R(relevant) –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Актуальная;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 (time-bound) –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ограниченная во времени.</a:t>
            </a:r>
          </a:p>
          <a:p>
            <a:endParaRPr lang="ru-RU" sz="24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9940" name="Picture 4" descr="http://images.kakprosto.ru/tumb/350x240/articles/201112/1026_1324450991_33e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5" y="3803929"/>
            <a:ext cx="4714876" cy="305407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5394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основании реабилитационного диагноза составляется план реабилитации и далее выбираются методы реабилитации. Для проведения детальной диагностики нарушенных функций, активности и участия используются специальные оценочные шкалы (у каждого специалиста МДБ свои). Оценочные шкалы нужны для количественной объективной оценки и отражения динамики лечения пациента.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8914" name="Picture 2" descr="https://health-ua.org/img/news/159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3607592"/>
            <a:ext cx="4643438" cy="325040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целях развития медицинской реабилитации в Республике Башкортостан, во исполнение Приказа Минздрава РБ от 26.01.2017г. № 143-Д «Об участии в </a:t>
            </a:r>
            <a:r>
              <a:rPr lang="ru-RU" sz="33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пилотном</a:t>
            </a:r>
            <a:r>
              <a:rPr lang="ru-R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проекте «Развитие системы медицинской реабилитации в Российской Федерации» в Республике Башкортостан в Больнице </a:t>
            </a:r>
            <a:r>
              <a:rPr lang="ru-R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скорой </a:t>
            </a:r>
            <a:r>
              <a:rPr lang="ru-R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едицинской </a:t>
            </a:r>
            <a:r>
              <a:rPr lang="ru-R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омощи </a:t>
            </a:r>
            <a:r>
              <a:rPr lang="ru-R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 Уфа,  </a:t>
            </a:r>
            <a:r>
              <a:rPr lang="ru-R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февраля 2017 г. открыто отделение </a:t>
            </a:r>
            <a:r>
              <a:rPr lang="ru-RU" sz="33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нейрореабилитации</a:t>
            </a:r>
            <a:r>
              <a:rPr lang="ru-R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30 коек. Отделение укомплектовано  специалистами МДБ: врачи-неврологи, врачи ЛФК, физиотерапии, иглорефлексотерапии, логопеды, медицинские психологи,  инструктора и инструктора-методисты лечебной физкультуры, социальный работник.</a:t>
            </a:r>
          </a:p>
          <a:p>
            <a:pPr algn="just"/>
            <a:r>
              <a:rPr lang="ru-R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Основное направление – это проведение </a:t>
            </a:r>
            <a:r>
              <a:rPr lang="en-US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этапа медицинской реабилитации пациентам после перенесенных нейрохирургических операций, острого инсульта, черепно-мозговой  и </a:t>
            </a:r>
            <a:r>
              <a:rPr lang="ru-RU" sz="33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спино-моговой</a:t>
            </a:r>
            <a:r>
              <a:rPr lang="ru-R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травмы.  В отделении проводятся физиотерапевтические процедуры: </a:t>
            </a:r>
            <a:r>
              <a:rPr lang="ru-RU" sz="33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лазеро</a:t>
            </a:r>
            <a:r>
              <a:rPr lang="ru-R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- </a:t>
            </a:r>
            <a:r>
              <a:rPr lang="ru-RU" sz="33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электро</a:t>
            </a:r>
            <a:r>
              <a:rPr lang="ru-R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- </a:t>
            </a:r>
            <a:r>
              <a:rPr lang="ru-RU" sz="33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магнитотерапии</a:t>
            </a:r>
            <a:r>
              <a:rPr lang="ru-R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электрофореза,  электростимуляции. Функционируют тренажеры для восстановления функций верхних и нижних конечностей, аппаратура для восстановления равновесия с БОС, беговая дорожка с </a:t>
            </a:r>
            <a:r>
              <a:rPr lang="ru-RU" sz="33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разгузкой</a:t>
            </a:r>
            <a:r>
              <a:rPr lang="ru-R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веса,  </a:t>
            </a:r>
            <a:r>
              <a:rPr lang="ru-RU" sz="33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стабилографическая</a:t>
            </a:r>
            <a:r>
              <a:rPr lang="ru-R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платформа для оценки и восстановления </a:t>
            </a:r>
            <a:r>
              <a:rPr lang="ru-RU" sz="33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постурального</a:t>
            </a:r>
            <a:r>
              <a:rPr lang="ru-R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баланса пациентов и другое высокотехнологическое реабилитационное оборудование.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1073</TotalTime>
  <Words>1281</Words>
  <Application>Microsoft Office PowerPoint</Application>
  <PresentationFormat>Экран (4:3)</PresentationFormat>
  <Paragraphs>177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Открытая</vt:lpstr>
      <vt:lpstr>ПЕРВИЧНЫЕ РЕЗУЛЬТАТЫ РЕАЛИЗАЦИИ МЕРОПРИЯТИЙ ПИЛОТНОГО ПРОЕКТА  ПО МЕДИЦИНСКОЙ РЕАБИЛИТАЦИИ</vt:lpstr>
      <vt:lpstr>ЭТАПЫ РАЗВИТИЯ МЕДИЦИНСКОЙ РЕАБИЛИТАЦИИ В РОССИИ</vt:lpstr>
      <vt:lpstr>СОВРЕМЕННАЯ «НОВАЯ» МОДЕЛЬ РЕАБИЛИТАЦИИ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Этапы нейрореабилитации</vt:lpstr>
      <vt:lpstr>Слайд 13</vt:lpstr>
      <vt:lpstr>ТРЕНАЖЁРЫ И ОБОРУДОВАНИЕ ИСПОЛЬЗУЕМЫЕ ДЛЯ ПРОВЕДЕНИЯ КИНЕЗОТЕРАПИИ И ЛФК  </vt:lpstr>
      <vt:lpstr>Слайд 15</vt:lpstr>
      <vt:lpstr>Слайд 16</vt:lpstr>
      <vt:lpstr> </vt:lpstr>
      <vt:lpstr>ИСПОЛЬЗУЕМЫЕ ШКАЛЫ И КЛИНИЧЕСКИЕ ТЕСТЫ</vt:lpstr>
      <vt:lpstr>КОЛИЧЕСТВО ПРОЛЕЧЕННЫХ ПАЦИЕНТОВ С ЦЕРЕБРОВАСКУЛЯРНЫМИ ЗАБОЛЕВАНИЯМИ В 2017</vt:lpstr>
      <vt:lpstr>ВСЕГО ПРОЛЕЧЕНО ПАЦИЕНТОВ В 2017 ГОДУ</vt:lpstr>
      <vt:lpstr>ИЗМЕНЕНИЯ ПО ШКАЛЕ РЭНКИН ПРИ ПОСТУПЛЕНИИ И ПРИ ВЫПИСКЕ</vt:lpstr>
      <vt:lpstr>В настоящее время проводится консультирование и перевод на второй этап реабилитации пациентов из ПСО через ЦУК РМИАЦ (ПРОМЕД).</vt:lpstr>
      <vt:lpstr>ВЫВОДЫ и ПРЕДЛОЖЕНИЯ</vt:lpstr>
      <vt:lpstr>Слайд 24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Статистик</cp:lastModifiedBy>
  <cp:revision>104</cp:revision>
  <dcterms:created xsi:type="dcterms:W3CDTF">2017-11-28T14:26:33Z</dcterms:created>
  <dcterms:modified xsi:type="dcterms:W3CDTF">2018-04-17T05:29:30Z</dcterms:modified>
</cp:coreProperties>
</file>